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1" r:id="rId3"/>
    <p:sldId id="272" r:id="rId4"/>
    <p:sldId id="273" r:id="rId5"/>
    <p:sldId id="256" r:id="rId6"/>
    <p:sldId id="257" r:id="rId7"/>
    <p:sldId id="27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0" r:id="rId18"/>
    <p:sldId id="278" r:id="rId19"/>
    <p:sldId id="279" r:id="rId20"/>
    <p:sldId id="281" r:id="rId21"/>
    <p:sldId id="268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38E"/>
    <a:srgbClr val="B1B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246" y="51"/>
      </p:cViewPr>
      <p:guideLst>
        <p:guide orient="horz" pos="1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avdyn-my.sharepoint.com/personal/dan_neal_wavdyn_com/Documents/WaveFront20/Projects/VTI/VTI%20Naturalview/CL%20metrolog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10001 Power Y-Slice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'[CL metrology.xlsx]10001'!$I$28:$I$83</c:f>
              <c:numCache>
                <c:formatCode>General</c:formatCode>
                <c:ptCount val="56"/>
                <c:pt idx="0">
                  <c:v>-3.2157515751575119</c:v>
                </c:pt>
                <c:pt idx="1">
                  <c:v>-3.1077407740774037</c:v>
                </c:pt>
                <c:pt idx="2">
                  <c:v>-2.9997299729972955</c:v>
                </c:pt>
                <c:pt idx="3">
                  <c:v>-2.8917191719171873</c:v>
                </c:pt>
                <c:pt idx="4">
                  <c:v>-2.7837083708370791</c:v>
                </c:pt>
                <c:pt idx="5">
                  <c:v>-2.6756975697569709</c:v>
                </c:pt>
                <c:pt idx="6">
                  <c:v>-2.5676867686768627</c:v>
                </c:pt>
                <c:pt idx="7">
                  <c:v>-2.4596759675967546</c:v>
                </c:pt>
                <c:pt idx="8">
                  <c:v>-2.3516651665166464</c:v>
                </c:pt>
                <c:pt idx="9">
                  <c:v>-2.2436543654365382</c:v>
                </c:pt>
                <c:pt idx="10">
                  <c:v>-2.13564356435643</c:v>
                </c:pt>
                <c:pt idx="11">
                  <c:v>-2.0276327632763218</c:v>
                </c:pt>
                <c:pt idx="12">
                  <c:v>-1.9196219621962138</c:v>
                </c:pt>
                <c:pt idx="13">
                  <c:v>-1.8116111611161059</c:v>
                </c:pt>
                <c:pt idx="14">
                  <c:v>-1.7036003600359979</c:v>
                </c:pt>
                <c:pt idx="15">
                  <c:v>-1.5955895589558899</c:v>
                </c:pt>
                <c:pt idx="16">
                  <c:v>-1.487578757875782</c:v>
                </c:pt>
                <c:pt idx="17">
                  <c:v>-1.379567956795674</c:v>
                </c:pt>
                <c:pt idx="18">
                  <c:v>-1.271557155715566</c:v>
                </c:pt>
                <c:pt idx="19">
                  <c:v>-1.1635463546354581</c:v>
                </c:pt>
                <c:pt idx="20">
                  <c:v>-1.0555355535553501</c:v>
                </c:pt>
                <c:pt idx="21">
                  <c:v>-0.94752475247524215</c:v>
                </c:pt>
                <c:pt idx="22">
                  <c:v>-0.83951395139513418</c:v>
                </c:pt>
                <c:pt idx="23">
                  <c:v>-0.73150315031502622</c:v>
                </c:pt>
                <c:pt idx="24">
                  <c:v>-0.62349234923491825</c:v>
                </c:pt>
                <c:pt idx="25">
                  <c:v>-0.51548154815481029</c:v>
                </c:pt>
                <c:pt idx="26">
                  <c:v>-0.40747074707470232</c:v>
                </c:pt>
                <c:pt idx="27">
                  <c:v>-0.29945994599459436</c:v>
                </c:pt>
                <c:pt idx="28">
                  <c:v>-0.19144914491448636</c:v>
                </c:pt>
                <c:pt idx="29">
                  <c:v>-8.343834383437837E-2</c:v>
                </c:pt>
                <c:pt idx="30">
                  <c:v>2.4572457245729623E-2</c:v>
                </c:pt>
                <c:pt idx="31">
                  <c:v>0.13258325832583762</c:v>
                </c:pt>
                <c:pt idx="32">
                  <c:v>0.24059405940594561</c:v>
                </c:pt>
                <c:pt idx="33">
                  <c:v>0.3486048604860536</c:v>
                </c:pt>
                <c:pt idx="34">
                  <c:v>0.45661566156616162</c:v>
                </c:pt>
                <c:pt idx="35">
                  <c:v>0.56462646264626959</c:v>
                </c:pt>
                <c:pt idx="36">
                  <c:v>0.67263726372637755</c:v>
                </c:pt>
                <c:pt idx="37">
                  <c:v>0.78064806480648552</c:v>
                </c:pt>
                <c:pt idx="38">
                  <c:v>0.88865886588659349</c:v>
                </c:pt>
                <c:pt idx="39">
                  <c:v>0.99666966696670145</c:v>
                </c:pt>
                <c:pt idx="40">
                  <c:v>1.1046804680468094</c:v>
                </c:pt>
                <c:pt idx="41">
                  <c:v>1.2126912691269174</c:v>
                </c:pt>
                <c:pt idx="42">
                  <c:v>1.3207020702070253</c:v>
                </c:pt>
                <c:pt idx="43">
                  <c:v>1.4287128712871333</c:v>
                </c:pt>
                <c:pt idx="44">
                  <c:v>1.5367236723672413</c:v>
                </c:pt>
                <c:pt idx="45">
                  <c:v>1.6447344734473492</c:v>
                </c:pt>
                <c:pt idx="46">
                  <c:v>1.7527452745274572</c:v>
                </c:pt>
                <c:pt idx="47">
                  <c:v>1.8607560756075652</c:v>
                </c:pt>
                <c:pt idx="48">
                  <c:v>1.9687668766876731</c:v>
                </c:pt>
                <c:pt idx="49">
                  <c:v>2.0767776777677813</c:v>
                </c:pt>
                <c:pt idx="50">
                  <c:v>2.1847884788478895</c:v>
                </c:pt>
                <c:pt idx="51">
                  <c:v>2.2927992799279977</c:v>
                </c:pt>
                <c:pt idx="52">
                  <c:v>2.4008100810081059</c:v>
                </c:pt>
                <c:pt idx="53">
                  <c:v>2.5088208820882141</c:v>
                </c:pt>
                <c:pt idx="54">
                  <c:v>2.6168316831683223</c:v>
                </c:pt>
                <c:pt idx="55">
                  <c:v>2.7248424842484305</c:v>
                </c:pt>
              </c:numCache>
            </c:numRef>
          </c:xVal>
          <c:yVal>
            <c:numRef>
              <c:f>'[CL metrology.xlsx]10001'!$BO$28:$BO$83</c:f>
              <c:numCache>
                <c:formatCode>General</c:formatCode>
                <c:ptCount val="56"/>
                <c:pt idx="0">
                  <c:v>6.3660375883953497</c:v>
                </c:pt>
                <c:pt idx="1">
                  <c:v>6.0981250607313502</c:v>
                </c:pt>
                <c:pt idx="2">
                  <c:v>5.6480346172387401</c:v>
                </c:pt>
                <c:pt idx="3">
                  <c:v>5.1011290580500699</c:v>
                </c:pt>
                <c:pt idx="4">
                  <c:v>4.51841008472711</c:v>
                </c:pt>
                <c:pt idx="5">
                  <c:v>3.9413763744697601</c:v>
                </c:pt>
                <c:pt idx="6">
                  <c:v>3.3962189119895698</c:v>
                </c:pt>
                <c:pt idx="7">
                  <c:v>2.8974101311739902</c:v>
                </c:pt>
                <c:pt idx="8">
                  <c:v>2.4507411112664901</c:v>
                </c:pt>
                <c:pt idx="9">
                  <c:v>2.0558587648853801</c:v>
                </c:pt>
                <c:pt idx="10">
                  <c:v>1.7083526478031501</c:v>
                </c:pt>
                <c:pt idx="11">
                  <c:v>1.4014387130060699</c:v>
                </c:pt>
                <c:pt idx="12">
                  <c:v>1.12728502415292</c:v>
                </c:pt>
                <c:pt idx="13">
                  <c:v>0.87802213614928903</c:v>
                </c:pt>
                <c:pt idx="14">
                  <c:v>0.64647854315300801</c:v>
                </c:pt>
                <c:pt idx="15" formatCode="0.00E+00">
                  <c:v>0.42667928692427898</c:v>
                </c:pt>
                <c:pt idx="16">
                  <c:v>0.21414351103274401</c:v>
                </c:pt>
                <c:pt idx="17" formatCode="0.00E+00">
                  <c:v>6.0144390319992703E-3</c:v>
                </c:pt>
                <c:pt idx="18" formatCode="0.00E+00">
                  <c:v>-0.198947052689529</c:v>
                </c:pt>
                <c:pt idx="19" formatCode="0.00E+00">
                  <c:v>-0.40047640407378798</c:v>
                </c:pt>
                <c:pt idx="20">
                  <c:v>-0.59700032666870095</c:v>
                </c:pt>
                <c:pt idx="21">
                  <c:v>-0.78588849650979098</c:v>
                </c:pt>
                <c:pt idx="22">
                  <c:v>-0.96374004350532105</c:v>
                </c:pt>
                <c:pt idx="23">
                  <c:v>-1.1266852036236901</c:v>
                </c:pt>
                <c:pt idx="24">
                  <c:v>-1.27068480758355</c:v>
                </c:pt>
                <c:pt idx="25">
                  <c:v>-1.39181258714893</c:v>
                </c:pt>
                <c:pt idx="26">
                  <c:v>-1.48650758753281</c:v>
                </c:pt>
                <c:pt idx="27">
                  <c:v>-1.55178628181426</c:v>
                </c:pt>
                <c:pt idx="28">
                  <c:v>-1.5854062906762301</c:v>
                </c:pt>
                <c:pt idx="29">
                  <c:v>-1.5859759181720601</c:v>
                </c:pt>
                <c:pt idx="30">
                  <c:v>-1.5530060216309201</c:v>
                </c:pt>
                <c:pt idx="31">
                  <c:v>-1.48690304121349</c:v>
                </c:pt>
                <c:pt idx="32">
                  <c:v>-1.3889043220309201</c:v>
                </c:pt>
                <c:pt idx="33">
                  <c:v>-1.2609591691422599</c:v>
                </c:pt>
                <c:pt idx="34">
                  <c:v>-1.1055613831456199</c:v>
                </c:pt>
                <c:pt idx="35">
                  <c:v>-0.92554133148193396</c:v>
                </c:pt>
                <c:pt idx="36">
                  <c:v>-0.72382791797044199</c:v>
                </c:pt>
                <c:pt idx="37" formatCode="0.00E+00">
                  <c:v>-0.50319312049584197</c:v>
                </c:pt>
                <c:pt idx="38" formatCode="0.00E+00">
                  <c:v>-0.26599407417184801</c:v>
                </c:pt>
                <c:pt idx="39" formatCode="0.00E+00">
                  <c:v>-1.39299847024315E-2</c:v>
                </c:pt>
                <c:pt idx="40" formatCode="0.00E+00">
                  <c:v>0.25216653593028798</c:v>
                </c:pt>
                <c:pt idx="41" formatCode="0.00E+00">
                  <c:v>0.53248181192765898</c:v>
                </c:pt>
                <c:pt idx="42">
                  <c:v>0.82829291735383703</c:v>
                </c:pt>
                <c:pt idx="43">
                  <c:v>1.1419324467034999</c:v>
                </c:pt>
                <c:pt idx="44">
                  <c:v>1.47661742062748</c:v>
                </c:pt>
                <c:pt idx="45">
                  <c:v>1.8361111976790101</c:v>
                </c:pt>
                <c:pt idx="46">
                  <c:v>2.2241849555499602</c:v>
                </c:pt>
                <c:pt idx="47">
                  <c:v>2.6438429978565501</c:v>
                </c:pt>
                <c:pt idx="48">
                  <c:v>3.09627383513729</c:v>
                </c:pt>
                <c:pt idx="49">
                  <c:v>3.57948668132595</c:v>
                </c:pt>
                <c:pt idx="50">
                  <c:v>4.08659069955233</c:v>
                </c:pt>
                <c:pt idx="51">
                  <c:v>4.6036720237349504</c:v>
                </c:pt>
                <c:pt idx="52">
                  <c:v>5.1072212750135</c:v>
                </c:pt>
                <c:pt idx="53">
                  <c:v>5.5610619846821496</c:v>
                </c:pt>
                <c:pt idx="54">
                  <c:v>5.9127280278699503</c:v>
                </c:pt>
                <c:pt idx="55">
                  <c:v>6.0892358648217702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B78-44F9-8DB6-2C0D5BF79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8210559"/>
        <c:axId val="901613967"/>
      </c:scatterChart>
      <c:valAx>
        <c:axId val="13282105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 (mm)</a:t>
                </a:r>
              </a:p>
            </c:rich>
          </c:tx>
          <c:layout>
            <c:manualLayout>
              <c:xMode val="edge"/>
              <c:yMode val="edge"/>
              <c:x val="0.55414279479397655"/>
              <c:y val="0.935468654837998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1613967"/>
        <c:crosses val="autoZero"/>
        <c:crossBetween val="midCat"/>
      </c:valAx>
      <c:valAx>
        <c:axId val="901613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Mean Curvature (D)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82105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346F8-F2EE-433F-8CB5-9627535AE5C3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46499-18F5-4F0A-8F6D-97890868E3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1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46499-18F5-4F0A-8F6D-97890868E3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2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46B8-977A-A9F1-3743-69970EC81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4E536-E6D7-1DD5-74B4-A75943300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A22BD-7A39-98F1-FEFB-B1098C40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C25E-A265-416B-8A21-0A05BF97E8E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50D4F-56DF-CC5B-86AD-30F6E9D1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CEEBD-33B7-19D2-5A60-2B0FB022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A073-AD40-4F1A-BFB7-B3FDB96034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7743E-9C91-C8B9-DDFF-3D13D4D2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CE9AA-F740-1177-51BC-DDEBBF2D4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F5F2D-8651-455F-3B48-3A0F6F35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C25E-A265-416B-8A21-0A05BF97E8E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E346F-D2F5-AD4C-A3B1-5408C7A6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8B5FA-8DB3-03F3-2F62-D138F82B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A073-AD40-4F1A-BFB7-B3FDB96034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2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61370-1F74-B8FD-16B7-34CF9AB713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0C635-6387-3107-DABA-92207671C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E7CD1-52E3-762E-6E36-43932FB56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C25E-A265-416B-8A21-0A05BF97E8E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46D2-BCD7-F2C4-7C0C-7F10C14A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93053-BE6F-2882-6A13-5A5D2B09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A073-AD40-4F1A-BFB7-B3FDB96034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2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41DC-84B2-EFFD-1D68-5DF1A91C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40406-12A4-ED96-3D05-208F415F0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78D9-397B-6B3F-4634-538BF65B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C25E-A265-416B-8A21-0A05BF97E8E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4FDC6-158B-F729-2269-B8F2BAB3B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A2513-1737-87CB-EB1F-87DD7032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A073-AD40-4F1A-BFB7-B3FDB96034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7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8D53-49DB-A424-DD99-272B52E7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3AB82-DD6C-6402-B0BD-E766B96CA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EA6E-93FB-632A-4322-53CFF51E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C25E-A265-416B-8A21-0A05BF97E8E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E25E7-3148-B2B1-721A-20C0EBB6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E8101-D111-4BD3-03F5-FF7A9CDE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A073-AD40-4F1A-BFB7-B3FDB96034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2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6F9E9-F690-C6A1-637B-47F54670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5CC48-8D42-BAD2-9980-45317BD95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67D8C-B5BE-021E-1B47-BB0BD3FD7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2E903-1566-9D10-FFAB-B0169C3F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C25E-A265-416B-8A21-0A05BF97E8E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B4BC9-96E5-7DD2-B4B6-B1A517714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B25D8-077D-ECAE-92B0-959F9000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A073-AD40-4F1A-BFB7-B3FDB96034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3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575B-91E2-0488-06AA-AF9D3F8F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4B6EE-33A3-F1F2-BDD0-6C7A181D1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76693-4878-08A0-C9A8-8ED55E7B5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5CC154-06F0-2E6B-00F3-A3DE60C56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EAB8FE-F4D9-3944-81DF-2F1D16E9F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6F5E4-B619-49CF-5E33-875AC2E9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C25E-A265-416B-8A21-0A05BF97E8E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38F194-A3B0-ECF2-73CB-9D865629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60B7B1-B040-C20A-B333-B91496B5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A073-AD40-4F1A-BFB7-B3FDB96034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2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1F07-6D39-C9C2-F669-6FAA74B43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B43CA-C7A6-E026-4EE6-FDF2A074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C25E-A265-416B-8A21-0A05BF97E8E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034EA-7057-8BAB-C411-C5B70D9E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8C4D8-F8FA-FE39-588C-D39D217C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A073-AD40-4F1A-BFB7-B3FDB96034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5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2EF8E-5D26-B432-D9F6-AB5C6137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C25E-A265-416B-8A21-0A05BF97E8E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4B92C-D393-445D-AB5A-C3790473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FBA7F-9335-0AC3-41C0-3938EF3A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A073-AD40-4F1A-BFB7-B3FDB96034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0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FA3F2-2367-015F-BFB4-27595CB5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4AA0C-E3DF-5DE0-E194-544F3C91C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A7273-E8F2-68BE-1C5D-29BB6213E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385FA-F9B6-E2A6-C78A-3CA0969D7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C25E-A265-416B-8A21-0A05BF97E8E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2AA5E-0EFB-949F-FDA1-93A3405C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E6D45-6982-E671-AC8C-B57C1B43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A073-AD40-4F1A-BFB7-B3FDB96034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1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E37D7-5B42-3D7D-23CE-C77A13C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7A7D9F-A895-715C-8577-ED5B3B357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28882-7DEF-E5F4-AD20-4B61C9EA9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ACFF8-BD8D-2C05-E4AB-11FF3E64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EC25E-A265-416B-8A21-0A05BF97E8E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9F7CA-0188-8994-9BDC-F97B5F1B0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EC9CB-99A6-D2BA-175F-AA150F3D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FA073-AD40-4F1A-BFB7-B3FDB96034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9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98830-0B47-734B-92FF-6F86204F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928DA-0FB3-CCCC-B6ED-999F39EE8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11965-013E-0AAB-646C-215DFCBD7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AEC25E-A265-416B-8A21-0A05BF97E8E6}" type="datetimeFigureOut">
              <a:rPr lang="en-US" smtClean="0"/>
              <a:t>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753BC-2B2C-AAB3-673C-C96B59D08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03FA7-C869-0808-ECC2-A6A85D948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EFA073-AD40-4F1A-BFB7-B3FDB96034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2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E05EF-8DE4-908A-35BB-5B6322336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5C53C-50DE-609A-8582-9EFAA05BD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00" y="277501"/>
            <a:ext cx="3467584" cy="1190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2FE663-ABC1-73CE-6E94-30A8AB959E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3523" y="296553"/>
            <a:ext cx="2810267" cy="1152686"/>
          </a:xfrm>
          <a:prstGeom prst="rect">
            <a:avLst/>
          </a:prstGeom>
        </p:spPr>
      </p:pic>
      <p:pic>
        <p:nvPicPr>
          <p:cNvPr id="7" name="Picture 2" descr="Ocupharm Diagnostics SL | LinkedIn">
            <a:extLst>
              <a:ext uri="{FF2B5EF4-FFF2-40B4-BE49-F238E27FC236}">
                <a16:creationId xmlns:a16="http://schemas.microsoft.com/office/drawing/2014/main" id="{674D135A-E715-576A-7B04-30DE1464C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" b="-1"/>
          <a:stretch/>
        </p:blipFill>
        <p:spPr bwMode="auto">
          <a:xfrm>
            <a:off x="6619803" y="82061"/>
            <a:ext cx="1796274" cy="168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TI | Myopia Profile">
            <a:extLst>
              <a:ext uri="{FF2B5EF4-FFF2-40B4-BE49-F238E27FC236}">
                <a16:creationId xmlns:a16="http://schemas.microsoft.com/office/drawing/2014/main" id="{C35688D2-E440-63F1-BC71-0E616DC01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401656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DAE0C9-D4F7-A72C-FBA5-6D1B6D2F0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2" name="Rectángulo 11">
            <a:extLst>
              <a:ext uri="{FF2B5EF4-FFF2-40B4-BE49-F238E27FC236}">
                <a16:creationId xmlns:a16="http://schemas.microsoft.com/office/drawing/2014/main" id="{9290F840-4C2B-B7AE-36A4-FDC442B3D47D}"/>
              </a:ext>
            </a:extLst>
          </p:cNvPr>
          <p:cNvSpPr/>
          <p:nvPr/>
        </p:nvSpPr>
        <p:spPr>
          <a:xfrm>
            <a:off x="550984" y="1842485"/>
            <a:ext cx="11090031" cy="1630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1F438E"/>
                </a:solidFill>
                <a:latin typeface="Futura BT" panose="020B05020202040203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of visual acuity with multifocal catenary curve-based contact lens design in different degrees of astigmatism</a:t>
            </a:r>
            <a:endParaRPr lang="es-ES" sz="3200" b="1" dirty="0">
              <a:solidFill>
                <a:srgbClr val="1F438E"/>
              </a:solidFill>
              <a:latin typeface="Futura BT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20CB36B-0AC3-9FEC-60DB-2340A50CC983}"/>
              </a:ext>
            </a:extLst>
          </p:cNvPr>
          <p:cNvSpPr txBox="1">
            <a:spLocks/>
          </p:cNvSpPr>
          <p:nvPr/>
        </p:nvSpPr>
        <p:spPr>
          <a:xfrm>
            <a:off x="3030459" y="3966119"/>
            <a:ext cx="6131080" cy="1201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905">
                  <a:noFill/>
                </a:ln>
                <a:solidFill>
                  <a:srgbClr val="1F43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Gonzalo Carracedo, PhD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905">
                  <a:noFill/>
                </a:ln>
                <a:solidFill>
                  <a:srgbClr val="1F43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Professor Faculty of Optics and Optometry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905">
                  <a:noFill/>
                </a:ln>
                <a:solidFill>
                  <a:srgbClr val="1F438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University Complutense of Madrid</a:t>
            </a:r>
          </a:p>
        </p:txBody>
      </p:sp>
    </p:spTree>
    <p:extLst>
      <p:ext uri="{BB962C8B-B14F-4D97-AF65-F5344CB8AC3E}">
        <p14:creationId xmlns:p14="http://schemas.microsoft.com/office/powerpoint/2010/main" val="1720049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32DCD-546F-410B-B811-BB15E44FA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552FE2-47D8-E478-E880-BB18060C3E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5" name="Picture 4" descr="VTI | Myopia Profile">
            <a:extLst>
              <a:ext uri="{FF2B5EF4-FFF2-40B4-BE49-F238E27FC236}">
                <a16:creationId xmlns:a16="http://schemas.microsoft.com/office/drawing/2014/main" id="{7AD051B3-B89C-0CCE-37ED-8BE4E9E3F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6CC8D6-E0C8-5CAA-6F55-0005269C5E6A}"/>
              </a:ext>
            </a:extLst>
          </p:cNvPr>
          <p:cNvSpPr txBox="1"/>
          <p:nvPr/>
        </p:nvSpPr>
        <p:spPr>
          <a:xfrm>
            <a:off x="885825" y="1476375"/>
            <a:ext cx="6817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Binocular Distance Visual Acuity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AD3818-790E-0F39-C744-77992BA78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581242"/>
              </p:ext>
            </p:extLst>
          </p:nvPr>
        </p:nvGraphicFramePr>
        <p:xfrm>
          <a:off x="7562232" y="2503011"/>
          <a:ext cx="3940921" cy="353692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648792">
                  <a:extLst>
                    <a:ext uri="{9D8B030D-6E8A-4147-A177-3AD203B41FA5}">
                      <a16:colId xmlns:a16="http://schemas.microsoft.com/office/drawing/2014/main" val="1744113129"/>
                    </a:ext>
                  </a:extLst>
                </a:gridCol>
                <a:gridCol w="987634">
                  <a:extLst>
                    <a:ext uri="{9D8B030D-6E8A-4147-A177-3AD203B41FA5}">
                      <a16:colId xmlns:a16="http://schemas.microsoft.com/office/drawing/2014/main" val="1402106557"/>
                    </a:ext>
                  </a:extLst>
                </a:gridCol>
                <a:gridCol w="1304495">
                  <a:extLst>
                    <a:ext uri="{9D8B030D-6E8A-4147-A177-3AD203B41FA5}">
                      <a16:colId xmlns:a16="http://schemas.microsoft.com/office/drawing/2014/main" val="3669860988"/>
                    </a:ext>
                  </a:extLst>
                </a:gridCol>
              </a:tblGrid>
              <a:tr h="32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W1 Binoc VA 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(logMAR)</a:t>
                      </a:r>
                    </a:p>
                  </a:txBody>
                  <a:tcPr marL="5449" marR="5449" marT="54926" marB="54926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Avg±SD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704953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-0.75 to -1.00 DC</a:t>
                      </a:r>
                      <a:endParaRPr 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12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-0.16 ± 0.06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282857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20/20 or better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167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20/15 or better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674477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-1.25 to -2.00 DC</a:t>
                      </a: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12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-0.09 ± 0.08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091507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20/20 or better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73113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20/15 or better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699224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-2.25 to -3.00 DC</a:t>
                      </a:r>
                    </a:p>
                  </a:txBody>
                  <a:tcPr marL="5449" marR="5449" marT="54926" marB="5492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6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-0.02 ± 0.06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128453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20/20 or better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661942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20/15 or better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102034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2AF816-2365-9720-CAAE-5967A6AAEF4B}"/>
              </a:ext>
            </a:extLst>
          </p:cNvPr>
          <p:cNvSpPr/>
          <p:nvPr/>
        </p:nvSpPr>
        <p:spPr>
          <a:xfrm>
            <a:off x="7490129" y="2883010"/>
            <a:ext cx="4206051" cy="20673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F438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403FDC-ECF5-763F-ED9D-14A25D571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75" y="2870149"/>
            <a:ext cx="7010234" cy="27753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3625DA-D42B-FA3A-BF6B-E96337967638}"/>
              </a:ext>
            </a:extLst>
          </p:cNvPr>
          <p:cNvSpPr txBox="1"/>
          <p:nvPr/>
        </p:nvSpPr>
        <p:spPr>
          <a:xfrm>
            <a:off x="0" y="2503011"/>
            <a:ext cx="688847" cy="5735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3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4F125-9734-0787-18F5-E4246393B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7B9E45-8D06-2CB2-3098-9360FB0813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5" name="Picture 4" descr="VTI | Myopia Profile">
            <a:extLst>
              <a:ext uri="{FF2B5EF4-FFF2-40B4-BE49-F238E27FC236}">
                <a16:creationId xmlns:a16="http://schemas.microsoft.com/office/drawing/2014/main" id="{E7A0AD96-42FB-180A-F10F-0F65DDC72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72EA9B-E799-1FD6-D444-C0410ED23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61119"/>
              </p:ext>
            </p:extLst>
          </p:nvPr>
        </p:nvGraphicFramePr>
        <p:xfrm>
          <a:off x="7562232" y="2426811"/>
          <a:ext cx="3940921" cy="353692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648792">
                  <a:extLst>
                    <a:ext uri="{9D8B030D-6E8A-4147-A177-3AD203B41FA5}">
                      <a16:colId xmlns:a16="http://schemas.microsoft.com/office/drawing/2014/main" val="1744113129"/>
                    </a:ext>
                  </a:extLst>
                </a:gridCol>
                <a:gridCol w="987634">
                  <a:extLst>
                    <a:ext uri="{9D8B030D-6E8A-4147-A177-3AD203B41FA5}">
                      <a16:colId xmlns:a16="http://schemas.microsoft.com/office/drawing/2014/main" val="1402106557"/>
                    </a:ext>
                  </a:extLst>
                </a:gridCol>
                <a:gridCol w="1304495">
                  <a:extLst>
                    <a:ext uri="{9D8B030D-6E8A-4147-A177-3AD203B41FA5}">
                      <a16:colId xmlns:a16="http://schemas.microsoft.com/office/drawing/2014/main" val="3669860988"/>
                    </a:ext>
                  </a:extLst>
                </a:gridCol>
              </a:tblGrid>
              <a:tr h="32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W1 Binoc VA 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(logMAR)</a:t>
                      </a:r>
                    </a:p>
                  </a:txBody>
                  <a:tcPr marL="5449" marR="5449" marT="54926" marB="54926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Avg±SD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704953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-0.75 to -1.00 DC</a:t>
                      </a:r>
                      <a:endParaRPr 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12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-0.16 ± 0.06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282857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20/20 or better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167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20/15 or better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674477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-1.25 to -2.00 DC</a:t>
                      </a: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12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-0.09 ± 0.08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091507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20/20 or better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73113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20/15 or better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699224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-2.25 to -3.00 DC</a:t>
                      </a:r>
                    </a:p>
                  </a:txBody>
                  <a:tcPr marL="5449" marR="5449" marT="54926" marB="5492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6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-0.02 ± 0.06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128453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20/20 or better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661942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20/15 or better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102034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3B68EB-005B-49C8-4B63-F10FCF6FBBA4}"/>
              </a:ext>
            </a:extLst>
          </p:cNvPr>
          <p:cNvSpPr/>
          <p:nvPr/>
        </p:nvSpPr>
        <p:spPr>
          <a:xfrm>
            <a:off x="7490129" y="2806810"/>
            <a:ext cx="4206051" cy="20673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0B169B-B4CA-C86D-6DEF-4D1E848A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25" y="2220039"/>
            <a:ext cx="5565227" cy="413048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FA4509-85E4-E03D-1710-482464063E2A}"/>
              </a:ext>
            </a:extLst>
          </p:cNvPr>
          <p:cNvCxnSpPr>
            <a:cxnSpLocks/>
          </p:cNvCxnSpPr>
          <p:nvPr/>
        </p:nvCxnSpPr>
        <p:spPr>
          <a:xfrm>
            <a:off x="3154119" y="2355236"/>
            <a:ext cx="0" cy="326968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5E30681-BE1D-0509-94A6-EBF850D76E09}"/>
              </a:ext>
            </a:extLst>
          </p:cNvPr>
          <p:cNvSpPr txBox="1"/>
          <p:nvPr/>
        </p:nvSpPr>
        <p:spPr>
          <a:xfrm>
            <a:off x="3176481" y="2239821"/>
            <a:ext cx="1122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B429A"/>
                </a:solidFill>
              </a:rPr>
              <a:t>2.00 DC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9B0652-A385-BFAC-A1AE-DB305068485A}"/>
              </a:ext>
            </a:extLst>
          </p:cNvPr>
          <p:cNvSpPr txBox="1"/>
          <p:nvPr/>
        </p:nvSpPr>
        <p:spPr>
          <a:xfrm>
            <a:off x="3176481" y="4121764"/>
            <a:ext cx="1001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100% 20/20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ACC281-EC2A-E6B2-6ABE-55A97F666FE2}"/>
              </a:ext>
            </a:extLst>
          </p:cNvPr>
          <p:cNvCxnSpPr>
            <a:cxnSpLocks/>
          </p:cNvCxnSpPr>
          <p:nvPr/>
        </p:nvCxnSpPr>
        <p:spPr>
          <a:xfrm>
            <a:off x="2009482" y="2330541"/>
            <a:ext cx="0" cy="326968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AD729AA-6D3B-D571-329D-7978819CEDAE}"/>
              </a:ext>
            </a:extLst>
          </p:cNvPr>
          <p:cNvSpPr/>
          <p:nvPr/>
        </p:nvSpPr>
        <p:spPr>
          <a:xfrm>
            <a:off x="3176480" y="4673600"/>
            <a:ext cx="1338673" cy="177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AD26DC-0F07-9B55-DAF3-CEFDA263006E}"/>
              </a:ext>
            </a:extLst>
          </p:cNvPr>
          <p:cNvSpPr txBox="1"/>
          <p:nvPr/>
        </p:nvSpPr>
        <p:spPr>
          <a:xfrm>
            <a:off x="1944581" y="2227121"/>
            <a:ext cx="1122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B429A"/>
                </a:solidFill>
              </a:rPr>
              <a:t>3.00 DC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5A672-D98D-B028-EEE6-5F98496B75B6}"/>
              </a:ext>
            </a:extLst>
          </p:cNvPr>
          <p:cNvSpPr txBox="1"/>
          <p:nvPr/>
        </p:nvSpPr>
        <p:spPr>
          <a:xfrm>
            <a:off x="2033481" y="4274164"/>
            <a:ext cx="1001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83% 20/20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5C1CE88-C7FC-5C16-3931-6D32AD678B48}"/>
              </a:ext>
            </a:extLst>
          </p:cNvPr>
          <p:cNvSpPr/>
          <p:nvPr/>
        </p:nvSpPr>
        <p:spPr>
          <a:xfrm>
            <a:off x="2033480" y="4826000"/>
            <a:ext cx="1070499" cy="177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DAE981-94A7-E2C4-D281-EA7A310ECB09}"/>
              </a:ext>
            </a:extLst>
          </p:cNvPr>
          <p:cNvSpPr txBox="1"/>
          <p:nvPr/>
        </p:nvSpPr>
        <p:spPr>
          <a:xfrm>
            <a:off x="885825" y="1476375"/>
            <a:ext cx="6817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Binocular Distance Visual Acuity</a:t>
            </a:r>
          </a:p>
        </p:txBody>
      </p:sp>
    </p:spTree>
    <p:extLst>
      <p:ext uri="{BB962C8B-B14F-4D97-AF65-F5344CB8AC3E}">
        <p14:creationId xmlns:p14="http://schemas.microsoft.com/office/powerpoint/2010/main" val="254691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9614E-3F3E-FB29-5320-DAD0A9E97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05E1C0-EF20-1122-8784-513D71693A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5" name="Picture 4" descr="VTI | Myopia Profile">
            <a:extLst>
              <a:ext uri="{FF2B5EF4-FFF2-40B4-BE49-F238E27FC236}">
                <a16:creationId xmlns:a16="http://schemas.microsoft.com/office/drawing/2014/main" id="{2F3C80B1-FD8A-12D4-F33D-9CBDBB45B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5554CE-EA7A-9EC3-8D91-508EB53F651B}"/>
              </a:ext>
            </a:extLst>
          </p:cNvPr>
          <p:cNvSpPr txBox="1"/>
          <p:nvPr/>
        </p:nvSpPr>
        <p:spPr>
          <a:xfrm>
            <a:off x="885825" y="1476375"/>
            <a:ext cx="2324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Stereopsis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02A4B8-D4F9-D8B5-36FD-556D19C1D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647" y="1367351"/>
            <a:ext cx="7346977" cy="5067178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D2CD47B3-2E25-D1B0-6187-FF8C69FB8E63}"/>
              </a:ext>
            </a:extLst>
          </p:cNvPr>
          <p:cNvSpPr txBox="1">
            <a:spLocks/>
          </p:cNvSpPr>
          <p:nvPr/>
        </p:nvSpPr>
        <p:spPr>
          <a:xfrm>
            <a:off x="490600" y="3715153"/>
            <a:ext cx="3355887" cy="1409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F438E"/>
                </a:solidFill>
              </a:rPr>
              <a:t>Differences non-clinical relevant.</a:t>
            </a:r>
          </a:p>
          <a:p>
            <a:endParaRPr lang="en-US" sz="2400" b="1" dirty="0">
              <a:solidFill>
                <a:srgbClr val="1F438E"/>
              </a:solidFill>
            </a:endParaRPr>
          </a:p>
          <a:p>
            <a:r>
              <a:rPr lang="en-US" sz="2400" b="1" dirty="0">
                <a:solidFill>
                  <a:srgbClr val="1F438E"/>
                </a:solidFill>
              </a:rPr>
              <a:t>Stereopsis preserved.</a:t>
            </a:r>
          </a:p>
          <a:p>
            <a:endParaRPr lang="en-US" sz="2400" b="1" dirty="0">
              <a:solidFill>
                <a:srgbClr val="1F43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7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CDC51-4A27-6767-2BE5-A96CB0669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96C494-6A3C-F796-39C4-34A0A29147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5" name="Picture 4" descr="VTI | Myopia Profile">
            <a:extLst>
              <a:ext uri="{FF2B5EF4-FFF2-40B4-BE49-F238E27FC236}">
                <a16:creationId xmlns:a16="http://schemas.microsoft.com/office/drawing/2014/main" id="{30B17809-D861-7F59-8100-DCC1FE0C1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BDD499-C355-E6C3-549F-2A6C8604AE6C}"/>
              </a:ext>
            </a:extLst>
          </p:cNvPr>
          <p:cNvSpPr txBox="1"/>
          <p:nvPr/>
        </p:nvSpPr>
        <p:spPr>
          <a:xfrm>
            <a:off x="885825" y="1476375"/>
            <a:ext cx="4686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Analogue Scale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BEADC9-B213-9F68-F01A-5C1493363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2363181"/>
            <a:ext cx="12049125" cy="22915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832DCD-62D1-992C-F107-96AF105902CE}"/>
              </a:ext>
            </a:extLst>
          </p:cNvPr>
          <p:cNvSpPr/>
          <p:nvPr/>
        </p:nvSpPr>
        <p:spPr>
          <a:xfrm>
            <a:off x="595375" y="4914900"/>
            <a:ext cx="2633600" cy="466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 to 49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6FDD2-4FD0-0122-A48C-82B64A16DD7C}"/>
              </a:ext>
            </a:extLst>
          </p:cNvPr>
          <p:cNvSpPr/>
          <p:nvPr/>
        </p:nvSpPr>
        <p:spPr>
          <a:xfrm>
            <a:off x="8974172" y="4914899"/>
            <a:ext cx="2633600" cy="4667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More than 80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05656A-82B9-2520-2DAC-C38DEEFF6F2D}"/>
              </a:ext>
            </a:extLst>
          </p:cNvPr>
          <p:cNvSpPr/>
          <p:nvPr/>
        </p:nvSpPr>
        <p:spPr>
          <a:xfrm>
            <a:off x="4784773" y="4914899"/>
            <a:ext cx="2633600" cy="4667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etween 50 and 79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2F778-FF68-1823-0C98-0CD52F0D2618}"/>
              </a:ext>
            </a:extLst>
          </p:cNvPr>
          <p:cNvSpPr txBox="1"/>
          <p:nvPr/>
        </p:nvSpPr>
        <p:spPr>
          <a:xfrm>
            <a:off x="899333" y="5641793"/>
            <a:ext cx="2025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Unsatisfactory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1E16C-23B8-A5E6-0D57-F172470D09F5}"/>
              </a:ext>
            </a:extLst>
          </p:cNvPr>
          <p:cNvSpPr txBox="1"/>
          <p:nvPr/>
        </p:nvSpPr>
        <p:spPr>
          <a:xfrm>
            <a:off x="5359455" y="5641791"/>
            <a:ext cx="1682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Satisfactory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1A5C76-1848-D1B6-7B81-E56F56DD77B4}"/>
              </a:ext>
            </a:extLst>
          </p:cNvPr>
          <p:cNvSpPr txBox="1"/>
          <p:nvPr/>
        </p:nvSpPr>
        <p:spPr>
          <a:xfrm>
            <a:off x="9137066" y="5641790"/>
            <a:ext cx="2307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satisfactory</a:t>
            </a:r>
          </a:p>
        </p:txBody>
      </p:sp>
    </p:spTree>
    <p:extLst>
      <p:ext uri="{BB962C8B-B14F-4D97-AF65-F5344CB8AC3E}">
        <p14:creationId xmlns:p14="http://schemas.microsoft.com/office/powerpoint/2010/main" val="645366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261BC-621D-AA1E-2466-3D4E9CC82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56B387-F591-29D8-1D6C-A18742ED00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5" name="Picture 4" descr="VTI | Myopia Profile">
            <a:extLst>
              <a:ext uri="{FF2B5EF4-FFF2-40B4-BE49-F238E27FC236}">
                <a16:creationId xmlns:a16="http://schemas.microsoft.com/office/drawing/2014/main" id="{6DE301C9-5A74-B24F-5A6C-1C9BC8BB3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ACC455-7610-689D-E246-92BD1F2E60C9}"/>
              </a:ext>
            </a:extLst>
          </p:cNvPr>
          <p:cNvSpPr txBox="1"/>
          <p:nvPr/>
        </p:nvSpPr>
        <p:spPr>
          <a:xfrm>
            <a:off x="885825" y="1476375"/>
            <a:ext cx="5318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Subjective Vision Quality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871333-C93E-986F-D4C3-712862BB6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709" y="2135013"/>
            <a:ext cx="8555116" cy="4698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C32726-4276-BEB4-7316-8854C5CCE2EB}"/>
              </a:ext>
            </a:extLst>
          </p:cNvPr>
          <p:cNvSpPr txBox="1"/>
          <p:nvPr/>
        </p:nvSpPr>
        <p:spPr>
          <a:xfrm>
            <a:off x="885825" y="3286497"/>
            <a:ext cx="24135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F438E"/>
                </a:solidFill>
              </a:rPr>
              <a:t>High Vision Quality </a:t>
            </a:r>
          </a:p>
          <a:p>
            <a:pPr algn="ctr"/>
            <a:r>
              <a:rPr lang="en-US" sz="2400" b="1" dirty="0">
                <a:solidFill>
                  <a:srgbClr val="1F438E"/>
                </a:solidFill>
              </a:rPr>
              <a:t>in the 3 groups studied</a:t>
            </a:r>
          </a:p>
        </p:txBody>
      </p:sp>
    </p:spTree>
    <p:extLst>
      <p:ext uri="{BB962C8B-B14F-4D97-AF65-F5344CB8AC3E}">
        <p14:creationId xmlns:p14="http://schemas.microsoft.com/office/powerpoint/2010/main" val="3936809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D2E88-860B-00AD-61D8-92EDA10FF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4E6A1E-8AF2-61BF-AA7C-6CC219DBC3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5" name="Picture 4" descr="VTI | Myopia Profile">
            <a:extLst>
              <a:ext uri="{FF2B5EF4-FFF2-40B4-BE49-F238E27FC236}">
                <a16:creationId xmlns:a16="http://schemas.microsoft.com/office/drawing/2014/main" id="{BF1024FB-DF6A-41A7-8B3E-8A1241599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4DD7E7-E13F-B1DD-92B5-8271FAAE7A42}"/>
              </a:ext>
            </a:extLst>
          </p:cNvPr>
          <p:cNvSpPr txBox="1"/>
          <p:nvPr/>
        </p:nvSpPr>
        <p:spPr>
          <a:xfrm>
            <a:off x="885825" y="1476375"/>
            <a:ext cx="5746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Subjective Overall Comfort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AC7CE6-D3B0-2CCB-0FFB-E757C7C39E4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83280" y="2139696"/>
            <a:ext cx="8558784" cy="4700016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D6D9CC0C-5B1D-5257-22CA-8ACC77EA74F7}"/>
              </a:ext>
            </a:extLst>
          </p:cNvPr>
          <p:cNvSpPr txBox="1">
            <a:spLocks/>
          </p:cNvSpPr>
          <p:nvPr/>
        </p:nvSpPr>
        <p:spPr>
          <a:xfrm>
            <a:off x="854233" y="4185085"/>
            <a:ext cx="2529047" cy="488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F438E"/>
                </a:solidFill>
              </a:rPr>
              <a:t>High Overall comfort </a:t>
            </a:r>
          </a:p>
          <a:p>
            <a:r>
              <a:rPr lang="en-US" sz="2400" b="1" dirty="0">
                <a:solidFill>
                  <a:srgbClr val="1F438E"/>
                </a:solidFill>
              </a:rPr>
              <a:t>in the 3 groups studied</a:t>
            </a:r>
          </a:p>
        </p:txBody>
      </p:sp>
    </p:spTree>
    <p:extLst>
      <p:ext uri="{BB962C8B-B14F-4D97-AF65-F5344CB8AC3E}">
        <p14:creationId xmlns:p14="http://schemas.microsoft.com/office/powerpoint/2010/main" val="2133200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CD565-80C0-FB46-EB41-1E127E8A2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DCED2C-091E-12DA-36B2-66F48E7747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5" name="Picture 4" descr="VTI | Myopia Profile">
            <a:extLst>
              <a:ext uri="{FF2B5EF4-FFF2-40B4-BE49-F238E27FC236}">
                <a16:creationId xmlns:a16="http://schemas.microsoft.com/office/drawing/2014/main" id="{0D784B1C-D643-7DAE-DF80-90D39199D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D9812C-6DAC-D194-6DA7-DCCDBE956216}"/>
              </a:ext>
            </a:extLst>
          </p:cNvPr>
          <p:cNvSpPr txBox="1"/>
          <p:nvPr/>
        </p:nvSpPr>
        <p:spPr>
          <a:xfrm>
            <a:off x="885825" y="1476375"/>
            <a:ext cx="3331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Adverse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BEFBDB-3F90-0B70-D66A-3F8C2E80C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312" y="2455836"/>
            <a:ext cx="10111376" cy="3272022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88013C0-C9EF-567D-5D71-E5C63452FBD1}"/>
              </a:ext>
            </a:extLst>
          </p:cNvPr>
          <p:cNvSpPr txBox="1">
            <a:spLocks/>
          </p:cNvSpPr>
          <p:nvPr/>
        </p:nvSpPr>
        <p:spPr>
          <a:xfrm>
            <a:off x="695411" y="5999433"/>
            <a:ext cx="10801177" cy="488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F438E"/>
                </a:solidFill>
              </a:rPr>
              <a:t>No adverse events found.</a:t>
            </a:r>
          </a:p>
        </p:txBody>
      </p:sp>
    </p:spTree>
    <p:extLst>
      <p:ext uri="{BB962C8B-B14F-4D97-AF65-F5344CB8AC3E}">
        <p14:creationId xmlns:p14="http://schemas.microsoft.com/office/powerpoint/2010/main" val="99429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0027B-7D64-EF91-F2FB-B05A68401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9876DD-D628-7ED0-7257-9D9D15B02F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5" name="Picture 4" descr="VTI | Myopia Profile">
            <a:extLst>
              <a:ext uri="{FF2B5EF4-FFF2-40B4-BE49-F238E27FC236}">
                <a16:creationId xmlns:a16="http://schemas.microsoft.com/office/drawing/2014/main" id="{EC955631-8D8B-9547-9207-C944B3B75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0E4026-EAC5-7AC1-2BB1-65E86A703100}"/>
              </a:ext>
            </a:extLst>
          </p:cNvPr>
          <p:cNvSpPr txBox="1"/>
          <p:nvPr/>
        </p:nvSpPr>
        <p:spPr>
          <a:xfrm>
            <a:off x="885825" y="1476375"/>
            <a:ext cx="5606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Predictors of Visual Acuity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29420-C819-4699-12D0-5C7279486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6" y="2184261"/>
            <a:ext cx="7132846" cy="45612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0E38F0-A4F2-3962-F465-39E18944989E}"/>
              </a:ext>
            </a:extLst>
          </p:cNvPr>
          <p:cNvSpPr txBox="1"/>
          <p:nvPr/>
        </p:nvSpPr>
        <p:spPr>
          <a:xfrm>
            <a:off x="7045569" y="3040577"/>
            <a:ext cx="49124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lvl="2" algn="ctr"/>
            <a:r>
              <a:rPr lang="en-US" sz="28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Among the range of vision, mild association with</a:t>
            </a:r>
          </a:p>
          <a:p>
            <a:pPr marL="461963" lvl="2" algn="ctr"/>
            <a:r>
              <a:rPr lang="en-US" sz="28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Magnitude of cylinder </a:t>
            </a:r>
            <a:endParaRPr lang="en-US" sz="2800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86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A9B89-0551-D565-3098-47617E9B5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C3CCB0-FAD8-054F-B686-95A2BD62DD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5" name="Picture 4" descr="VTI | Myopia Profile">
            <a:extLst>
              <a:ext uri="{FF2B5EF4-FFF2-40B4-BE49-F238E27FC236}">
                <a16:creationId xmlns:a16="http://schemas.microsoft.com/office/drawing/2014/main" id="{8A96DB83-8641-2000-20B3-0702E0386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FFB3D9-8C6E-15F1-E9E7-6E7E3CDB3556}"/>
              </a:ext>
            </a:extLst>
          </p:cNvPr>
          <p:cNvSpPr txBox="1"/>
          <p:nvPr/>
        </p:nvSpPr>
        <p:spPr>
          <a:xfrm>
            <a:off x="885825" y="1476375"/>
            <a:ext cx="5606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Predictors of Visual Acuity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D875B6-A6BB-CD9A-419C-5FBBC6511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55" y="2313944"/>
            <a:ext cx="6331481" cy="401756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3CFD95C-DF87-57A2-22E2-FC908F020510}"/>
              </a:ext>
            </a:extLst>
          </p:cNvPr>
          <p:cNvSpPr/>
          <p:nvPr/>
        </p:nvSpPr>
        <p:spPr>
          <a:xfrm rot="20330793">
            <a:off x="3606387" y="3071892"/>
            <a:ext cx="3029366" cy="146419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8EEE9C-7C25-3D32-BE90-58EDE6EC618A}"/>
              </a:ext>
            </a:extLst>
          </p:cNvPr>
          <p:cNvSpPr txBox="1"/>
          <p:nvPr/>
        </p:nvSpPr>
        <p:spPr>
          <a:xfrm>
            <a:off x="7377441" y="3333654"/>
            <a:ext cx="44985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lvl="2" algn="ctr"/>
            <a:r>
              <a:rPr lang="en-US" sz="28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</a:t>
            </a:r>
            <a:r>
              <a:rPr lang="en-US" sz="28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(older folks, &gt;30, less likely to gain VA compared with BCVA)</a:t>
            </a:r>
          </a:p>
        </p:txBody>
      </p:sp>
    </p:spTree>
    <p:extLst>
      <p:ext uri="{BB962C8B-B14F-4D97-AF65-F5344CB8AC3E}">
        <p14:creationId xmlns:p14="http://schemas.microsoft.com/office/powerpoint/2010/main" val="3524128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BE8AA-5365-58E1-C3A7-90D4A9F88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DBABC5-D15E-215E-62D0-9ADA11599E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5" name="Picture 4" descr="VTI | Myopia Profile">
            <a:extLst>
              <a:ext uri="{FF2B5EF4-FFF2-40B4-BE49-F238E27FC236}">
                <a16:creationId xmlns:a16="http://schemas.microsoft.com/office/drawing/2014/main" id="{DE5803C4-8BED-A4AB-2FB1-ABCE0C02A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9F04E-AEBE-99DF-71ED-98D5451DA71F}"/>
              </a:ext>
            </a:extLst>
          </p:cNvPr>
          <p:cNvSpPr txBox="1"/>
          <p:nvPr/>
        </p:nvSpPr>
        <p:spPr>
          <a:xfrm>
            <a:off x="885825" y="1476375"/>
            <a:ext cx="5606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Predictors of Visual Acuity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4544BA-2E49-FF7A-7780-DFCA16581060}"/>
              </a:ext>
            </a:extLst>
          </p:cNvPr>
          <p:cNvSpPr txBox="1"/>
          <p:nvPr/>
        </p:nvSpPr>
        <p:spPr>
          <a:xfrm>
            <a:off x="7353995" y="3720516"/>
            <a:ext cx="44985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lvl="2" algn="ctr"/>
            <a:r>
              <a:rPr lang="en-US" sz="28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correlation with pupil diameter</a:t>
            </a:r>
            <a:endParaRPr lang="en-US" sz="2800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69B3B-4AC8-1D5B-E308-CB9DCD28F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2" y="2176090"/>
            <a:ext cx="7563906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2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8FE97-7231-E747-E6AE-C08E0A695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A938B4-DC07-A855-9FE6-06FFC33BBC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5" name="Picture 4" descr="VTI | Myopia Profile">
            <a:extLst>
              <a:ext uri="{FF2B5EF4-FFF2-40B4-BE49-F238E27FC236}">
                <a16:creationId xmlns:a16="http://schemas.microsoft.com/office/drawing/2014/main" id="{DE72F2B9-59F2-7433-36EC-528050AE3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210C79-5DD9-16BE-1567-916E716DB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312" y="2302798"/>
            <a:ext cx="4946770" cy="4128104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001154D-0AED-3181-19C1-12894DDDB5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835368"/>
              </p:ext>
            </p:extLst>
          </p:nvPr>
        </p:nvGraphicFramePr>
        <p:xfrm>
          <a:off x="7049717" y="2377301"/>
          <a:ext cx="3567483" cy="395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EDEC3C-48A5-E36C-2E13-682BBB944BAE}"/>
              </a:ext>
            </a:extLst>
          </p:cNvPr>
          <p:cNvCxnSpPr/>
          <p:nvPr/>
        </p:nvCxnSpPr>
        <p:spPr>
          <a:xfrm>
            <a:off x="8872048" y="3440023"/>
            <a:ext cx="0" cy="3175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C7B991E8-F46C-1D52-B571-40C29BC199CE}"/>
              </a:ext>
            </a:extLst>
          </p:cNvPr>
          <p:cNvSpPr/>
          <p:nvPr/>
        </p:nvSpPr>
        <p:spPr>
          <a:xfrm rot="10800000">
            <a:off x="8095860" y="3265085"/>
            <a:ext cx="774110" cy="2574182"/>
          </a:xfrm>
          <a:prstGeom prst="rightBrace">
            <a:avLst>
              <a:gd name="adj1" fmla="val 8333"/>
              <a:gd name="adj2" fmla="val 50571"/>
            </a:avLst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5BEE7-7EDD-4C43-053B-7A79B1A3CB18}"/>
              </a:ext>
            </a:extLst>
          </p:cNvPr>
          <p:cNvSpPr txBox="1"/>
          <p:nvPr/>
        </p:nvSpPr>
        <p:spPr>
          <a:xfrm>
            <a:off x="7186489" y="1773923"/>
            <a:ext cx="3859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F438E"/>
                </a:solidFill>
                <a:latin typeface="Poppins" pitchFamily="2" charset="77"/>
              </a:rPr>
              <a:t>+8.00 D at 6mm diameter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0F4091-EB37-3F82-8231-49CD45E92BDC}"/>
              </a:ext>
            </a:extLst>
          </p:cNvPr>
          <p:cNvSpPr txBox="1"/>
          <p:nvPr/>
        </p:nvSpPr>
        <p:spPr>
          <a:xfrm>
            <a:off x="1943938" y="6381282"/>
            <a:ext cx="3403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Poppins" pitchFamily="2" charset="77"/>
              </a:rPr>
              <a:t>Hartmann-Shack Aberrometer </a:t>
            </a:r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BCC18AAF-924D-F44B-97C5-5C7FFB345FBC}"/>
              </a:ext>
            </a:extLst>
          </p:cNvPr>
          <p:cNvSpPr txBox="1">
            <a:spLocks/>
          </p:cNvSpPr>
          <p:nvPr/>
        </p:nvSpPr>
        <p:spPr>
          <a:xfrm>
            <a:off x="712282" y="6492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Catenary Power Profile</a:t>
            </a:r>
          </a:p>
        </p:txBody>
      </p:sp>
    </p:spTree>
    <p:extLst>
      <p:ext uri="{BB962C8B-B14F-4D97-AF65-F5344CB8AC3E}">
        <p14:creationId xmlns:p14="http://schemas.microsoft.com/office/powerpoint/2010/main" val="2691372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FBFDE-3345-131A-EE8B-D96F32B95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C3826D-A305-A0BD-87C4-7ACC534894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5" name="Picture 4" descr="VTI | Myopia Profile">
            <a:extLst>
              <a:ext uri="{FF2B5EF4-FFF2-40B4-BE49-F238E27FC236}">
                <a16:creationId xmlns:a16="http://schemas.microsoft.com/office/drawing/2014/main" id="{B6750EB2-113F-5E51-89D5-3AA3EFFB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E24C62-9B77-1B01-BA8C-110D392BD900}"/>
              </a:ext>
            </a:extLst>
          </p:cNvPr>
          <p:cNvSpPr txBox="1"/>
          <p:nvPr/>
        </p:nvSpPr>
        <p:spPr>
          <a:xfrm>
            <a:off x="885825" y="1476375"/>
            <a:ext cx="217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3F6A99-F96F-27D7-989E-E647644BDBC1}"/>
              </a:ext>
            </a:extLst>
          </p:cNvPr>
          <p:cNvSpPr txBox="1"/>
          <p:nvPr/>
        </p:nvSpPr>
        <p:spPr>
          <a:xfrm>
            <a:off x="490600" y="2331630"/>
            <a:ext cx="6550806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4863" lvl="2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study demonstrated that NaturalVue® Enhanced Multifocal lenses effectively corrected (with 20/20 or better vision)</a:t>
            </a:r>
          </a:p>
          <a:p>
            <a:pPr marL="804863" lvl="2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77% rated their Overall Visual Quality as satisfactory or very satisfactory</a:t>
            </a:r>
          </a:p>
          <a:p>
            <a:pPr marL="804863" lvl="2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83% rated their Overall Comfort as satisfactory or very satisfactory</a:t>
            </a:r>
          </a:p>
          <a:p>
            <a:pPr marL="804863" lvl="2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Stereopsis preserved</a:t>
            </a:r>
          </a:p>
          <a:p>
            <a:pPr marL="804863" lvl="2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 well with all pupil sizes</a:t>
            </a:r>
          </a:p>
          <a:p>
            <a:pPr marL="804863" lvl="2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81079E-8325-01BF-5CB7-FACE00CDB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37387"/>
              </p:ext>
            </p:extLst>
          </p:nvPr>
        </p:nvGraphicFramePr>
        <p:xfrm>
          <a:off x="7562232" y="2503011"/>
          <a:ext cx="3940921" cy="371980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648792">
                  <a:extLst>
                    <a:ext uri="{9D8B030D-6E8A-4147-A177-3AD203B41FA5}">
                      <a16:colId xmlns:a16="http://schemas.microsoft.com/office/drawing/2014/main" val="1744113129"/>
                    </a:ext>
                  </a:extLst>
                </a:gridCol>
                <a:gridCol w="987634">
                  <a:extLst>
                    <a:ext uri="{9D8B030D-6E8A-4147-A177-3AD203B41FA5}">
                      <a16:colId xmlns:a16="http://schemas.microsoft.com/office/drawing/2014/main" val="1402106557"/>
                    </a:ext>
                  </a:extLst>
                </a:gridCol>
                <a:gridCol w="1304495">
                  <a:extLst>
                    <a:ext uri="{9D8B030D-6E8A-4147-A177-3AD203B41FA5}">
                      <a16:colId xmlns:a16="http://schemas.microsoft.com/office/drawing/2014/main" val="3669860988"/>
                    </a:ext>
                  </a:extLst>
                </a:gridCol>
              </a:tblGrid>
              <a:tr h="32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W1 Binoc VA 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(logMAR)</a:t>
                      </a:r>
                    </a:p>
                  </a:txBody>
                  <a:tcPr marL="5449" marR="5449" marT="54926" marB="54926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Avg±SD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704953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-0.75 to -1.00 DC</a:t>
                      </a:r>
                      <a:endParaRPr lang="en-US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12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-0.16 ± 0.06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282857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u="none" strike="noStrike" kern="1200" cap="none" spc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20/20 or better</a:t>
                      </a: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1" u="none" strike="noStrike" kern="1200" cap="none" spc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167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20/15 or better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674477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-1.25 to -2.00 DC</a:t>
                      </a: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12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-0.09 ± 0.08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091507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b="1" u="none" strike="noStrike" kern="1200" cap="none" spc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20/20 or better</a:t>
                      </a:r>
                    </a:p>
                  </a:txBody>
                  <a:tcPr marL="5449" marR="5449" marT="54926" marB="5492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1" u="none" strike="noStrike" kern="1200" cap="none" spc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n-US" sz="1800" b="1" u="none" strike="noStrike" kern="1200" cap="none" spc="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73113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20/15 or better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699224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-2.25 to -3.00 DC</a:t>
                      </a:r>
                    </a:p>
                  </a:txBody>
                  <a:tcPr marL="5449" marR="5449" marT="54926" marB="5492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6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-0.02 ± 0.06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128453"/>
                  </a:ext>
                </a:extLst>
              </a:tr>
              <a:tr h="298169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cap="none" spc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20/20 or better</a:t>
                      </a:r>
                      <a:endParaRPr lang="en-US" sz="1600" b="1" i="0" u="none" strike="noStrike" cap="none" spc="0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cap="none" spc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83%</a:t>
                      </a:r>
                      <a:endParaRPr lang="en-US" sz="2000" b="1" i="0" u="none" strike="noStrike" cap="none" spc="0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661942"/>
                  </a:ext>
                </a:extLst>
              </a:tr>
              <a:tr h="32432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20/15 or better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33%</a:t>
                      </a:r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49" marR="5449" marT="54926" marB="54926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10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621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E7E5E-3001-E961-E451-D8DA88E47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ADFAAD-394F-11A9-A72A-9BACA51C66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5" name="Picture 4" descr="VTI | Myopia Profile">
            <a:extLst>
              <a:ext uri="{FF2B5EF4-FFF2-40B4-BE49-F238E27FC236}">
                <a16:creationId xmlns:a16="http://schemas.microsoft.com/office/drawing/2014/main" id="{DF2B041C-AEFB-B75B-F1F5-141386261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8C1045-0380-E079-55FD-35EE2395C7AE}"/>
              </a:ext>
            </a:extLst>
          </p:cNvPr>
          <p:cNvSpPr txBox="1"/>
          <p:nvPr/>
        </p:nvSpPr>
        <p:spPr>
          <a:xfrm>
            <a:off x="771525" y="1080644"/>
            <a:ext cx="2712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AB645-B53E-AB67-7FDC-DC7DEEE04575}"/>
              </a:ext>
            </a:extLst>
          </p:cNvPr>
          <p:cNvSpPr txBox="1"/>
          <p:nvPr/>
        </p:nvSpPr>
        <p:spPr>
          <a:xfrm>
            <a:off x="434390" y="2056670"/>
            <a:ext cx="1133607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study found that, unlike traditional toric optics, NaturalVue Multifocal corrects an extensive range of astigmatism by enabling both meridians to focus simultaneously.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clinical trial validated the NaturalVue Multifocal lens’s astigmatism correction indication. Multifocal catenary curve-based contact lenses are a viable option for patients with astigmatism, and can potentially reduce additional chair time needed for toric soft contact lens fitting.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lenses provided good visual performance and satisfaction patient feedback in vision and comfort, with no reported adverse events.</a:t>
            </a:r>
            <a:endParaRPr lang="es-ES" sz="2800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09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52045-38A4-90B4-6368-BAEDECE90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3B249-A14E-D654-9801-FBF7046A9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00" y="452159"/>
            <a:ext cx="3467584" cy="1190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180D81-2821-7399-D28A-AAD6E46408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3523" y="471211"/>
            <a:ext cx="2810267" cy="1152686"/>
          </a:xfrm>
          <a:prstGeom prst="rect">
            <a:avLst/>
          </a:prstGeom>
        </p:spPr>
      </p:pic>
      <p:pic>
        <p:nvPicPr>
          <p:cNvPr id="7" name="Picture 2" descr="Ocupharm Diagnostics SL | LinkedIn">
            <a:extLst>
              <a:ext uri="{FF2B5EF4-FFF2-40B4-BE49-F238E27FC236}">
                <a16:creationId xmlns:a16="http://schemas.microsoft.com/office/drawing/2014/main" id="{6EF428BE-6AB7-CA4E-CCA7-316F8C82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03" y="149417"/>
            <a:ext cx="1796274" cy="17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TI | Myopia Profile">
            <a:extLst>
              <a:ext uri="{FF2B5EF4-FFF2-40B4-BE49-F238E27FC236}">
                <a16:creationId xmlns:a16="http://schemas.microsoft.com/office/drawing/2014/main" id="{7AD62E6F-35E7-D487-9843-66A4686B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57631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4EC63-EAE7-DDAE-5405-1A93810167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145653-45D2-55EF-D65E-43CCDEC398A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726" y="-1"/>
            <a:ext cx="12215446" cy="6107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496983-E4CE-476B-8475-C7EE2EA5040D}"/>
              </a:ext>
            </a:extLst>
          </p:cNvPr>
          <p:cNvSpPr txBox="1"/>
          <p:nvPr/>
        </p:nvSpPr>
        <p:spPr>
          <a:xfrm>
            <a:off x="7646893" y="4701211"/>
            <a:ext cx="4498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lvl="2" algn="ctr"/>
            <a:r>
              <a:rPr lang="en-US" sz="28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jgcarrac@ucm.es</a:t>
            </a:r>
            <a:endParaRPr lang="en-US" sz="2800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13FDF-645E-F795-FCB4-72A54A7D0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2ED1DD-2414-3A2F-DAD2-16232C6888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5" name="Picture 4" descr="VTI | Myopia Profile">
            <a:extLst>
              <a:ext uri="{FF2B5EF4-FFF2-40B4-BE49-F238E27FC236}">
                <a16:creationId xmlns:a16="http://schemas.microsoft.com/office/drawing/2014/main" id="{BC2CEAE9-5F16-E280-FB57-E6371BB17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2">
            <a:extLst>
              <a:ext uri="{FF2B5EF4-FFF2-40B4-BE49-F238E27FC236}">
                <a16:creationId xmlns:a16="http://schemas.microsoft.com/office/drawing/2014/main" id="{590877E6-5E00-D556-1AB6-738DE6277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11" y="2356333"/>
            <a:ext cx="4516846" cy="2540726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13D88DC1-1AC2-FAD4-3247-738ECE3F8434}"/>
              </a:ext>
            </a:extLst>
          </p:cNvPr>
          <p:cNvSpPr txBox="1">
            <a:spLocks/>
          </p:cNvSpPr>
          <p:nvPr/>
        </p:nvSpPr>
        <p:spPr>
          <a:xfrm>
            <a:off x="372022" y="4979931"/>
            <a:ext cx="5334000" cy="9265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Creating spherical aberration, it is possible to obtain multifocality</a:t>
            </a:r>
          </a:p>
        </p:txBody>
      </p:sp>
      <p:pic>
        <p:nvPicPr>
          <p:cNvPr id="9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5770721-90DC-3D85-50C8-64021DC067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4" t="39998"/>
          <a:stretch/>
        </p:blipFill>
        <p:spPr>
          <a:xfrm>
            <a:off x="6064549" y="4915449"/>
            <a:ext cx="2115247" cy="1404401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EF3C49E2-7DCB-79A8-411D-BA0C0EA74D4E}"/>
              </a:ext>
            </a:extLst>
          </p:cNvPr>
          <p:cNvSpPr txBox="1">
            <a:spLocks/>
          </p:cNvSpPr>
          <p:nvPr/>
        </p:nvSpPr>
        <p:spPr>
          <a:xfrm>
            <a:off x="6064549" y="1681543"/>
            <a:ext cx="6103143" cy="1015640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Spherical</a:t>
            </a:r>
            <a:r>
              <a:rPr lang="es-ES" sz="20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Aberrations with Different Signs provide better efficiency to increase </a:t>
            </a:r>
          </a:p>
          <a:p>
            <a:r>
              <a:rPr lang="es-ES" sz="20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Depth of focus</a:t>
            </a:r>
            <a:endParaRPr lang="en-US" sz="2000" b="1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B265BE94-CEDB-1132-98BE-4234FA94DF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4" r="50444"/>
          <a:stretch/>
        </p:blipFill>
        <p:spPr>
          <a:xfrm>
            <a:off x="7340547" y="2458578"/>
            <a:ext cx="4827145" cy="4399422"/>
          </a:xfrm>
          <a:prstGeom prst="rect">
            <a:avLst/>
          </a:prstGeom>
        </p:spPr>
      </p:pic>
      <p:sp>
        <p:nvSpPr>
          <p:cNvPr id="12" name="Title 12">
            <a:extLst>
              <a:ext uri="{FF2B5EF4-FFF2-40B4-BE49-F238E27FC236}">
                <a16:creationId xmlns:a16="http://schemas.microsoft.com/office/drawing/2014/main" id="{C83FEE77-B0E6-484B-672F-EDF4C065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206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Depth of focus and astigmatism correction</a:t>
            </a:r>
          </a:p>
        </p:txBody>
      </p:sp>
    </p:spTree>
    <p:extLst>
      <p:ext uri="{BB962C8B-B14F-4D97-AF65-F5344CB8AC3E}">
        <p14:creationId xmlns:p14="http://schemas.microsoft.com/office/powerpoint/2010/main" val="36499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8D68B-907B-0D07-72AE-9F4A65FBA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3FAE86-6AD6-ABD7-80B5-9296D5E485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5" name="Picture 4" descr="VTI | Myopia Profile">
            <a:extLst>
              <a:ext uri="{FF2B5EF4-FFF2-40B4-BE49-F238E27FC236}">
                <a16:creationId xmlns:a16="http://schemas.microsoft.com/office/drawing/2014/main" id="{14ED9A82-B32E-98C7-4F06-C419F0328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22A520F-4B59-88AF-BC62-94BF880AF187}"/>
              </a:ext>
            </a:extLst>
          </p:cNvPr>
          <p:cNvSpPr txBox="1">
            <a:spLocks/>
          </p:cNvSpPr>
          <p:nvPr/>
        </p:nvSpPr>
        <p:spPr>
          <a:xfrm>
            <a:off x="1219200" y="4619625"/>
            <a:ext cx="9788771" cy="1677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>
              <a:tabLst>
                <a:tab pos="123822" algn="l"/>
              </a:tabLst>
            </a:pPr>
            <a:r>
              <a:rPr lang="en-US" sz="20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astigmatic eye has two focal points</a:t>
            </a:r>
          </a:p>
          <a:p>
            <a:pPr marL="342891" indent="-342891">
              <a:tabLst>
                <a:tab pos="123822" algn="l"/>
              </a:tabLst>
            </a:pPr>
            <a:r>
              <a:rPr lang="en-US" sz="20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EDOF channel can correct astigmatism (both meridians can be in focus at the same time) [The same way it corrects presbyopia]</a:t>
            </a:r>
          </a:p>
          <a:p>
            <a:pPr marL="342891" indent="-342891">
              <a:tabLst>
                <a:tab pos="123822" algn="l"/>
              </a:tabLst>
            </a:pPr>
            <a:r>
              <a:rPr lang="en-US" sz="20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for up to 2.00 DC</a:t>
            </a:r>
          </a:p>
          <a:p>
            <a:endParaRPr lang="en-US" sz="2000" b="1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081F7-18E2-D570-596A-6D8845F75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444" y="1941888"/>
            <a:ext cx="4496709" cy="2398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55B540-1430-73B0-CB6D-670BE8BE8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26" y="2032794"/>
            <a:ext cx="4127500" cy="2247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ECD418-70AB-5634-FB53-C069C113462F}"/>
              </a:ext>
            </a:extLst>
          </p:cNvPr>
          <p:cNvSpPr txBox="1"/>
          <p:nvPr/>
        </p:nvSpPr>
        <p:spPr>
          <a:xfrm>
            <a:off x="735300" y="2032794"/>
            <a:ext cx="187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2400" dirty="0">
                <a:solidFill>
                  <a:srgbClr val="1F438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Toric optic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FEA63-CB48-5D54-DA5C-DDEE9FDFE259}"/>
              </a:ext>
            </a:extLst>
          </p:cNvPr>
          <p:cNvSpPr txBox="1"/>
          <p:nvPr/>
        </p:nvSpPr>
        <p:spPr>
          <a:xfrm>
            <a:off x="4815601" y="2706051"/>
            <a:ext cx="161825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1333" dirty="0">
                <a:solidFill>
                  <a:srgbClr val="1F438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Two focal points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4BF5A43B-8D64-7E6B-7B4D-9CF56928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206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Depth of focus and astigmatism correction</a:t>
            </a:r>
          </a:p>
        </p:txBody>
      </p:sp>
    </p:spTree>
    <p:extLst>
      <p:ext uri="{BB962C8B-B14F-4D97-AF65-F5344CB8AC3E}">
        <p14:creationId xmlns:p14="http://schemas.microsoft.com/office/powerpoint/2010/main" val="255527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2BC266-2E0D-B7A7-22F2-00570131C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255"/>
            <a:ext cx="9812119" cy="5696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58BC85-BCB0-6B16-4DB1-EA2E1A8891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11" name="Picture 10" descr="VTI | Myopia Profile">
            <a:extLst>
              <a:ext uri="{FF2B5EF4-FFF2-40B4-BE49-F238E27FC236}">
                <a16:creationId xmlns:a16="http://schemas.microsoft.com/office/drawing/2014/main" id="{96B772C6-2142-DF49-AA4E-A5E69EAEE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60A67E-065A-A154-66EE-65CBFE61584E}"/>
              </a:ext>
            </a:extLst>
          </p:cNvPr>
          <p:cNvSpPr txBox="1"/>
          <p:nvPr/>
        </p:nvSpPr>
        <p:spPr>
          <a:xfrm>
            <a:off x="7471047" y="1762858"/>
            <a:ext cx="449853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lvl="2" algn="ctr"/>
            <a:r>
              <a:rPr lang="en-US" sz="28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 investigator</a:t>
            </a:r>
          </a:p>
          <a:p>
            <a:pPr marL="461963" lvl="2" algn="ctr"/>
            <a:r>
              <a:rPr lang="en-US" sz="28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Gonzalo Carracedo, PhD</a:t>
            </a:r>
          </a:p>
          <a:p>
            <a:pPr marL="461963" lvl="2" algn="ctr"/>
            <a:endParaRPr lang="en-US" sz="2800" b="1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61963" lvl="2" algn="ctr"/>
            <a:endParaRPr lang="en-US" sz="2800" b="1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61963" lvl="2" algn="ctr"/>
            <a:endParaRPr lang="en-US" sz="2800" b="1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61963" lvl="2" algn="ctr"/>
            <a:r>
              <a:rPr lang="en-US" sz="28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Researcher</a:t>
            </a:r>
          </a:p>
          <a:p>
            <a:pPr marL="461963" lvl="2" algn="ctr"/>
            <a:r>
              <a:rPr lang="en-US" sz="28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 Privado, PhD</a:t>
            </a:r>
            <a:endParaRPr lang="en-US" sz="2800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63C156-2B07-4AD6-D486-4E8B7A4DD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439" y="2931729"/>
            <a:ext cx="3842144" cy="770800"/>
          </a:xfrm>
          <a:prstGeom prst="rect">
            <a:avLst/>
          </a:prstGeom>
        </p:spPr>
      </p:pic>
      <p:pic>
        <p:nvPicPr>
          <p:cNvPr id="16" name="Picture 2" descr="Ocupharm Diagnostics SL | LinkedIn">
            <a:extLst>
              <a:ext uri="{FF2B5EF4-FFF2-40B4-BE49-F238E27FC236}">
                <a16:creationId xmlns:a16="http://schemas.microsoft.com/office/drawing/2014/main" id="{4CE6FB64-1182-B601-F479-E5ED43734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" b="-1"/>
          <a:stretch/>
        </p:blipFill>
        <p:spPr bwMode="auto">
          <a:xfrm>
            <a:off x="9210603" y="4849775"/>
            <a:ext cx="1492566" cy="140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82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D2ACB2-53F1-6CFE-B427-F25867E3EF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5" name="Picture 4" descr="VTI | Myopia Profile">
            <a:extLst>
              <a:ext uri="{FF2B5EF4-FFF2-40B4-BE49-F238E27FC236}">
                <a16:creationId xmlns:a16="http://schemas.microsoft.com/office/drawing/2014/main" id="{07B64ADF-F4A5-9530-E4F6-1915A5042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CA28F8-CCBB-CCD7-E404-75CE66E6470D}"/>
              </a:ext>
            </a:extLst>
          </p:cNvPr>
          <p:cNvSpPr txBox="1"/>
          <p:nvPr/>
        </p:nvSpPr>
        <p:spPr>
          <a:xfrm>
            <a:off x="832515" y="2718482"/>
            <a:ext cx="67978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 Scientific evidence and Clinical data to support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NaturalVue Multifocal indication of </a:t>
            </a:r>
            <a:r>
              <a:rPr lang="en-US" sz="3600" b="1" i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astigmatism correction up to 2.00 DC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558D4E-E05F-0713-3249-A54D0CC05E29}"/>
              </a:ext>
            </a:extLst>
          </p:cNvPr>
          <p:cNvSpPr txBox="1"/>
          <p:nvPr/>
        </p:nvSpPr>
        <p:spPr>
          <a:xfrm>
            <a:off x="885825" y="1476375"/>
            <a:ext cx="3345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Objective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3899F3-8821-7C7E-55D1-77CE1683A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579" y="1650857"/>
            <a:ext cx="3345596" cy="499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9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1ED82-D1E9-CDCB-F821-97024B560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AB157E-938D-82FD-88B0-2BDABC7A1A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5" name="Picture 4" descr="VTI | Myopia Profile">
            <a:extLst>
              <a:ext uri="{FF2B5EF4-FFF2-40B4-BE49-F238E27FC236}">
                <a16:creationId xmlns:a16="http://schemas.microsoft.com/office/drawing/2014/main" id="{5DF33C47-5BD5-6AD4-BB6D-E949AC20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D160D7-0990-CA71-2E79-7307023384E0}"/>
              </a:ext>
            </a:extLst>
          </p:cNvPr>
          <p:cNvSpPr txBox="1"/>
          <p:nvPr/>
        </p:nvSpPr>
        <p:spPr>
          <a:xfrm>
            <a:off x="885825" y="1476375"/>
            <a:ext cx="2831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design</a:t>
            </a:r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F34B1EF9-6070-8F36-8E0C-290723CE7397}"/>
              </a:ext>
            </a:extLst>
          </p:cNvPr>
          <p:cNvSpPr/>
          <p:nvPr/>
        </p:nvSpPr>
        <p:spPr>
          <a:xfrm>
            <a:off x="3980801" y="1811286"/>
            <a:ext cx="3710929" cy="2117159"/>
          </a:xfrm>
          <a:custGeom>
            <a:avLst/>
            <a:gdLst>
              <a:gd name="connsiteX0" fmla="*/ 4554247 w 7421858"/>
              <a:gd name="connsiteY0" fmla="*/ 0 h 4234318"/>
              <a:gd name="connsiteX1" fmla="*/ 6735047 w 7421858"/>
              <a:gd name="connsiteY1" fmla="*/ 552199 h 4234318"/>
              <a:gd name="connsiteX2" fmla="*/ 6749999 w 7421858"/>
              <a:gd name="connsiteY2" fmla="*/ 560796 h 4234318"/>
              <a:gd name="connsiteX3" fmla="*/ 7020479 w 7421858"/>
              <a:gd name="connsiteY3" fmla="*/ 92310 h 4234318"/>
              <a:gd name="connsiteX4" fmla="*/ 7421858 w 7421858"/>
              <a:gd name="connsiteY4" fmla="*/ 2679530 h 4234318"/>
              <a:gd name="connsiteX5" fmla="*/ 4980571 w 7421858"/>
              <a:gd name="connsiteY5" fmla="*/ 3625535 h 4234318"/>
              <a:gd name="connsiteX6" fmla="*/ 5283100 w 7421858"/>
              <a:gd name="connsiteY6" fmla="*/ 3101540 h 4234318"/>
              <a:gd name="connsiteX7" fmla="*/ 5194752 w 7421858"/>
              <a:gd name="connsiteY7" fmla="*/ 3058980 h 4234318"/>
              <a:gd name="connsiteX8" fmla="*/ 4554247 w 7421858"/>
              <a:gd name="connsiteY8" fmla="*/ 2929668 h 4234318"/>
              <a:gd name="connsiteX9" fmla="*/ 2976825 w 7421858"/>
              <a:gd name="connsiteY9" fmla="*/ 4105225 h 4234318"/>
              <a:gd name="connsiteX10" fmla="*/ 2944914 w 7421858"/>
              <a:gd name="connsiteY10" fmla="*/ 4234318 h 4234318"/>
              <a:gd name="connsiteX11" fmla="*/ 1444712 w 7421858"/>
              <a:gd name="connsiteY11" fmla="*/ 3027326 h 4234318"/>
              <a:gd name="connsiteX12" fmla="*/ 0 w 7421858"/>
              <a:gd name="connsiteY12" fmla="*/ 4189673 h 4234318"/>
              <a:gd name="connsiteX13" fmla="*/ 29641 w 7421858"/>
              <a:gd name="connsiteY13" fmla="*/ 3892627 h 4234318"/>
              <a:gd name="connsiteX14" fmla="*/ 4554247 w 7421858"/>
              <a:gd name="connsiteY14" fmla="*/ 0 h 423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21858" h="4234318">
                <a:moveTo>
                  <a:pt x="4554247" y="0"/>
                </a:moveTo>
                <a:cubicBezTo>
                  <a:pt x="5343872" y="0"/>
                  <a:pt x="6086775" y="200037"/>
                  <a:pt x="6735047" y="552199"/>
                </a:cubicBezTo>
                <a:lnTo>
                  <a:pt x="6749999" y="560796"/>
                </a:lnTo>
                <a:lnTo>
                  <a:pt x="7020479" y="92310"/>
                </a:lnTo>
                <a:lnTo>
                  <a:pt x="7421858" y="2679530"/>
                </a:lnTo>
                <a:lnTo>
                  <a:pt x="4980571" y="3625535"/>
                </a:lnTo>
                <a:lnTo>
                  <a:pt x="5283100" y="3101540"/>
                </a:lnTo>
                <a:lnTo>
                  <a:pt x="5194752" y="3058980"/>
                </a:lnTo>
                <a:cubicBezTo>
                  <a:pt x="4997887" y="2975713"/>
                  <a:pt x="4781444" y="2929668"/>
                  <a:pt x="4554247" y="2929668"/>
                </a:cubicBezTo>
                <a:cubicBezTo>
                  <a:pt x="3808757" y="2929668"/>
                  <a:pt x="3179054" y="3425416"/>
                  <a:pt x="2976825" y="4105225"/>
                </a:cubicBezTo>
                <a:lnTo>
                  <a:pt x="2944914" y="4234318"/>
                </a:lnTo>
                <a:lnTo>
                  <a:pt x="1444712" y="3027326"/>
                </a:lnTo>
                <a:lnTo>
                  <a:pt x="0" y="4189673"/>
                </a:lnTo>
                <a:lnTo>
                  <a:pt x="29641" y="3892627"/>
                </a:lnTo>
                <a:cubicBezTo>
                  <a:pt x="359173" y="1689568"/>
                  <a:pt x="2259400" y="0"/>
                  <a:pt x="45542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EE0144A9-1EE3-D405-1CA4-EB89B307B396}"/>
              </a:ext>
            </a:extLst>
          </p:cNvPr>
          <p:cNvSpPr/>
          <p:nvPr/>
        </p:nvSpPr>
        <p:spPr>
          <a:xfrm>
            <a:off x="6364271" y="2208547"/>
            <a:ext cx="2181243" cy="4071148"/>
          </a:xfrm>
          <a:custGeom>
            <a:avLst/>
            <a:gdLst>
              <a:gd name="connsiteX0" fmla="*/ 2362483 w 4362485"/>
              <a:gd name="connsiteY0" fmla="*/ 0 h 8142296"/>
              <a:gd name="connsiteX1" fmla="*/ 2402074 w 4362485"/>
              <a:gd name="connsiteY1" fmla="*/ 25803 h 8142296"/>
              <a:gd name="connsiteX2" fmla="*/ 4362485 w 4362485"/>
              <a:gd name="connsiteY2" fmla="*/ 3780653 h 8142296"/>
              <a:gd name="connsiteX3" fmla="*/ 2402074 w 4362485"/>
              <a:gd name="connsiteY3" fmla="*/ 7535503 h 8142296"/>
              <a:gd name="connsiteX4" fmla="*/ 2176016 w 4362485"/>
              <a:gd name="connsiteY4" fmla="*/ 7682833 h 8142296"/>
              <a:gd name="connsiteX5" fmla="*/ 2441287 w 4362485"/>
              <a:gd name="connsiteY5" fmla="*/ 8142296 h 8142296"/>
              <a:gd name="connsiteX6" fmla="*/ 0 w 4362485"/>
              <a:gd name="connsiteY6" fmla="*/ 7196290 h 8142296"/>
              <a:gd name="connsiteX7" fmla="*/ 401379 w 4362485"/>
              <a:gd name="connsiteY7" fmla="*/ 4609071 h 8142296"/>
              <a:gd name="connsiteX8" fmla="*/ 709786 w 4362485"/>
              <a:gd name="connsiteY8" fmla="*/ 5143248 h 8142296"/>
              <a:gd name="connsiteX9" fmla="*/ 864172 w 4362485"/>
              <a:gd name="connsiteY9" fmla="*/ 5024899 h 8142296"/>
              <a:gd name="connsiteX10" fmla="*/ 1432817 w 4362485"/>
              <a:gd name="connsiteY10" fmla="*/ 3780653 h 8142296"/>
              <a:gd name="connsiteX11" fmla="*/ 1005344 w 4362485"/>
              <a:gd name="connsiteY11" fmla="*/ 2674252 h 8142296"/>
              <a:gd name="connsiteX12" fmla="*/ 895346 w 4362485"/>
              <a:gd name="connsiteY12" fmla="*/ 2566847 h 8142296"/>
              <a:gd name="connsiteX13" fmla="*/ 2654921 w 4362485"/>
              <a:gd name="connsiteY13" fmla="*/ 1885007 h 814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62485" h="8142296">
                <a:moveTo>
                  <a:pt x="2362483" y="0"/>
                </a:moveTo>
                <a:lnTo>
                  <a:pt x="2402074" y="25803"/>
                </a:lnTo>
                <a:cubicBezTo>
                  <a:pt x="3587147" y="852596"/>
                  <a:pt x="4362485" y="2226080"/>
                  <a:pt x="4362485" y="3780653"/>
                </a:cubicBezTo>
                <a:cubicBezTo>
                  <a:pt x="4362485" y="5335227"/>
                  <a:pt x="3587147" y="6708711"/>
                  <a:pt x="2402074" y="7535503"/>
                </a:cubicBezTo>
                <a:lnTo>
                  <a:pt x="2176016" y="7682833"/>
                </a:lnTo>
                <a:lnTo>
                  <a:pt x="2441287" y="8142296"/>
                </a:lnTo>
                <a:lnTo>
                  <a:pt x="0" y="7196290"/>
                </a:lnTo>
                <a:lnTo>
                  <a:pt x="401379" y="4609071"/>
                </a:lnTo>
                <a:lnTo>
                  <a:pt x="709786" y="5143248"/>
                </a:lnTo>
                <a:lnTo>
                  <a:pt x="864172" y="5024899"/>
                </a:lnTo>
                <a:cubicBezTo>
                  <a:pt x="1212485" y="4723179"/>
                  <a:pt x="1432817" y="4277647"/>
                  <a:pt x="1432817" y="3780653"/>
                </a:cubicBezTo>
                <a:cubicBezTo>
                  <a:pt x="1432817" y="3354659"/>
                  <a:pt x="1270940" y="2966473"/>
                  <a:pt x="1005344" y="2674252"/>
                </a:cubicBezTo>
                <a:lnTo>
                  <a:pt x="895346" y="2566847"/>
                </a:lnTo>
                <a:lnTo>
                  <a:pt x="2654921" y="18850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A1750F74-AC6B-DB97-A03C-5B8935157142}"/>
              </a:ext>
            </a:extLst>
          </p:cNvPr>
          <p:cNvSpPr/>
          <p:nvPr/>
        </p:nvSpPr>
        <p:spPr>
          <a:xfrm>
            <a:off x="3683203" y="3324949"/>
            <a:ext cx="3578065" cy="3061512"/>
          </a:xfrm>
          <a:custGeom>
            <a:avLst/>
            <a:gdLst>
              <a:gd name="connsiteX0" fmla="*/ 2039909 w 7156130"/>
              <a:gd name="connsiteY0" fmla="*/ 0 h 6123024"/>
              <a:gd name="connsiteX1" fmla="*/ 4079817 w 7156130"/>
              <a:gd name="connsiteY1" fmla="*/ 1641214 h 6123024"/>
              <a:gd name="connsiteX2" fmla="*/ 3508652 w 7156130"/>
              <a:gd name="connsiteY2" fmla="*/ 1641214 h 6123024"/>
              <a:gd name="connsiteX3" fmla="*/ 3512433 w 7156130"/>
              <a:gd name="connsiteY3" fmla="*/ 1716092 h 6123024"/>
              <a:gd name="connsiteX4" fmla="*/ 5149444 w 7156130"/>
              <a:gd name="connsiteY4" fmla="*/ 3193356 h 6123024"/>
              <a:gd name="connsiteX5" fmla="*/ 5638767 w 7156130"/>
              <a:gd name="connsiteY5" fmla="*/ 3119377 h 6123024"/>
              <a:gd name="connsiteX6" fmla="*/ 5648797 w 7156130"/>
              <a:gd name="connsiteY6" fmla="*/ 3115706 h 6123024"/>
              <a:gd name="connsiteX7" fmla="*/ 5362134 w 7156130"/>
              <a:gd name="connsiteY7" fmla="*/ 4963487 h 6123024"/>
              <a:gd name="connsiteX8" fmla="*/ 7156130 w 7156130"/>
              <a:gd name="connsiteY8" fmla="*/ 5658666 h 6123024"/>
              <a:gd name="connsiteX9" fmla="*/ 7082800 w 7156130"/>
              <a:gd name="connsiteY9" fmla="*/ 5695661 h 6123024"/>
              <a:gd name="connsiteX10" fmla="*/ 5149444 w 7156130"/>
              <a:gd name="connsiteY10" fmla="*/ 6123024 h 6123024"/>
              <a:gd name="connsiteX11" fmla="*/ 580222 w 7156130"/>
              <a:gd name="connsiteY11" fmla="*/ 1783287 h 6123024"/>
              <a:gd name="connsiteX12" fmla="*/ 576630 w 7156130"/>
              <a:gd name="connsiteY12" fmla="*/ 1641214 h 6123024"/>
              <a:gd name="connsiteX13" fmla="*/ 0 w 7156130"/>
              <a:gd name="connsiteY13" fmla="*/ 1641214 h 61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56130" h="6123024">
                <a:moveTo>
                  <a:pt x="2039909" y="0"/>
                </a:moveTo>
                <a:lnTo>
                  <a:pt x="4079817" y="1641214"/>
                </a:lnTo>
                <a:lnTo>
                  <a:pt x="3508652" y="1641214"/>
                </a:lnTo>
                <a:lnTo>
                  <a:pt x="3512433" y="1716092"/>
                </a:lnTo>
                <a:cubicBezTo>
                  <a:pt x="3596699" y="2545849"/>
                  <a:pt x="4297455" y="3193356"/>
                  <a:pt x="5149444" y="3193356"/>
                </a:cubicBezTo>
                <a:cubicBezTo>
                  <a:pt x="5319842" y="3193356"/>
                  <a:pt x="5484190" y="3167456"/>
                  <a:pt x="5638767" y="3119377"/>
                </a:cubicBezTo>
                <a:lnTo>
                  <a:pt x="5648797" y="3115706"/>
                </a:lnTo>
                <a:lnTo>
                  <a:pt x="5362134" y="4963487"/>
                </a:lnTo>
                <a:lnTo>
                  <a:pt x="7156130" y="5658666"/>
                </a:lnTo>
                <a:lnTo>
                  <a:pt x="7082800" y="5695661"/>
                </a:lnTo>
                <a:cubicBezTo>
                  <a:pt x="6495516" y="5969871"/>
                  <a:pt x="5840366" y="6123024"/>
                  <a:pt x="5149444" y="6123024"/>
                </a:cubicBezTo>
                <a:cubicBezTo>
                  <a:pt x="2701607" y="6123024"/>
                  <a:pt x="702760" y="4200671"/>
                  <a:pt x="580222" y="1783287"/>
                </a:cubicBezTo>
                <a:lnTo>
                  <a:pt x="576630" y="1641214"/>
                </a:lnTo>
                <a:lnTo>
                  <a:pt x="0" y="16412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2A611B-0AD8-2E21-7DA6-C5C1A3F88B3A}"/>
              </a:ext>
            </a:extLst>
          </p:cNvPr>
          <p:cNvSpPr txBox="1"/>
          <p:nvPr/>
        </p:nvSpPr>
        <p:spPr>
          <a:xfrm>
            <a:off x="4407753" y="3523016"/>
            <a:ext cx="57900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C88064-47DA-C2B8-F8F8-12CE19FAA89D}"/>
              </a:ext>
            </a:extLst>
          </p:cNvPr>
          <p:cNvSpPr txBox="1"/>
          <p:nvPr/>
        </p:nvSpPr>
        <p:spPr>
          <a:xfrm>
            <a:off x="6966978" y="2706152"/>
            <a:ext cx="65434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3ECA2C-370A-E611-4D20-51755F3D47CB}"/>
              </a:ext>
            </a:extLst>
          </p:cNvPr>
          <p:cNvSpPr txBox="1"/>
          <p:nvPr/>
        </p:nvSpPr>
        <p:spPr>
          <a:xfrm>
            <a:off x="6405829" y="5370103"/>
            <a:ext cx="66717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43" name="Freeform 949">
            <a:extLst>
              <a:ext uri="{FF2B5EF4-FFF2-40B4-BE49-F238E27FC236}">
                <a16:creationId xmlns:a16="http://schemas.microsoft.com/office/drawing/2014/main" id="{8D0986F0-69F8-8289-3706-35723D78A0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01316" y="2250280"/>
            <a:ext cx="709538" cy="711669"/>
          </a:xfrm>
          <a:custGeom>
            <a:avLst/>
            <a:gdLst>
              <a:gd name="T0" fmla="*/ 1584479 w 291288"/>
              <a:gd name="T1" fmla="*/ 5081546 h 291739"/>
              <a:gd name="T2" fmla="*/ 1497482 w 291288"/>
              <a:gd name="T3" fmla="*/ 5650958 h 291739"/>
              <a:gd name="T4" fmla="*/ 2845342 w 291288"/>
              <a:gd name="T5" fmla="*/ 5650958 h 291739"/>
              <a:gd name="T6" fmla="*/ 2845342 w 291288"/>
              <a:gd name="T7" fmla="*/ 5081546 h 291739"/>
              <a:gd name="T8" fmla="*/ 1693171 w 291288"/>
              <a:gd name="T9" fmla="*/ 4411191 h 291739"/>
              <a:gd name="T10" fmla="*/ 1613438 w 291288"/>
              <a:gd name="T11" fmla="*/ 4901341 h 291739"/>
              <a:gd name="T12" fmla="*/ 2932303 w 291288"/>
              <a:gd name="T13" fmla="*/ 4901341 h 291739"/>
              <a:gd name="T14" fmla="*/ 3019233 w 291288"/>
              <a:gd name="T15" fmla="*/ 4995057 h 291739"/>
              <a:gd name="T16" fmla="*/ 3019233 w 291288"/>
              <a:gd name="T17" fmla="*/ 5650958 h 291739"/>
              <a:gd name="T18" fmla="*/ 5396083 w 291288"/>
              <a:gd name="T19" fmla="*/ 5650958 h 291739"/>
              <a:gd name="T20" fmla="*/ 2910585 w 291288"/>
              <a:gd name="T21" fmla="*/ 4411191 h 291739"/>
              <a:gd name="T22" fmla="*/ 584454 w 291288"/>
              <a:gd name="T23" fmla="*/ 4411191 h 291739"/>
              <a:gd name="T24" fmla="*/ 207645 w 291288"/>
              <a:gd name="T25" fmla="*/ 5650958 h 291739"/>
              <a:gd name="T26" fmla="*/ 1316308 w 291288"/>
              <a:gd name="T27" fmla="*/ 5650958 h 291739"/>
              <a:gd name="T28" fmla="*/ 1519225 w 291288"/>
              <a:gd name="T29" fmla="*/ 4411191 h 291739"/>
              <a:gd name="T30" fmla="*/ 5193231 w 291288"/>
              <a:gd name="T31" fmla="*/ 4122900 h 291739"/>
              <a:gd name="T32" fmla="*/ 3954030 w 291288"/>
              <a:gd name="T33" fmla="*/ 4742764 h 291739"/>
              <a:gd name="T34" fmla="*/ 5627966 w 291288"/>
              <a:gd name="T35" fmla="*/ 5571682 h 291739"/>
              <a:gd name="T36" fmla="*/ 3794641 w 291288"/>
              <a:gd name="T37" fmla="*/ 3474189 h 291739"/>
              <a:gd name="T38" fmla="*/ 3077250 w 291288"/>
              <a:gd name="T39" fmla="*/ 4303085 h 291739"/>
              <a:gd name="T40" fmla="*/ 3758425 w 291288"/>
              <a:gd name="T41" fmla="*/ 4634659 h 291739"/>
              <a:gd name="T42" fmla="*/ 5142442 w 291288"/>
              <a:gd name="T43" fmla="*/ 3949899 h 291739"/>
              <a:gd name="T44" fmla="*/ 4997488 w 291288"/>
              <a:gd name="T45" fmla="*/ 3474189 h 291739"/>
              <a:gd name="T46" fmla="*/ 1852580 w 291288"/>
              <a:gd name="T47" fmla="*/ 3474189 h 291739"/>
              <a:gd name="T48" fmla="*/ 1729406 w 291288"/>
              <a:gd name="T49" fmla="*/ 4238207 h 291739"/>
              <a:gd name="T50" fmla="*/ 2714865 w 291288"/>
              <a:gd name="T51" fmla="*/ 4238207 h 291739"/>
              <a:gd name="T52" fmla="*/ 2069980 w 291288"/>
              <a:gd name="T53" fmla="*/ 3474189 h 291739"/>
              <a:gd name="T54" fmla="*/ 867039 w 291288"/>
              <a:gd name="T55" fmla="*/ 3474189 h 291739"/>
              <a:gd name="T56" fmla="*/ 635160 w 291288"/>
              <a:gd name="T57" fmla="*/ 4238207 h 291739"/>
              <a:gd name="T58" fmla="*/ 1548259 w 291288"/>
              <a:gd name="T59" fmla="*/ 4238207 h 291739"/>
              <a:gd name="T60" fmla="*/ 1671433 w 291288"/>
              <a:gd name="T61" fmla="*/ 3474189 h 291739"/>
              <a:gd name="T62" fmla="*/ 2932303 w 291288"/>
              <a:gd name="T63" fmla="*/ 1029775 h 291739"/>
              <a:gd name="T64" fmla="*/ 2318097 w 291288"/>
              <a:gd name="T65" fmla="*/ 1649975 h 291739"/>
              <a:gd name="T66" fmla="*/ 2932303 w 291288"/>
              <a:gd name="T67" fmla="*/ 2262922 h 291739"/>
              <a:gd name="T68" fmla="*/ 3546535 w 291288"/>
              <a:gd name="T69" fmla="*/ 1649975 h 291739"/>
              <a:gd name="T70" fmla="*/ 2932303 w 291288"/>
              <a:gd name="T71" fmla="*/ 1029775 h 291739"/>
              <a:gd name="T72" fmla="*/ 2932303 w 291288"/>
              <a:gd name="T73" fmla="*/ 856672 h 291739"/>
              <a:gd name="T74" fmla="*/ 3727168 w 291288"/>
              <a:gd name="T75" fmla="*/ 1649975 h 291739"/>
              <a:gd name="T76" fmla="*/ 2932303 w 291288"/>
              <a:gd name="T77" fmla="*/ 2436012 h 291739"/>
              <a:gd name="T78" fmla="*/ 2137424 w 291288"/>
              <a:gd name="T79" fmla="*/ 1649975 h 291739"/>
              <a:gd name="T80" fmla="*/ 2932303 w 291288"/>
              <a:gd name="T81" fmla="*/ 856672 h 291739"/>
              <a:gd name="T82" fmla="*/ 2932303 w 291288"/>
              <a:gd name="T83" fmla="*/ 173024 h 291739"/>
              <a:gd name="T84" fmla="*/ 1468514 w 291288"/>
              <a:gd name="T85" fmla="*/ 1628973 h 291739"/>
              <a:gd name="T86" fmla="*/ 2932303 w 291288"/>
              <a:gd name="T87" fmla="*/ 4202168 h 291739"/>
              <a:gd name="T88" fmla="*/ 4388832 w 291288"/>
              <a:gd name="T89" fmla="*/ 1628973 h 291739"/>
              <a:gd name="T90" fmla="*/ 2932303 w 291288"/>
              <a:gd name="T91" fmla="*/ 173024 h 291739"/>
              <a:gd name="T92" fmla="*/ 2932303 w 291288"/>
              <a:gd name="T93" fmla="*/ 0 h 291739"/>
              <a:gd name="T94" fmla="*/ 4562730 w 291288"/>
              <a:gd name="T95" fmla="*/ 1628973 h 291739"/>
              <a:gd name="T96" fmla="*/ 3910540 w 291288"/>
              <a:gd name="T97" fmla="*/ 3293975 h 291739"/>
              <a:gd name="T98" fmla="*/ 5062700 w 291288"/>
              <a:gd name="T99" fmla="*/ 3293975 h 291739"/>
              <a:gd name="T100" fmla="*/ 5142442 w 291288"/>
              <a:gd name="T101" fmla="*/ 3358853 h 291739"/>
              <a:gd name="T102" fmla="*/ 5852599 w 291288"/>
              <a:gd name="T103" fmla="*/ 5708624 h 291739"/>
              <a:gd name="T104" fmla="*/ 5845367 w 291288"/>
              <a:gd name="T105" fmla="*/ 5795115 h 291739"/>
              <a:gd name="T106" fmla="*/ 5772890 w 291288"/>
              <a:gd name="T107" fmla="*/ 5831143 h 291739"/>
              <a:gd name="T108" fmla="*/ 84495 w 291288"/>
              <a:gd name="T109" fmla="*/ 5831143 h 291739"/>
              <a:gd name="T110" fmla="*/ 12038 w 291288"/>
              <a:gd name="T111" fmla="*/ 5795115 h 291739"/>
              <a:gd name="T112" fmla="*/ 4793 w 291288"/>
              <a:gd name="T113" fmla="*/ 5708624 h 291739"/>
              <a:gd name="T114" fmla="*/ 714891 w 291288"/>
              <a:gd name="T115" fmla="*/ 3358853 h 291739"/>
              <a:gd name="T116" fmla="*/ 801841 w 291288"/>
              <a:gd name="T117" fmla="*/ 3293975 h 291739"/>
              <a:gd name="T118" fmla="*/ 1939515 w 291288"/>
              <a:gd name="T119" fmla="*/ 3293975 h 291739"/>
              <a:gd name="T120" fmla="*/ 1294593 w 291288"/>
              <a:gd name="T121" fmla="*/ 1628973 h 291739"/>
              <a:gd name="T122" fmla="*/ 2932303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E8770BA-A2D1-F6FA-9FC9-4E18D4D384CE}"/>
              </a:ext>
            </a:extLst>
          </p:cNvPr>
          <p:cNvSpPr txBox="1"/>
          <p:nvPr/>
        </p:nvSpPr>
        <p:spPr>
          <a:xfrm>
            <a:off x="9993513" y="1097608"/>
            <a:ext cx="1048685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600" b="1" dirty="0">
                <a:solidFill>
                  <a:srgbClr val="1F438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 VISITS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BF7DED21-6F13-64D3-2BB3-C22188CE210D}"/>
              </a:ext>
            </a:extLst>
          </p:cNvPr>
          <p:cNvSpPr txBox="1">
            <a:spLocks/>
          </p:cNvSpPr>
          <p:nvPr/>
        </p:nvSpPr>
        <p:spPr>
          <a:xfrm>
            <a:off x="8577652" y="1432295"/>
            <a:ext cx="3484561" cy="199759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750"/>
              </a:lnSpc>
            </a:pPr>
            <a:r>
              <a:rPr lang="en-US" sz="18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V1: </a:t>
            </a:r>
            <a:r>
              <a:rPr lang="en-US" sz="18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enrollment; screening; order. </a:t>
            </a:r>
          </a:p>
          <a:p>
            <a:pPr algn="just">
              <a:lnSpc>
                <a:spcPts val="1750"/>
              </a:lnSpc>
            </a:pPr>
            <a:endParaRPr lang="en-US" sz="1800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750"/>
              </a:lnSpc>
            </a:pPr>
            <a:r>
              <a:rPr lang="en-US" sz="18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V2: </a:t>
            </a:r>
            <a:r>
              <a:rPr lang="en-US" sz="18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Lens fitting and dispense.</a:t>
            </a:r>
          </a:p>
          <a:p>
            <a:pPr algn="just">
              <a:lnSpc>
                <a:spcPts val="1750"/>
              </a:lnSpc>
            </a:pPr>
            <a:endParaRPr lang="en-US" sz="1800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750"/>
              </a:lnSpc>
            </a:pPr>
            <a:r>
              <a:rPr lang="en-US" sz="18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V3: </a:t>
            </a:r>
            <a:r>
              <a:rPr lang="en-US" sz="18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1d follow up.</a:t>
            </a:r>
          </a:p>
          <a:p>
            <a:pPr algn="just">
              <a:lnSpc>
                <a:spcPts val="1750"/>
              </a:lnSpc>
            </a:pPr>
            <a:endParaRPr lang="en-US" sz="1800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750"/>
              </a:lnSpc>
            </a:pPr>
            <a:r>
              <a:rPr lang="en-US" sz="18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V4: </a:t>
            </a:r>
            <a:r>
              <a:rPr lang="en-US" sz="18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1w follow up;  study exit.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2372C6-7E80-9632-23F9-0DB5A46518BE}"/>
              </a:ext>
            </a:extLst>
          </p:cNvPr>
          <p:cNvSpPr txBox="1"/>
          <p:nvPr/>
        </p:nvSpPr>
        <p:spPr>
          <a:xfrm>
            <a:off x="1869149" y="2984426"/>
            <a:ext cx="1213794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1600" b="1" dirty="0">
                <a:solidFill>
                  <a:srgbClr val="1F438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 GROUPS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24BCA093-1C38-CECA-AA64-C6EE8BE8D591}"/>
              </a:ext>
            </a:extLst>
          </p:cNvPr>
          <p:cNvSpPr txBox="1">
            <a:spLocks/>
          </p:cNvSpPr>
          <p:nvPr/>
        </p:nvSpPr>
        <p:spPr>
          <a:xfrm>
            <a:off x="474766" y="3372505"/>
            <a:ext cx="3075535" cy="257006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8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Divided in:</a:t>
            </a:r>
          </a:p>
          <a:p>
            <a:pPr algn="r">
              <a:lnSpc>
                <a:spcPts val="1750"/>
              </a:lnSpc>
            </a:pPr>
            <a:r>
              <a:rPr lang="en-US" sz="18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LA: Low Astigmatism</a:t>
            </a:r>
          </a:p>
          <a:p>
            <a:pPr algn="r">
              <a:lnSpc>
                <a:spcPts val="1750"/>
              </a:lnSpc>
            </a:pPr>
            <a:r>
              <a:rPr lang="en-US" sz="1800" dirty="0">
                <a:solidFill>
                  <a:srgbClr val="1F438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-0.75 and -1.25D</a:t>
            </a:r>
          </a:p>
          <a:p>
            <a:pPr algn="r">
              <a:lnSpc>
                <a:spcPts val="1750"/>
              </a:lnSpc>
            </a:pPr>
            <a:endParaRPr lang="en-US" sz="1800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ts val="1750"/>
              </a:lnSpc>
            </a:pPr>
            <a:r>
              <a:rPr lang="en-US" sz="18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MA: Medium Astigmatism</a:t>
            </a:r>
          </a:p>
          <a:p>
            <a:pPr algn="r">
              <a:lnSpc>
                <a:spcPts val="1750"/>
              </a:lnSpc>
            </a:pPr>
            <a:r>
              <a:rPr lang="en-US" sz="1800" dirty="0">
                <a:solidFill>
                  <a:srgbClr val="1F438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-1.50 to -2.00D</a:t>
            </a:r>
            <a:endParaRPr lang="en-US" sz="1800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ts val="1750"/>
              </a:lnSpc>
            </a:pPr>
            <a:endParaRPr lang="en-US" sz="1800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ts val="1750"/>
              </a:lnSpc>
            </a:pPr>
            <a:r>
              <a:rPr lang="en-US" sz="1800" b="1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HA: High Astigmatism</a:t>
            </a:r>
          </a:p>
          <a:p>
            <a:pPr algn="r">
              <a:lnSpc>
                <a:spcPts val="1750"/>
              </a:lnSpc>
            </a:pPr>
            <a:r>
              <a:rPr lang="en-US" sz="1800" dirty="0">
                <a:solidFill>
                  <a:srgbClr val="1F438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2.25 and -3.00D</a:t>
            </a:r>
            <a:endParaRPr lang="en-US" sz="1800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2690DF-5632-AFCF-969A-7E0450FE8414}"/>
              </a:ext>
            </a:extLst>
          </p:cNvPr>
          <p:cNvSpPr txBox="1"/>
          <p:nvPr/>
        </p:nvSpPr>
        <p:spPr>
          <a:xfrm>
            <a:off x="9069242" y="3774796"/>
            <a:ext cx="1763624" cy="3385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600" b="1" dirty="0">
                <a:solidFill>
                  <a:srgbClr val="1F438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 PARAMETERS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3B97601B-EC08-1787-6AEF-6EBBA099EB67}"/>
              </a:ext>
            </a:extLst>
          </p:cNvPr>
          <p:cNvSpPr txBox="1">
            <a:spLocks/>
          </p:cNvSpPr>
          <p:nvPr/>
        </p:nvSpPr>
        <p:spPr>
          <a:xfrm>
            <a:off x="8638780" y="4162875"/>
            <a:ext cx="3578065" cy="222843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1800" b="1" dirty="0">
                <a:solidFill>
                  <a:srgbClr val="1F438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contrast distance binocular visual acuity (HCDBVA).</a:t>
            </a:r>
          </a:p>
          <a:p>
            <a:pPr algn="l">
              <a:lnSpc>
                <a:spcPts val="1750"/>
              </a:lnSpc>
            </a:pPr>
            <a:endParaRPr lang="en-US" sz="1800" b="1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1750"/>
              </a:lnSpc>
            </a:pPr>
            <a:r>
              <a:rPr lang="en-US" sz="1800" b="1" dirty="0">
                <a:solidFill>
                  <a:srgbClr val="1F438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Stereopsis.</a:t>
            </a:r>
          </a:p>
          <a:p>
            <a:pPr algn="l">
              <a:lnSpc>
                <a:spcPts val="1750"/>
              </a:lnSpc>
            </a:pPr>
            <a:endParaRPr lang="en-US" sz="1800" b="1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1750"/>
              </a:lnSpc>
            </a:pPr>
            <a:r>
              <a:rPr lang="en-US" sz="1800" b="1" dirty="0">
                <a:solidFill>
                  <a:srgbClr val="1F438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Subjective vision quality.</a:t>
            </a:r>
          </a:p>
          <a:p>
            <a:pPr algn="l">
              <a:lnSpc>
                <a:spcPts val="1750"/>
              </a:lnSpc>
            </a:pPr>
            <a:endParaRPr lang="en-US" sz="1800" b="1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ts val="1750"/>
              </a:lnSpc>
            </a:pPr>
            <a:r>
              <a:rPr lang="en-US" sz="1800" b="1" dirty="0">
                <a:solidFill>
                  <a:srgbClr val="1F438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Subjective overall comfort.</a:t>
            </a:r>
            <a:endParaRPr lang="en-US" sz="1200" b="1" dirty="0">
              <a:solidFill>
                <a:srgbClr val="1F438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E2F74BE-4D96-1B4B-6A0F-F9B49315B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84" b="89865" l="4730" r="93919">
                        <a14:foregroundMark x1="49324" y1="33108" x2="49324" y2="33108"/>
                        <a14:foregroundMark x1="54730" y1="62838" x2="54730" y2="62838"/>
                        <a14:foregroundMark x1="60811" y1="61486" x2="60811" y2="61486"/>
                        <a14:foregroundMark x1="43243" y1="56081" x2="43243" y2="56081"/>
                        <a14:foregroundMark x1="40541" y1="62838" x2="39865" y2="64865"/>
                        <a14:foregroundMark x1="85811" y1="53378" x2="85811" y2="53378"/>
                        <a14:foregroundMark x1="85811" y1="53378" x2="85811" y2="53378"/>
                        <a14:foregroundMark x1="84459" y1="54054" x2="84459" y2="54054"/>
                        <a14:foregroundMark x1="81757" y1="56081" x2="81757" y2="56081"/>
                        <a14:foregroundMark x1="93919" y1="59459" x2="93919" y2="59459"/>
                        <a14:foregroundMark x1="87162" y1="43243" x2="87162" y2="43243"/>
                        <a14:foregroundMark x1="85811" y1="38514" x2="85811" y2="38514"/>
                        <a14:foregroundMark x1="50676" y1="30405" x2="50676" y2="30405"/>
                        <a14:foregroundMark x1="25000" y1="32432" x2="25000" y2="32432"/>
                        <a14:foregroundMark x1="21622" y1="56757" x2="21622" y2="56757"/>
                        <a14:foregroundMark x1="21622" y1="56757" x2="21622" y2="56757"/>
                        <a14:foregroundMark x1="21622" y1="56757" x2="21622" y2="56757"/>
                        <a14:foregroundMark x1="16216" y1="56757" x2="15541" y2="53378"/>
                        <a14:foregroundMark x1="6081" y1="57432" x2="4730" y2="59459"/>
                        <a14:foregroundMark x1="15541" y1="29054" x2="15541" y2="29054"/>
                        <a14:foregroundMark x1="54730" y1="54730" x2="66216" y2="60135"/>
                        <a14:foregroundMark x1="52027" y1="61486" x2="41216" y2="69595"/>
                        <a14:foregroundMark x1="46622" y1="35135" x2="57432" y2="28378"/>
                        <a14:foregroundMark x1="16216" y1="35135" x2="21622" y2="41216"/>
                        <a14:foregroundMark x1="74324" y1="39189" x2="85811" y2="35135"/>
                        <a14:backgroundMark x1="8108" y1="14865" x2="50676" y2="9459"/>
                        <a14:backgroundMark x1="50676" y1="9459" x2="92568" y2="16892"/>
                        <a14:backgroundMark x1="97297" y1="66216" x2="98649" y2="63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7256" y="4715566"/>
            <a:ext cx="875111" cy="87511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C5BA77E-2C3F-AD03-09BF-C11388BDC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167" l="10000" r="90000">
                        <a14:foregroundMark x1="26111" y1="24500" x2="32222" y2="66000"/>
                        <a14:foregroundMark x1="32222" y1="66000" x2="51778" y2="76333"/>
                        <a14:foregroundMark x1="51778" y1="76333" x2="73778" y2="57833"/>
                        <a14:foregroundMark x1="73778" y1="57833" x2="64000" y2="21833"/>
                        <a14:foregroundMark x1="64000" y1="21833" x2="26444" y2="28167"/>
                        <a14:foregroundMark x1="39444" y1="25167" x2="55889" y2="64167"/>
                        <a14:foregroundMark x1="55889" y1="64167" x2="35444" y2="50667"/>
                        <a14:foregroundMark x1="22889" y1="21000" x2="44333" y2="16333"/>
                        <a14:foregroundMark x1="44333" y1="16333" x2="70889" y2="16333"/>
                        <a14:foregroundMark x1="70889" y1="16333" x2="77222" y2="53667"/>
                        <a14:foregroundMark x1="77222" y1="53667" x2="76778" y2="84667"/>
                        <a14:foregroundMark x1="76778" y1="84667" x2="54479" y2="87181"/>
                        <a14:foregroundMark x1="27675" y1="86169" x2="22000" y2="16500"/>
                        <a14:foregroundMark x1="22000" y1="16500" x2="32556" y2="17333"/>
                        <a14:foregroundMark x1="65444" y1="36167" x2="35778" y2="55000"/>
                        <a14:foregroundMark x1="64667" y1="46500" x2="54444" y2="58000"/>
                        <a14:foregroundMark x1="33000" y1="45167" x2="45556" y2="48333"/>
                        <a14:foregroundMark x1="24111" y1="82333" x2="62333" y2="78333"/>
                        <a14:foregroundMark x1="62333" y1="78333" x2="73556" y2="63500"/>
                        <a14:backgroundMark x1="27333" y1="94500" x2="36222" y2="90333"/>
                        <a14:backgroundMark x1="26889" y1="90333" x2="39444" y2="95667"/>
                        <a14:backgroundMark x1="30111" y1="92667" x2="41111" y2="90333"/>
                        <a14:backgroundMark x1="42333" y1="90833" x2="42333" y2="90833"/>
                        <a14:backgroundMark x1="43889" y1="90833" x2="43889" y2="90833"/>
                        <a14:backgroundMark x1="28111" y1="88000" x2="28111" y2="88000"/>
                        <a14:backgroundMark x1="27889" y1="89167" x2="27222" y2="89000"/>
                        <a14:backgroundMark x1="33111" y1="90167" x2="30778" y2="91000"/>
                        <a14:backgroundMark x1="34667" y1="88167" x2="32333" y2="91667"/>
                        <a14:backgroundMark x1="41222" y1="88833" x2="53778" y2="88833"/>
                        <a14:backgroundMark x1="25889" y1="88333" x2="31889" y2="89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1950" y="3928445"/>
            <a:ext cx="1369547" cy="91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/>
      <p:bldP spid="41" grpId="0"/>
      <p:bldP spid="43" grpId="0" animBg="1"/>
      <p:bldP spid="45" grpId="0"/>
      <p:bldP spid="46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463D8-D56C-997E-2FE2-A4A8DCB0F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3A36FC-2B6A-E9F5-8EAD-B5C0B26E7D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5" name="Picture 4" descr="VTI | Myopia Profile">
            <a:extLst>
              <a:ext uri="{FF2B5EF4-FFF2-40B4-BE49-F238E27FC236}">
                <a16:creationId xmlns:a16="http://schemas.microsoft.com/office/drawing/2014/main" id="{CBD38CA9-2302-5689-27BA-607F4C94E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9E6DD3-EE39-0953-5624-E9B3FF7BC284}"/>
              </a:ext>
            </a:extLst>
          </p:cNvPr>
          <p:cNvSpPr txBox="1"/>
          <p:nvPr/>
        </p:nvSpPr>
        <p:spPr>
          <a:xfrm>
            <a:off x="885825" y="1476375"/>
            <a:ext cx="1858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E40556-D9DC-E98A-7469-34A83B792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850" y="138164"/>
            <a:ext cx="8907981" cy="646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9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C921A-CFD4-0615-CBA7-20C50DC76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6D1C57-F601-86D9-9055-5FC4DADBF2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90600" y="14009"/>
            <a:ext cx="3467584" cy="1190791"/>
          </a:xfrm>
          <a:prstGeom prst="rect">
            <a:avLst/>
          </a:prstGeom>
        </p:spPr>
      </p:pic>
      <p:pic>
        <p:nvPicPr>
          <p:cNvPr id="5" name="Picture 4" descr="VTI | Myopia Profile">
            <a:extLst>
              <a:ext uri="{FF2B5EF4-FFF2-40B4-BE49-F238E27FC236}">
                <a16:creationId xmlns:a16="http://schemas.microsoft.com/office/drawing/2014/main" id="{CC202A54-2AC0-7D01-19FC-0D28C5920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97" y="138164"/>
            <a:ext cx="2901072" cy="9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F20139-A10F-F4B6-48B7-4B2F2314E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435" y="1147650"/>
            <a:ext cx="4386973" cy="27339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0984CC-1646-BD0C-C4BD-3CEECA6046BF}"/>
              </a:ext>
            </a:extLst>
          </p:cNvPr>
          <p:cNvSpPr txBox="1"/>
          <p:nvPr/>
        </p:nvSpPr>
        <p:spPr>
          <a:xfrm>
            <a:off x="885825" y="1476375"/>
            <a:ext cx="3624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1F438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Lens parameters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AF217-566E-803F-B50A-75C05324E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92" y="2100579"/>
            <a:ext cx="6083935" cy="44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60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757</Words>
  <Application>Microsoft Office PowerPoint</Application>
  <PresentationFormat>Widescreen</PresentationFormat>
  <Paragraphs>177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Futura BT</vt:lpstr>
      <vt:lpstr>Poppins</vt:lpstr>
      <vt:lpstr>Office Theme</vt:lpstr>
      <vt:lpstr>PowerPoint Presentation</vt:lpstr>
      <vt:lpstr>PowerPoint Presentation</vt:lpstr>
      <vt:lpstr>Depth of focus and astigmatism correction</vt:lpstr>
      <vt:lpstr>Depth of focus and astigmatism correction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 GONZALO CARRACEDO RODRIGUEZ</dc:creator>
  <cp:lastModifiedBy>Lisa Berte</cp:lastModifiedBy>
  <cp:revision>4</cp:revision>
  <dcterms:created xsi:type="dcterms:W3CDTF">2025-01-05T10:55:01Z</dcterms:created>
  <dcterms:modified xsi:type="dcterms:W3CDTF">2025-01-09T15:24:56Z</dcterms:modified>
</cp:coreProperties>
</file>