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1.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charts/chart6.xml" ContentType="application/vnd.openxmlformats-officedocument.drawingml.chart+xml"/>
  <Override PartName="/ppt/notesSlides/notesSlide37.xml" ContentType="application/vnd.openxmlformats-officedocument.presentationml.notesSlide+xml"/>
  <Override PartName="/ppt/charts/chart7.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8.xml" ContentType="application/vnd.openxmlformats-officedocument.drawingml.chart+xml"/>
  <Override PartName="/ppt/notesSlides/notesSlide46.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0" r:id="rId2"/>
    <p:sldMasterId id="2147483728" r:id="rId3"/>
  </p:sldMasterIdLst>
  <p:notesMasterIdLst>
    <p:notesMasterId r:id="rId64"/>
  </p:notesMasterIdLst>
  <p:sldIdLst>
    <p:sldId id="2202" r:id="rId4"/>
    <p:sldId id="4383" r:id="rId5"/>
    <p:sldId id="1178" r:id="rId6"/>
    <p:sldId id="3921" r:id="rId7"/>
    <p:sldId id="270" r:id="rId8"/>
    <p:sldId id="2285" r:id="rId9"/>
    <p:sldId id="3919" r:id="rId10"/>
    <p:sldId id="313" r:id="rId11"/>
    <p:sldId id="2286" r:id="rId12"/>
    <p:sldId id="309" r:id="rId13"/>
    <p:sldId id="310" r:id="rId14"/>
    <p:sldId id="311" r:id="rId15"/>
    <p:sldId id="3777" r:id="rId16"/>
    <p:sldId id="3778" r:id="rId17"/>
    <p:sldId id="308" r:id="rId18"/>
    <p:sldId id="2241" r:id="rId19"/>
    <p:sldId id="4384" r:id="rId20"/>
    <p:sldId id="3960" r:id="rId21"/>
    <p:sldId id="3961" r:id="rId22"/>
    <p:sldId id="3965" r:id="rId23"/>
    <p:sldId id="3970" r:id="rId24"/>
    <p:sldId id="3964" r:id="rId25"/>
    <p:sldId id="3966" r:id="rId26"/>
    <p:sldId id="3969" r:id="rId27"/>
    <p:sldId id="3973" r:id="rId28"/>
    <p:sldId id="3974" r:id="rId29"/>
    <p:sldId id="2164" r:id="rId30"/>
    <p:sldId id="1180" r:id="rId31"/>
    <p:sldId id="4382" r:id="rId32"/>
    <p:sldId id="2206" r:id="rId33"/>
    <p:sldId id="2179" r:id="rId34"/>
    <p:sldId id="2180" r:id="rId35"/>
    <p:sldId id="2207" r:id="rId36"/>
    <p:sldId id="2166" r:id="rId37"/>
    <p:sldId id="2168" r:id="rId38"/>
    <p:sldId id="2181" r:id="rId39"/>
    <p:sldId id="2113" r:id="rId40"/>
    <p:sldId id="3779" r:id="rId41"/>
    <p:sldId id="3975" r:id="rId42"/>
    <p:sldId id="267" r:id="rId43"/>
    <p:sldId id="4373" r:id="rId44"/>
    <p:sldId id="2247" r:id="rId45"/>
    <p:sldId id="2246" r:id="rId46"/>
    <p:sldId id="3982" r:id="rId47"/>
    <p:sldId id="4372" r:id="rId48"/>
    <p:sldId id="4370" r:id="rId49"/>
    <p:sldId id="4371" r:id="rId50"/>
    <p:sldId id="3983" r:id="rId51"/>
    <p:sldId id="3980" r:id="rId52"/>
    <p:sldId id="3979" r:id="rId53"/>
    <p:sldId id="2273" r:id="rId54"/>
    <p:sldId id="3981" r:id="rId55"/>
    <p:sldId id="2271" r:id="rId56"/>
    <p:sldId id="2254" r:id="rId57"/>
    <p:sldId id="2255" r:id="rId58"/>
    <p:sldId id="3939" r:id="rId59"/>
    <p:sldId id="256" r:id="rId60"/>
    <p:sldId id="4379" r:id="rId61"/>
    <p:sldId id="2283" r:id="rId62"/>
    <p:sldId id="225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29A"/>
    <a:srgbClr val="00ADD0"/>
    <a:srgbClr val="00A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84615" autoAdjust="0"/>
  </p:normalViewPr>
  <p:slideViewPr>
    <p:cSldViewPr snapToGrid="0" snapToObjects="1">
      <p:cViewPr varScale="1">
        <p:scale>
          <a:sx n="50" d="100"/>
          <a:sy n="50" d="100"/>
        </p:scale>
        <p:origin x="1172" y="4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https://wavdyn-my.sharepoint.com/personal/dan_neal_wavdyn_com/Documents/WaveFront20/Projects/VTI/VTI%20Naturalview/CL%20metrolog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hley\Documents\01_VTI\Clinical\02%20VTI%20Protrocols\VTI-2206%20Defocus%20curve\Defocus%20Curve%20with%20IOL%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avdyn-my.sharepoint.com/personal/dan_neal_wavdyn_com/Documents/WaveFront20/Projects/VTI/VTI%20Naturalview/CL%20metrolog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hley\Documents\01_VTI\Competitors\VTI%20PROTECT%2024M%20Comparative%20Data%20202504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hley\Documents\01_VTI\Competitors\VTI%20PROTECT%2024M%20Comparative%20Data%20202504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Ashley\Documents\01_VTI\Clinical\01%20PROTECT\03%20Data\PROTECT%202-year\Subject%20data%201115202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shley\Documents\01_VTI\Clinical\01%20PROTECT\03%20Data\PROTECT%202-year\Subject%20data%2011152024.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shley\Documents\01_VTI\Clinical\01%20PROTECT\03%20Data\Accommodative_lag%2010252024.xlsb.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Ashley\Documents\01_VTI\Clinical\02%20VTI%20Protrocols\VTI-2206%20OPAC\Defocus%20Curve%20with%20IOL%20dat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a:t>Y</a:t>
            </a:r>
            <a:r>
              <a:rPr lang="en-US" baseline="0" dirty="0"/>
              <a:t> slice</a:t>
            </a:r>
            <a:endParaRPr lang="en-US" dirty="0"/>
          </a:p>
          <a:p>
            <a:pPr>
              <a:defRPr/>
            </a:pPr>
            <a:endParaRPr lang="en-US" dirty="0"/>
          </a:p>
        </c:rich>
      </c:tx>
      <c:layout>
        <c:manualLayout>
          <c:xMode val="edge"/>
          <c:yMode val="edge"/>
          <c:x val="0.36645718784724046"/>
          <c:y val="2.1051479985346844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10001 Power Y-Slice</c:v>
          </c:tx>
          <c:spPr>
            <a:ln w="28575" cap="rnd">
              <a:solidFill>
                <a:schemeClr val="accent1"/>
              </a:solidFill>
              <a:round/>
            </a:ln>
            <a:effectLst/>
          </c:spPr>
          <c:marker>
            <c:symbol val="none"/>
          </c:marker>
          <c:xVal>
            <c:numRef>
              <c:f>'[CL metrology.xlsx]10001'!$I$28:$I$83</c:f>
              <c:numCache>
                <c:formatCode>General</c:formatCode>
                <c:ptCount val="56"/>
                <c:pt idx="0">
                  <c:v>-3.2157515751575119</c:v>
                </c:pt>
                <c:pt idx="1">
                  <c:v>-3.1077407740774037</c:v>
                </c:pt>
                <c:pt idx="2">
                  <c:v>-2.9997299729972955</c:v>
                </c:pt>
                <c:pt idx="3">
                  <c:v>-2.8917191719171873</c:v>
                </c:pt>
                <c:pt idx="4">
                  <c:v>-2.7837083708370791</c:v>
                </c:pt>
                <c:pt idx="5">
                  <c:v>-2.6756975697569709</c:v>
                </c:pt>
                <c:pt idx="6">
                  <c:v>-2.5676867686768627</c:v>
                </c:pt>
                <c:pt idx="7">
                  <c:v>-2.4596759675967546</c:v>
                </c:pt>
                <c:pt idx="8">
                  <c:v>-2.3516651665166464</c:v>
                </c:pt>
                <c:pt idx="9">
                  <c:v>-2.2436543654365382</c:v>
                </c:pt>
                <c:pt idx="10">
                  <c:v>-2.13564356435643</c:v>
                </c:pt>
                <c:pt idx="11">
                  <c:v>-2.0276327632763218</c:v>
                </c:pt>
                <c:pt idx="12">
                  <c:v>-1.9196219621962138</c:v>
                </c:pt>
                <c:pt idx="13">
                  <c:v>-1.8116111611161059</c:v>
                </c:pt>
                <c:pt idx="14">
                  <c:v>-1.7036003600359979</c:v>
                </c:pt>
                <c:pt idx="15">
                  <c:v>-1.5955895589558899</c:v>
                </c:pt>
                <c:pt idx="16">
                  <c:v>-1.487578757875782</c:v>
                </c:pt>
                <c:pt idx="17">
                  <c:v>-1.379567956795674</c:v>
                </c:pt>
                <c:pt idx="18">
                  <c:v>-1.271557155715566</c:v>
                </c:pt>
                <c:pt idx="19">
                  <c:v>-1.1635463546354581</c:v>
                </c:pt>
                <c:pt idx="20">
                  <c:v>-1.0555355535553501</c:v>
                </c:pt>
                <c:pt idx="21">
                  <c:v>-0.94752475247524215</c:v>
                </c:pt>
                <c:pt idx="22">
                  <c:v>-0.83951395139513418</c:v>
                </c:pt>
                <c:pt idx="23">
                  <c:v>-0.73150315031502622</c:v>
                </c:pt>
                <c:pt idx="24">
                  <c:v>-0.62349234923491825</c:v>
                </c:pt>
                <c:pt idx="25">
                  <c:v>-0.51548154815481029</c:v>
                </c:pt>
                <c:pt idx="26">
                  <c:v>-0.40747074707470232</c:v>
                </c:pt>
                <c:pt idx="27">
                  <c:v>-0.29945994599459436</c:v>
                </c:pt>
                <c:pt idx="28">
                  <c:v>-0.19144914491448636</c:v>
                </c:pt>
                <c:pt idx="29">
                  <c:v>-8.343834383437837E-2</c:v>
                </c:pt>
                <c:pt idx="30">
                  <c:v>2.4572457245729623E-2</c:v>
                </c:pt>
                <c:pt idx="31">
                  <c:v>0.13258325832583762</c:v>
                </c:pt>
                <c:pt idx="32">
                  <c:v>0.24059405940594561</c:v>
                </c:pt>
                <c:pt idx="33">
                  <c:v>0.3486048604860536</c:v>
                </c:pt>
                <c:pt idx="34">
                  <c:v>0.45661566156616162</c:v>
                </c:pt>
                <c:pt idx="35">
                  <c:v>0.56462646264626959</c:v>
                </c:pt>
                <c:pt idx="36">
                  <c:v>0.67263726372637755</c:v>
                </c:pt>
                <c:pt idx="37">
                  <c:v>0.78064806480648552</c:v>
                </c:pt>
                <c:pt idx="38">
                  <c:v>0.88865886588659349</c:v>
                </c:pt>
                <c:pt idx="39">
                  <c:v>0.99666966696670145</c:v>
                </c:pt>
                <c:pt idx="40">
                  <c:v>1.1046804680468094</c:v>
                </c:pt>
                <c:pt idx="41">
                  <c:v>1.2126912691269174</c:v>
                </c:pt>
                <c:pt idx="42">
                  <c:v>1.3207020702070253</c:v>
                </c:pt>
                <c:pt idx="43">
                  <c:v>1.4287128712871333</c:v>
                </c:pt>
                <c:pt idx="44">
                  <c:v>1.5367236723672413</c:v>
                </c:pt>
                <c:pt idx="45">
                  <c:v>1.6447344734473492</c:v>
                </c:pt>
                <c:pt idx="46">
                  <c:v>1.7527452745274572</c:v>
                </c:pt>
                <c:pt idx="47">
                  <c:v>1.8607560756075652</c:v>
                </c:pt>
                <c:pt idx="48">
                  <c:v>1.9687668766876731</c:v>
                </c:pt>
                <c:pt idx="49">
                  <c:v>2.0767776777677813</c:v>
                </c:pt>
                <c:pt idx="50">
                  <c:v>2.1847884788478895</c:v>
                </c:pt>
                <c:pt idx="51">
                  <c:v>2.2927992799279977</c:v>
                </c:pt>
                <c:pt idx="52">
                  <c:v>2.4008100810081059</c:v>
                </c:pt>
                <c:pt idx="53">
                  <c:v>2.5088208820882141</c:v>
                </c:pt>
                <c:pt idx="54">
                  <c:v>2.6168316831683223</c:v>
                </c:pt>
                <c:pt idx="55">
                  <c:v>2.7248424842484305</c:v>
                </c:pt>
              </c:numCache>
            </c:numRef>
          </c:xVal>
          <c:yVal>
            <c:numRef>
              <c:f>'[CL metrology.xlsx]10001'!$BO$28:$BO$83</c:f>
              <c:numCache>
                <c:formatCode>General</c:formatCode>
                <c:ptCount val="56"/>
                <c:pt idx="0">
                  <c:v>6.3660375883953497</c:v>
                </c:pt>
                <c:pt idx="1">
                  <c:v>6.0981250607313502</c:v>
                </c:pt>
                <c:pt idx="2">
                  <c:v>5.6480346172387401</c:v>
                </c:pt>
                <c:pt idx="3">
                  <c:v>5.1011290580500699</c:v>
                </c:pt>
                <c:pt idx="4">
                  <c:v>4.51841008472711</c:v>
                </c:pt>
                <c:pt idx="5">
                  <c:v>3.9413763744697601</c:v>
                </c:pt>
                <c:pt idx="6">
                  <c:v>3.3962189119895698</c:v>
                </c:pt>
                <c:pt idx="7">
                  <c:v>2.8974101311739902</c:v>
                </c:pt>
                <c:pt idx="8">
                  <c:v>2.4507411112664901</c:v>
                </c:pt>
                <c:pt idx="9">
                  <c:v>2.0558587648853801</c:v>
                </c:pt>
                <c:pt idx="10">
                  <c:v>1.7083526478031501</c:v>
                </c:pt>
                <c:pt idx="11">
                  <c:v>1.4014387130060699</c:v>
                </c:pt>
                <c:pt idx="12">
                  <c:v>1.12728502415292</c:v>
                </c:pt>
                <c:pt idx="13">
                  <c:v>0.87802213614928903</c:v>
                </c:pt>
                <c:pt idx="14">
                  <c:v>0.64647854315300801</c:v>
                </c:pt>
                <c:pt idx="15" formatCode="0.00E+00">
                  <c:v>0.42667928692427898</c:v>
                </c:pt>
                <c:pt idx="16">
                  <c:v>0.21414351103274401</c:v>
                </c:pt>
                <c:pt idx="17" formatCode="0.00E+00">
                  <c:v>6.0144390319992703E-3</c:v>
                </c:pt>
                <c:pt idx="18" formatCode="0.00E+00">
                  <c:v>-0.198947052689529</c:v>
                </c:pt>
                <c:pt idx="19" formatCode="0.00E+00">
                  <c:v>-0.40047640407378798</c:v>
                </c:pt>
                <c:pt idx="20">
                  <c:v>-0.59700032666870095</c:v>
                </c:pt>
                <c:pt idx="21">
                  <c:v>-0.78588849650979098</c:v>
                </c:pt>
                <c:pt idx="22">
                  <c:v>-0.96374004350532105</c:v>
                </c:pt>
                <c:pt idx="23">
                  <c:v>-1.1266852036236901</c:v>
                </c:pt>
                <c:pt idx="24">
                  <c:v>-1.27068480758355</c:v>
                </c:pt>
                <c:pt idx="25">
                  <c:v>-1.39181258714893</c:v>
                </c:pt>
                <c:pt idx="26">
                  <c:v>-1.48650758753281</c:v>
                </c:pt>
                <c:pt idx="27">
                  <c:v>-1.55178628181426</c:v>
                </c:pt>
                <c:pt idx="28">
                  <c:v>-1.5854062906762301</c:v>
                </c:pt>
                <c:pt idx="29">
                  <c:v>-1.5859759181720601</c:v>
                </c:pt>
                <c:pt idx="30">
                  <c:v>-1.5530060216309201</c:v>
                </c:pt>
                <c:pt idx="31">
                  <c:v>-1.48690304121349</c:v>
                </c:pt>
                <c:pt idx="32">
                  <c:v>-1.3889043220309201</c:v>
                </c:pt>
                <c:pt idx="33">
                  <c:v>-1.2609591691422599</c:v>
                </c:pt>
                <c:pt idx="34">
                  <c:v>-1.1055613831456199</c:v>
                </c:pt>
                <c:pt idx="35">
                  <c:v>-0.92554133148193396</c:v>
                </c:pt>
                <c:pt idx="36">
                  <c:v>-0.72382791797044199</c:v>
                </c:pt>
                <c:pt idx="37" formatCode="0.00E+00">
                  <c:v>-0.50319312049584197</c:v>
                </c:pt>
                <c:pt idx="38" formatCode="0.00E+00">
                  <c:v>-0.26599407417184801</c:v>
                </c:pt>
                <c:pt idx="39" formatCode="0.00E+00">
                  <c:v>-1.39299847024315E-2</c:v>
                </c:pt>
                <c:pt idx="40" formatCode="0.00E+00">
                  <c:v>0.25216653593028798</c:v>
                </c:pt>
                <c:pt idx="41" formatCode="0.00E+00">
                  <c:v>0.53248181192765898</c:v>
                </c:pt>
                <c:pt idx="42">
                  <c:v>0.82829291735383703</c:v>
                </c:pt>
                <c:pt idx="43">
                  <c:v>1.1419324467034999</c:v>
                </c:pt>
                <c:pt idx="44">
                  <c:v>1.47661742062748</c:v>
                </c:pt>
                <c:pt idx="45">
                  <c:v>1.8361111976790101</c:v>
                </c:pt>
                <c:pt idx="46">
                  <c:v>2.2241849555499602</c:v>
                </c:pt>
                <c:pt idx="47">
                  <c:v>2.6438429978565501</c:v>
                </c:pt>
                <c:pt idx="48">
                  <c:v>3.09627383513729</c:v>
                </c:pt>
                <c:pt idx="49">
                  <c:v>3.57948668132595</c:v>
                </c:pt>
                <c:pt idx="50">
                  <c:v>4.08659069955233</c:v>
                </c:pt>
                <c:pt idx="51">
                  <c:v>4.6036720237349504</c:v>
                </c:pt>
                <c:pt idx="52">
                  <c:v>5.1072212750135</c:v>
                </c:pt>
                <c:pt idx="53">
                  <c:v>5.5610619846821496</c:v>
                </c:pt>
                <c:pt idx="54">
                  <c:v>5.9127280278699503</c:v>
                </c:pt>
                <c:pt idx="55">
                  <c:v>6.0892358648217702</c:v>
                </c:pt>
              </c:numCache>
            </c:numRef>
          </c:yVal>
          <c:smooth val="1"/>
          <c:extLst>
            <c:ext xmlns:c16="http://schemas.microsoft.com/office/drawing/2014/chart" uri="{C3380CC4-5D6E-409C-BE32-E72D297353CC}">
              <c16:uniqueId val="{00000000-7C71-413B-AFC2-304EC99B5BDD}"/>
            </c:ext>
          </c:extLst>
        </c:ser>
        <c:dLbls>
          <c:showLegendKey val="0"/>
          <c:showVal val="0"/>
          <c:showCatName val="0"/>
          <c:showSerName val="0"/>
          <c:showPercent val="0"/>
          <c:showBubbleSize val="0"/>
        </c:dLbls>
        <c:axId val="1328210559"/>
        <c:axId val="901613967"/>
      </c:scatterChart>
      <c:valAx>
        <c:axId val="132821055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Y (mm)</a:t>
                </a:r>
              </a:p>
            </c:rich>
          </c:tx>
          <c:layout>
            <c:manualLayout>
              <c:xMode val="edge"/>
              <c:yMode val="edge"/>
              <c:x val="0.43310508026509514"/>
              <c:y val="0.939552178899218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1613967"/>
        <c:crosses val="autoZero"/>
        <c:crossBetween val="midCat"/>
      </c:valAx>
      <c:valAx>
        <c:axId val="901613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Mean Curvature (D)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821055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4225721784778"/>
          <c:y val="7.8499691593315504E-2"/>
          <c:w val="0.80402296587926514"/>
          <c:h val="0.73814585837909352"/>
        </c:manualLayout>
      </c:layout>
      <c:scatterChart>
        <c:scatterStyle val="lineMarker"/>
        <c:varyColors val="0"/>
        <c:ser>
          <c:idx val="1"/>
          <c:order val="0"/>
          <c:tx>
            <c:strRef>
              <c:f>IOL!$B$4</c:f>
              <c:strCache>
                <c:ptCount val="1"/>
                <c:pt idx="0">
                  <c:v>SV IOL</c:v>
                </c:pt>
              </c:strCache>
            </c:strRef>
          </c:tx>
          <c:spPr>
            <a:ln w="19050" cap="rnd">
              <a:solidFill>
                <a:schemeClr val="accent2"/>
              </a:solidFill>
              <a:round/>
            </a:ln>
            <a:effectLst/>
          </c:spPr>
          <c:marker>
            <c:symbol val="circle"/>
            <c:size val="5"/>
            <c:spPr>
              <a:noFill/>
              <a:ln w="9525">
                <a:solidFill>
                  <a:schemeClr val="accent2"/>
                </a:solidFill>
              </a:ln>
              <a:effectLst/>
            </c:spPr>
          </c:marker>
          <c:xVal>
            <c:numRef>
              <c:f>IOL!$C$2:$O$2</c:f>
              <c:numCache>
                <c:formatCode>General</c:formatCode>
                <c:ptCount val="13"/>
                <c:pt idx="0">
                  <c:v>2</c:v>
                </c:pt>
                <c:pt idx="1">
                  <c:v>1.5</c:v>
                </c:pt>
                <c:pt idx="2">
                  <c:v>1</c:v>
                </c:pt>
                <c:pt idx="3">
                  <c:v>0.5</c:v>
                </c:pt>
                <c:pt idx="4">
                  <c:v>0</c:v>
                </c:pt>
                <c:pt idx="5" formatCode="0.00">
                  <c:v>-0.5</c:v>
                </c:pt>
                <c:pt idx="6" formatCode="0.00">
                  <c:v>-1</c:v>
                </c:pt>
                <c:pt idx="7" formatCode="0.00">
                  <c:v>-1.5</c:v>
                </c:pt>
                <c:pt idx="8" formatCode="0.00">
                  <c:v>-2</c:v>
                </c:pt>
                <c:pt idx="9" formatCode="0.00">
                  <c:v>-2.5</c:v>
                </c:pt>
                <c:pt idx="10" formatCode="0.00">
                  <c:v>-3</c:v>
                </c:pt>
                <c:pt idx="11" formatCode="0.00">
                  <c:v>-3.5</c:v>
                </c:pt>
                <c:pt idx="12" formatCode="0.00">
                  <c:v>-4</c:v>
                </c:pt>
              </c:numCache>
            </c:numRef>
          </c:xVal>
          <c:yVal>
            <c:numRef>
              <c:f>IOL!$C$4:$O$4</c:f>
              <c:numCache>
                <c:formatCode>General</c:formatCode>
                <c:ptCount val="13"/>
                <c:pt idx="2">
                  <c:v>0.24</c:v>
                </c:pt>
                <c:pt idx="3">
                  <c:v>7.0000000000000007E-2</c:v>
                </c:pt>
                <c:pt idx="4">
                  <c:v>-0.06</c:v>
                </c:pt>
                <c:pt idx="5">
                  <c:v>0</c:v>
                </c:pt>
                <c:pt idx="6">
                  <c:v>0.16</c:v>
                </c:pt>
                <c:pt idx="7">
                  <c:v>0.27</c:v>
                </c:pt>
                <c:pt idx="8">
                  <c:v>0.4</c:v>
                </c:pt>
                <c:pt idx="9">
                  <c:v>0.5</c:v>
                </c:pt>
                <c:pt idx="10">
                  <c:v>0.6</c:v>
                </c:pt>
                <c:pt idx="11">
                  <c:v>0.68500000000000005</c:v>
                </c:pt>
                <c:pt idx="12">
                  <c:v>0.73</c:v>
                </c:pt>
              </c:numCache>
            </c:numRef>
          </c:yVal>
          <c:smooth val="0"/>
          <c:extLst>
            <c:ext xmlns:c16="http://schemas.microsoft.com/office/drawing/2014/chart" uri="{C3380CC4-5D6E-409C-BE32-E72D297353CC}">
              <c16:uniqueId val="{00000000-57CD-4BC3-9DCA-AFC69AD05263}"/>
            </c:ext>
          </c:extLst>
        </c:ser>
        <c:ser>
          <c:idx val="5"/>
          <c:order val="1"/>
          <c:tx>
            <c:strRef>
              <c:f>IOL!$B$8</c:f>
              <c:strCache>
                <c:ptCount val="1"/>
                <c:pt idx="0">
                  <c:v>MF IOL +3.25</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IOL!$C$2:$O$2</c:f>
              <c:numCache>
                <c:formatCode>General</c:formatCode>
                <c:ptCount val="13"/>
                <c:pt idx="0">
                  <c:v>2</c:v>
                </c:pt>
                <c:pt idx="1">
                  <c:v>1.5</c:v>
                </c:pt>
                <c:pt idx="2">
                  <c:v>1</c:v>
                </c:pt>
                <c:pt idx="3">
                  <c:v>0.5</c:v>
                </c:pt>
                <c:pt idx="4">
                  <c:v>0</c:v>
                </c:pt>
                <c:pt idx="5" formatCode="0.00">
                  <c:v>-0.5</c:v>
                </c:pt>
                <c:pt idx="6" formatCode="0.00">
                  <c:v>-1</c:v>
                </c:pt>
                <c:pt idx="7" formatCode="0.00">
                  <c:v>-1.5</c:v>
                </c:pt>
                <c:pt idx="8" formatCode="0.00">
                  <c:v>-2</c:v>
                </c:pt>
                <c:pt idx="9" formatCode="0.00">
                  <c:v>-2.5</c:v>
                </c:pt>
                <c:pt idx="10" formatCode="0.00">
                  <c:v>-3</c:v>
                </c:pt>
                <c:pt idx="11" formatCode="0.00">
                  <c:v>-3.5</c:v>
                </c:pt>
                <c:pt idx="12" formatCode="0.00">
                  <c:v>-4</c:v>
                </c:pt>
              </c:numCache>
            </c:numRef>
          </c:xVal>
          <c:yVal>
            <c:numRef>
              <c:f>IOL!$C$8:$O$8</c:f>
              <c:numCache>
                <c:formatCode>General</c:formatCode>
                <c:ptCount val="13"/>
                <c:pt idx="2">
                  <c:v>0.24</c:v>
                </c:pt>
                <c:pt idx="3">
                  <c:v>0.12</c:v>
                </c:pt>
                <c:pt idx="4">
                  <c:v>-0.04</c:v>
                </c:pt>
                <c:pt idx="5">
                  <c:v>0.02</c:v>
                </c:pt>
                <c:pt idx="6">
                  <c:v>0.18</c:v>
                </c:pt>
                <c:pt idx="7">
                  <c:v>0.24</c:v>
                </c:pt>
                <c:pt idx="8">
                  <c:v>0.1</c:v>
                </c:pt>
                <c:pt idx="9">
                  <c:v>0.08</c:v>
                </c:pt>
                <c:pt idx="10">
                  <c:v>0.12</c:v>
                </c:pt>
                <c:pt idx="11">
                  <c:v>0.3</c:v>
                </c:pt>
                <c:pt idx="12">
                  <c:v>0.42</c:v>
                </c:pt>
              </c:numCache>
            </c:numRef>
          </c:yVal>
          <c:smooth val="0"/>
          <c:extLst>
            <c:ext xmlns:c16="http://schemas.microsoft.com/office/drawing/2014/chart" uri="{C3380CC4-5D6E-409C-BE32-E72D297353CC}">
              <c16:uniqueId val="{00000001-57CD-4BC3-9DCA-AFC69AD05263}"/>
            </c:ext>
          </c:extLst>
        </c:ser>
        <c:dLbls>
          <c:showLegendKey val="0"/>
          <c:showVal val="0"/>
          <c:showCatName val="0"/>
          <c:showSerName val="0"/>
          <c:showPercent val="0"/>
          <c:showBubbleSize val="0"/>
        </c:dLbls>
        <c:axId val="636268272"/>
        <c:axId val="636269520"/>
      </c:scatterChart>
      <c:valAx>
        <c:axId val="636268272"/>
        <c:scaling>
          <c:orientation val="maxMin"/>
          <c:max val="2"/>
          <c:min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Diopters of Defocus (Vergence)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6269520"/>
        <c:crosses val="max"/>
        <c:crossBetween val="midCat"/>
        <c:majorUnit val="0.5"/>
      </c:valAx>
      <c:valAx>
        <c:axId val="636269520"/>
        <c:scaling>
          <c:orientation val="maxMin"/>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logMAR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6268272"/>
        <c:crosses val="max"/>
        <c:crossBetween val="midCat"/>
        <c:majorUnit val="0.1"/>
      </c:valAx>
      <c:spPr>
        <a:noFill/>
        <a:ln>
          <a:noFill/>
        </a:ln>
        <a:effectLst/>
      </c:spPr>
    </c:plotArea>
    <c:legend>
      <c:legendPos val="b"/>
      <c:layout>
        <c:manualLayout>
          <c:xMode val="edge"/>
          <c:yMode val="edge"/>
          <c:x val="0.22823975745989802"/>
          <c:y val="0.57764130511649392"/>
          <c:w val="0.5091376946511641"/>
          <c:h val="0.1203367023151956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a:t>Y</a:t>
            </a:r>
            <a:r>
              <a:rPr lang="en-US" baseline="0" dirty="0"/>
              <a:t> slice</a:t>
            </a:r>
            <a:endParaRPr lang="en-US" dirty="0"/>
          </a:p>
          <a:p>
            <a:pPr>
              <a:defRPr/>
            </a:pPr>
            <a:endParaRPr lang="en-US" dirty="0"/>
          </a:p>
        </c:rich>
      </c:tx>
      <c:layout>
        <c:manualLayout>
          <c:xMode val="edge"/>
          <c:yMode val="edge"/>
          <c:x val="0.36645718784724046"/>
          <c:y val="2.1051479985346844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10001 Power Y-Slice</c:v>
          </c:tx>
          <c:spPr>
            <a:ln w="28575" cap="rnd">
              <a:solidFill>
                <a:schemeClr val="accent1"/>
              </a:solidFill>
              <a:round/>
            </a:ln>
            <a:effectLst/>
          </c:spPr>
          <c:marker>
            <c:symbol val="none"/>
          </c:marker>
          <c:xVal>
            <c:numRef>
              <c:f>'[CL metrology.xlsx]10001'!$I$28:$I$83</c:f>
              <c:numCache>
                <c:formatCode>General</c:formatCode>
                <c:ptCount val="56"/>
                <c:pt idx="0">
                  <c:v>-3.2157515751575119</c:v>
                </c:pt>
                <c:pt idx="1">
                  <c:v>-3.1077407740774037</c:v>
                </c:pt>
                <c:pt idx="2">
                  <c:v>-2.9997299729972955</c:v>
                </c:pt>
                <c:pt idx="3">
                  <c:v>-2.8917191719171873</c:v>
                </c:pt>
                <c:pt idx="4">
                  <c:v>-2.7837083708370791</c:v>
                </c:pt>
                <c:pt idx="5">
                  <c:v>-2.6756975697569709</c:v>
                </c:pt>
                <c:pt idx="6">
                  <c:v>-2.5676867686768627</c:v>
                </c:pt>
                <c:pt idx="7">
                  <c:v>-2.4596759675967546</c:v>
                </c:pt>
                <c:pt idx="8">
                  <c:v>-2.3516651665166464</c:v>
                </c:pt>
                <c:pt idx="9">
                  <c:v>-2.2436543654365382</c:v>
                </c:pt>
                <c:pt idx="10">
                  <c:v>-2.13564356435643</c:v>
                </c:pt>
                <c:pt idx="11">
                  <c:v>-2.0276327632763218</c:v>
                </c:pt>
                <c:pt idx="12">
                  <c:v>-1.9196219621962138</c:v>
                </c:pt>
                <c:pt idx="13">
                  <c:v>-1.8116111611161059</c:v>
                </c:pt>
                <c:pt idx="14">
                  <c:v>-1.7036003600359979</c:v>
                </c:pt>
                <c:pt idx="15">
                  <c:v>-1.5955895589558899</c:v>
                </c:pt>
                <c:pt idx="16">
                  <c:v>-1.487578757875782</c:v>
                </c:pt>
                <c:pt idx="17">
                  <c:v>-1.379567956795674</c:v>
                </c:pt>
                <c:pt idx="18">
                  <c:v>-1.271557155715566</c:v>
                </c:pt>
                <c:pt idx="19">
                  <c:v>-1.1635463546354581</c:v>
                </c:pt>
                <c:pt idx="20">
                  <c:v>-1.0555355535553501</c:v>
                </c:pt>
                <c:pt idx="21">
                  <c:v>-0.94752475247524215</c:v>
                </c:pt>
                <c:pt idx="22">
                  <c:v>-0.83951395139513418</c:v>
                </c:pt>
                <c:pt idx="23">
                  <c:v>-0.73150315031502622</c:v>
                </c:pt>
                <c:pt idx="24">
                  <c:v>-0.62349234923491825</c:v>
                </c:pt>
                <c:pt idx="25">
                  <c:v>-0.51548154815481029</c:v>
                </c:pt>
                <c:pt idx="26">
                  <c:v>-0.40747074707470232</c:v>
                </c:pt>
                <c:pt idx="27">
                  <c:v>-0.29945994599459436</c:v>
                </c:pt>
                <c:pt idx="28">
                  <c:v>-0.19144914491448636</c:v>
                </c:pt>
                <c:pt idx="29">
                  <c:v>-8.343834383437837E-2</c:v>
                </c:pt>
                <c:pt idx="30">
                  <c:v>2.4572457245729623E-2</c:v>
                </c:pt>
                <c:pt idx="31">
                  <c:v>0.13258325832583762</c:v>
                </c:pt>
                <c:pt idx="32">
                  <c:v>0.24059405940594561</c:v>
                </c:pt>
                <c:pt idx="33">
                  <c:v>0.3486048604860536</c:v>
                </c:pt>
                <c:pt idx="34">
                  <c:v>0.45661566156616162</c:v>
                </c:pt>
                <c:pt idx="35">
                  <c:v>0.56462646264626959</c:v>
                </c:pt>
                <c:pt idx="36">
                  <c:v>0.67263726372637755</c:v>
                </c:pt>
                <c:pt idx="37">
                  <c:v>0.78064806480648552</c:v>
                </c:pt>
                <c:pt idx="38">
                  <c:v>0.88865886588659349</c:v>
                </c:pt>
                <c:pt idx="39">
                  <c:v>0.99666966696670145</c:v>
                </c:pt>
                <c:pt idx="40">
                  <c:v>1.1046804680468094</c:v>
                </c:pt>
                <c:pt idx="41">
                  <c:v>1.2126912691269174</c:v>
                </c:pt>
                <c:pt idx="42">
                  <c:v>1.3207020702070253</c:v>
                </c:pt>
                <c:pt idx="43">
                  <c:v>1.4287128712871333</c:v>
                </c:pt>
                <c:pt idx="44">
                  <c:v>1.5367236723672413</c:v>
                </c:pt>
                <c:pt idx="45">
                  <c:v>1.6447344734473492</c:v>
                </c:pt>
                <c:pt idx="46">
                  <c:v>1.7527452745274572</c:v>
                </c:pt>
                <c:pt idx="47">
                  <c:v>1.8607560756075652</c:v>
                </c:pt>
                <c:pt idx="48">
                  <c:v>1.9687668766876731</c:v>
                </c:pt>
                <c:pt idx="49">
                  <c:v>2.0767776777677813</c:v>
                </c:pt>
                <c:pt idx="50">
                  <c:v>2.1847884788478895</c:v>
                </c:pt>
                <c:pt idx="51">
                  <c:v>2.2927992799279977</c:v>
                </c:pt>
                <c:pt idx="52">
                  <c:v>2.4008100810081059</c:v>
                </c:pt>
                <c:pt idx="53">
                  <c:v>2.5088208820882141</c:v>
                </c:pt>
                <c:pt idx="54">
                  <c:v>2.6168316831683223</c:v>
                </c:pt>
                <c:pt idx="55">
                  <c:v>2.7248424842484305</c:v>
                </c:pt>
              </c:numCache>
            </c:numRef>
          </c:xVal>
          <c:yVal>
            <c:numRef>
              <c:f>'[CL metrology.xlsx]10001'!$BO$28:$BO$83</c:f>
              <c:numCache>
                <c:formatCode>General</c:formatCode>
                <c:ptCount val="56"/>
                <c:pt idx="0">
                  <c:v>6.3660375883953497</c:v>
                </c:pt>
                <c:pt idx="1">
                  <c:v>6.0981250607313502</c:v>
                </c:pt>
                <c:pt idx="2">
                  <c:v>5.6480346172387401</c:v>
                </c:pt>
                <c:pt idx="3">
                  <c:v>5.1011290580500699</c:v>
                </c:pt>
                <c:pt idx="4">
                  <c:v>4.51841008472711</c:v>
                </c:pt>
                <c:pt idx="5">
                  <c:v>3.9413763744697601</c:v>
                </c:pt>
                <c:pt idx="6">
                  <c:v>3.3962189119895698</c:v>
                </c:pt>
                <c:pt idx="7">
                  <c:v>2.8974101311739902</c:v>
                </c:pt>
                <c:pt idx="8">
                  <c:v>2.4507411112664901</c:v>
                </c:pt>
                <c:pt idx="9">
                  <c:v>2.0558587648853801</c:v>
                </c:pt>
                <c:pt idx="10">
                  <c:v>1.7083526478031501</c:v>
                </c:pt>
                <c:pt idx="11">
                  <c:v>1.4014387130060699</c:v>
                </c:pt>
                <c:pt idx="12">
                  <c:v>1.12728502415292</c:v>
                </c:pt>
                <c:pt idx="13">
                  <c:v>0.87802213614928903</c:v>
                </c:pt>
                <c:pt idx="14">
                  <c:v>0.64647854315300801</c:v>
                </c:pt>
                <c:pt idx="15" formatCode="0.00E+00">
                  <c:v>0.42667928692427898</c:v>
                </c:pt>
                <c:pt idx="16">
                  <c:v>0.21414351103274401</c:v>
                </c:pt>
                <c:pt idx="17" formatCode="0.00E+00">
                  <c:v>6.0144390319992703E-3</c:v>
                </c:pt>
                <c:pt idx="18" formatCode="0.00E+00">
                  <c:v>-0.198947052689529</c:v>
                </c:pt>
                <c:pt idx="19" formatCode="0.00E+00">
                  <c:v>-0.40047640407378798</c:v>
                </c:pt>
                <c:pt idx="20">
                  <c:v>-0.59700032666870095</c:v>
                </c:pt>
                <c:pt idx="21">
                  <c:v>-0.78588849650979098</c:v>
                </c:pt>
                <c:pt idx="22">
                  <c:v>-0.96374004350532105</c:v>
                </c:pt>
                <c:pt idx="23">
                  <c:v>-1.1266852036236901</c:v>
                </c:pt>
                <c:pt idx="24">
                  <c:v>-1.27068480758355</c:v>
                </c:pt>
                <c:pt idx="25">
                  <c:v>-1.39181258714893</c:v>
                </c:pt>
                <c:pt idx="26">
                  <c:v>-1.48650758753281</c:v>
                </c:pt>
                <c:pt idx="27">
                  <c:v>-1.55178628181426</c:v>
                </c:pt>
                <c:pt idx="28">
                  <c:v>-1.5854062906762301</c:v>
                </c:pt>
                <c:pt idx="29">
                  <c:v>-1.5859759181720601</c:v>
                </c:pt>
                <c:pt idx="30">
                  <c:v>-1.5530060216309201</c:v>
                </c:pt>
                <c:pt idx="31">
                  <c:v>-1.48690304121349</c:v>
                </c:pt>
                <c:pt idx="32">
                  <c:v>-1.3889043220309201</c:v>
                </c:pt>
                <c:pt idx="33">
                  <c:v>-1.2609591691422599</c:v>
                </c:pt>
                <c:pt idx="34">
                  <c:v>-1.1055613831456199</c:v>
                </c:pt>
                <c:pt idx="35">
                  <c:v>-0.92554133148193396</c:v>
                </c:pt>
                <c:pt idx="36">
                  <c:v>-0.72382791797044199</c:v>
                </c:pt>
                <c:pt idx="37" formatCode="0.00E+00">
                  <c:v>-0.50319312049584197</c:v>
                </c:pt>
                <c:pt idx="38" formatCode="0.00E+00">
                  <c:v>-0.26599407417184801</c:v>
                </c:pt>
                <c:pt idx="39" formatCode="0.00E+00">
                  <c:v>-1.39299847024315E-2</c:v>
                </c:pt>
                <c:pt idx="40" formatCode="0.00E+00">
                  <c:v>0.25216653593028798</c:v>
                </c:pt>
                <c:pt idx="41" formatCode="0.00E+00">
                  <c:v>0.53248181192765898</c:v>
                </c:pt>
                <c:pt idx="42">
                  <c:v>0.82829291735383703</c:v>
                </c:pt>
                <c:pt idx="43">
                  <c:v>1.1419324467034999</c:v>
                </c:pt>
                <c:pt idx="44">
                  <c:v>1.47661742062748</c:v>
                </c:pt>
                <c:pt idx="45">
                  <c:v>1.8361111976790101</c:v>
                </c:pt>
                <c:pt idx="46">
                  <c:v>2.2241849555499602</c:v>
                </c:pt>
                <c:pt idx="47">
                  <c:v>2.6438429978565501</c:v>
                </c:pt>
                <c:pt idx="48">
                  <c:v>3.09627383513729</c:v>
                </c:pt>
                <c:pt idx="49">
                  <c:v>3.57948668132595</c:v>
                </c:pt>
                <c:pt idx="50">
                  <c:v>4.08659069955233</c:v>
                </c:pt>
                <c:pt idx="51">
                  <c:v>4.6036720237349504</c:v>
                </c:pt>
                <c:pt idx="52">
                  <c:v>5.1072212750135</c:v>
                </c:pt>
                <c:pt idx="53">
                  <c:v>5.5610619846821496</c:v>
                </c:pt>
                <c:pt idx="54">
                  <c:v>5.9127280278699503</c:v>
                </c:pt>
                <c:pt idx="55">
                  <c:v>6.0892358648217702</c:v>
                </c:pt>
              </c:numCache>
            </c:numRef>
          </c:yVal>
          <c:smooth val="1"/>
          <c:extLst>
            <c:ext xmlns:c16="http://schemas.microsoft.com/office/drawing/2014/chart" uri="{C3380CC4-5D6E-409C-BE32-E72D297353CC}">
              <c16:uniqueId val="{00000000-7C71-413B-AFC2-304EC99B5BDD}"/>
            </c:ext>
          </c:extLst>
        </c:ser>
        <c:dLbls>
          <c:showLegendKey val="0"/>
          <c:showVal val="0"/>
          <c:showCatName val="0"/>
          <c:showSerName val="0"/>
          <c:showPercent val="0"/>
          <c:showBubbleSize val="0"/>
        </c:dLbls>
        <c:axId val="1328210559"/>
        <c:axId val="901613967"/>
      </c:scatterChart>
      <c:valAx>
        <c:axId val="132821055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Y (mm)</a:t>
                </a:r>
              </a:p>
            </c:rich>
          </c:tx>
          <c:layout>
            <c:manualLayout>
              <c:xMode val="edge"/>
              <c:yMode val="edge"/>
              <c:x val="0.43310508026509514"/>
              <c:y val="0.939552178899218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1613967"/>
        <c:crosses val="autoZero"/>
        <c:crossBetween val="midCat"/>
      </c:valAx>
      <c:valAx>
        <c:axId val="901613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Mean Curvature (D)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821055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dirty="0">
                <a:latin typeface="Arial" panose="020B0604020202020204" pitchFamily="34" charset="0"/>
                <a:cs typeface="Arial" panose="020B0604020202020204" pitchFamily="34" charset="0"/>
              </a:rPr>
              <a:t>Adjusted </a:t>
            </a:r>
            <a:r>
              <a:rPr lang="en-US" sz="1200" dirty="0">
                <a:latin typeface="Arial" panose="020B0604020202020204" pitchFamily="34" charset="0"/>
                <a:cs typeface="Arial" panose="020B0604020202020204" pitchFamily="34" charset="0"/>
              </a:rPr>
              <a:t>Change of Cycloplegic Auto-refraction(D)</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8328006102372433"/>
          <c:y val="0.24725847611254437"/>
          <c:w val="0.67499610239035468"/>
          <c:h val="0.58810491118044872"/>
        </c:manualLayout>
      </c:layout>
      <c:lineChart>
        <c:grouping val="standard"/>
        <c:varyColors val="0"/>
        <c:ser>
          <c:idx val="0"/>
          <c:order val="0"/>
          <c:tx>
            <c:strRef>
              <c:f>'Effect (Tx-Contrl)'!$BC$3</c:f>
              <c:strCache>
                <c:ptCount val="1"/>
                <c:pt idx="0">
                  <c:v>SVCL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'Effect (Tx-Contrl)'!$BD$2:$BF$2</c:f>
              <c:strCache>
                <c:ptCount val="3"/>
                <c:pt idx="0">
                  <c:v>BL</c:v>
                </c:pt>
                <c:pt idx="1">
                  <c:v>12M</c:v>
                </c:pt>
                <c:pt idx="2">
                  <c:v>24M</c:v>
                </c:pt>
              </c:strCache>
            </c:strRef>
          </c:cat>
          <c:val>
            <c:numRef>
              <c:f>'Effect (Tx-Contrl)'!$BD$3:$BF$3</c:f>
              <c:numCache>
                <c:formatCode>0.000</c:formatCode>
                <c:ptCount val="3"/>
                <c:pt idx="0" formatCode="General">
                  <c:v>0</c:v>
                </c:pt>
                <c:pt idx="1">
                  <c:v>-0.66200000000000003</c:v>
                </c:pt>
                <c:pt idx="2">
                  <c:v>-1.0569999999999999</c:v>
                </c:pt>
              </c:numCache>
            </c:numRef>
          </c:val>
          <c:smooth val="0"/>
          <c:extLst>
            <c:ext xmlns:c16="http://schemas.microsoft.com/office/drawing/2014/chart" uri="{C3380CC4-5D6E-409C-BE32-E72D297353CC}">
              <c16:uniqueId val="{00000000-C75A-4164-B842-0D13955828C8}"/>
            </c:ext>
          </c:extLst>
        </c:ser>
        <c:ser>
          <c:idx val="1"/>
          <c:order val="1"/>
          <c:tx>
            <c:strRef>
              <c:f>'Effect (Tx-Contrl)'!$BC$4</c:f>
              <c:strCache>
                <c:ptCount val="1"/>
                <c:pt idx="0">
                  <c:v>NVMF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'Effect (Tx-Contrl)'!$BD$2:$BF$2</c:f>
              <c:strCache>
                <c:ptCount val="3"/>
                <c:pt idx="0">
                  <c:v>BL</c:v>
                </c:pt>
                <c:pt idx="1">
                  <c:v>12M</c:v>
                </c:pt>
                <c:pt idx="2">
                  <c:v>24M</c:v>
                </c:pt>
              </c:strCache>
            </c:strRef>
          </c:cat>
          <c:val>
            <c:numRef>
              <c:f>'Effect (Tx-Contrl)'!$BD$4:$BF$4</c:f>
              <c:numCache>
                <c:formatCode>0.000</c:formatCode>
                <c:ptCount val="3"/>
                <c:pt idx="0" formatCode="General">
                  <c:v>0</c:v>
                </c:pt>
                <c:pt idx="1">
                  <c:v>-0.124</c:v>
                </c:pt>
                <c:pt idx="2">
                  <c:v>-0.46500000000000002</c:v>
                </c:pt>
              </c:numCache>
            </c:numRef>
          </c:val>
          <c:smooth val="0"/>
          <c:extLst>
            <c:ext xmlns:c16="http://schemas.microsoft.com/office/drawing/2014/chart" uri="{C3380CC4-5D6E-409C-BE32-E72D297353CC}">
              <c16:uniqueId val="{00000001-C75A-4164-B842-0D13955828C8}"/>
            </c:ext>
          </c:extLst>
        </c:ser>
        <c:dLbls>
          <c:showLegendKey val="0"/>
          <c:showVal val="0"/>
          <c:showCatName val="0"/>
          <c:showSerName val="0"/>
          <c:showPercent val="0"/>
          <c:showBubbleSize val="0"/>
        </c:dLbls>
        <c:marker val="1"/>
        <c:smooth val="0"/>
        <c:axId val="914458496"/>
        <c:axId val="914458976"/>
      </c:lineChart>
      <c:catAx>
        <c:axId val="914458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14458976"/>
        <c:crosses val="autoZero"/>
        <c:auto val="1"/>
        <c:lblAlgn val="ctr"/>
        <c:lblOffset val="100"/>
        <c:noMultiLvlLbl val="0"/>
      </c:catAx>
      <c:valAx>
        <c:axId val="91445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Change in CSER (D)</a:t>
                </a:r>
              </a:p>
            </c:rich>
          </c:tx>
          <c:layout>
            <c:manualLayout>
              <c:xMode val="edge"/>
              <c:yMode val="edge"/>
              <c:x val="2.6551532372858778E-2"/>
              <c:y val="0.247406372834826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14458496"/>
        <c:crosses val="autoZero"/>
        <c:crossBetween val="between"/>
        <c:majorUnit val="0.25"/>
      </c:valAx>
      <c:spPr>
        <a:noFill/>
        <a:ln>
          <a:noFill/>
        </a:ln>
        <a:effectLst/>
      </c:spPr>
    </c:plotArea>
    <c:legend>
      <c:legendPos val="b"/>
      <c:layout>
        <c:manualLayout>
          <c:xMode val="edge"/>
          <c:yMode val="edge"/>
          <c:x val="0.29882081689623941"/>
          <c:y val="0.67253297786362609"/>
          <c:w val="0.3793216993401391"/>
          <c:h val="0.1956021492770916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dirty="0">
                <a:latin typeface="Arial" panose="020B0604020202020204" pitchFamily="34" charset="0"/>
                <a:cs typeface="Arial" panose="020B0604020202020204" pitchFamily="34" charset="0"/>
              </a:rPr>
              <a:t>Adjusted</a:t>
            </a:r>
            <a:r>
              <a:rPr lang="en-US" sz="1200" dirty="0">
                <a:latin typeface="Arial" panose="020B0604020202020204" pitchFamily="34" charset="0"/>
                <a:cs typeface="Arial" panose="020B0604020202020204" pitchFamily="34" charset="0"/>
              </a:rPr>
              <a:t> Change of Axial Length (mm)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3253482656941649"/>
          <c:y val="0.24725847611254437"/>
          <c:w val="0.72434917687099598"/>
          <c:h val="0.58317502043769665"/>
        </c:manualLayout>
      </c:layout>
      <c:lineChart>
        <c:grouping val="standard"/>
        <c:varyColors val="0"/>
        <c:ser>
          <c:idx val="0"/>
          <c:order val="0"/>
          <c:tx>
            <c:strRef>
              <c:f>'Effect (Tx-Contrl)'!$BC$23</c:f>
              <c:strCache>
                <c:ptCount val="1"/>
                <c:pt idx="0">
                  <c:v>SVCL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'Effect (Tx-Contrl)'!$BD$2:$BF$2</c:f>
              <c:strCache>
                <c:ptCount val="3"/>
                <c:pt idx="0">
                  <c:v>BL</c:v>
                </c:pt>
                <c:pt idx="1">
                  <c:v>12M</c:v>
                </c:pt>
                <c:pt idx="2">
                  <c:v>24M</c:v>
                </c:pt>
              </c:strCache>
            </c:strRef>
          </c:cat>
          <c:val>
            <c:numRef>
              <c:f>'Effect (Tx-Contrl)'!$BD$23:$BF$23</c:f>
              <c:numCache>
                <c:formatCode>0.000</c:formatCode>
                <c:ptCount val="3"/>
                <c:pt idx="0" formatCode="General">
                  <c:v>0</c:v>
                </c:pt>
                <c:pt idx="1">
                  <c:v>0.28899999999999998</c:v>
                </c:pt>
                <c:pt idx="2">
                  <c:v>0.46899999999999997</c:v>
                </c:pt>
              </c:numCache>
            </c:numRef>
          </c:val>
          <c:smooth val="0"/>
          <c:extLst>
            <c:ext xmlns:c16="http://schemas.microsoft.com/office/drawing/2014/chart" uri="{C3380CC4-5D6E-409C-BE32-E72D297353CC}">
              <c16:uniqueId val="{00000000-F0C1-41DA-8EA5-2D0701E876B6}"/>
            </c:ext>
          </c:extLst>
        </c:ser>
        <c:ser>
          <c:idx val="1"/>
          <c:order val="1"/>
          <c:tx>
            <c:strRef>
              <c:f>'Effect (Tx-Contrl)'!$BC$24</c:f>
              <c:strCache>
                <c:ptCount val="1"/>
                <c:pt idx="0">
                  <c:v>NVMF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'Effect (Tx-Contrl)'!$BD$2:$BF$2</c:f>
              <c:strCache>
                <c:ptCount val="3"/>
                <c:pt idx="0">
                  <c:v>BL</c:v>
                </c:pt>
                <c:pt idx="1">
                  <c:v>12M</c:v>
                </c:pt>
                <c:pt idx="2">
                  <c:v>24M</c:v>
                </c:pt>
              </c:strCache>
            </c:strRef>
          </c:cat>
          <c:val>
            <c:numRef>
              <c:f>'Effect (Tx-Contrl)'!$BD$24:$BF$24</c:f>
              <c:numCache>
                <c:formatCode>0.000</c:formatCode>
                <c:ptCount val="3"/>
                <c:pt idx="0" formatCode="General">
                  <c:v>0</c:v>
                </c:pt>
                <c:pt idx="1">
                  <c:v>0.11899999999999999</c:v>
                </c:pt>
                <c:pt idx="2">
                  <c:v>0.253</c:v>
                </c:pt>
              </c:numCache>
            </c:numRef>
          </c:val>
          <c:smooth val="0"/>
          <c:extLst>
            <c:ext xmlns:c16="http://schemas.microsoft.com/office/drawing/2014/chart" uri="{C3380CC4-5D6E-409C-BE32-E72D297353CC}">
              <c16:uniqueId val="{00000001-F0C1-41DA-8EA5-2D0701E876B6}"/>
            </c:ext>
          </c:extLst>
        </c:ser>
        <c:dLbls>
          <c:showLegendKey val="0"/>
          <c:showVal val="0"/>
          <c:showCatName val="0"/>
          <c:showSerName val="0"/>
          <c:showPercent val="0"/>
          <c:showBubbleSize val="0"/>
        </c:dLbls>
        <c:marker val="1"/>
        <c:smooth val="0"/>
        <c:axId val="914458496"/>
        <c:axId val="914458976"/>
      </c:lineChart>
      <c:catAx>
        <c:axId val="914458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14458976"/>
        <c:crosses val="autoZero"/>
        <c:auto val="1"/>
        <c:lblAlgn val="ctr"/>
        <c:lblOffset val="100"/>
        <c:noMultiLvlLbl val="0"/>
      </c:catAx>
      <c:valAx>
        <c:axId val="91445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Change in AXL (mm)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14458496"/>
        <c:crosses val="autoZero"/>
        <c:crossBetween val="between"/>
        <c:majorUnit val="0.125"/>
      </c:valAx>
      <c:spPr>
        <a:noFill/>
        <a:ln>
          <a:noFill/>
        </a:ln>
        <a:effectLst/>
      </c:spPr>
    </c:plotArea>
    <c:legend>
      <c:legendPos val="b"/>
      <c:layout>
        <c:manualLayout>
          <c:xMode val="edge"/>
          <c:yMode val="edge"/>
          <c:x val="0.23331587409133611"/>
          <c:y val="0.23462009951392057"/>
          <c:w val="0.39197829137893397"/>
          <c:h val="0.199334115387392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Change in Refractive Error Over 24 months (PS) </a:t>
            </a:r>
          </a:p>
        </c:rich>
      </c:tx>
      <c:overlay val="0"/>
      <c:spPr>
        <a:noFill/>
        <a:ln>
          <a:noFill/>
        </a:ln>
        <a:effectLst/>
      </c:spPr>
    </c:title>
    <c:autoTitleDeleted val="0"/>
    <c:plotArea>
      <c:layout>
        <c:manualLayout>
          <c:layoutTarget val="inner"/>
          <c:xMode val="edge"/>
          <c:yMode val="edge"/>
          <c:x val="0.11074938325842316"/>
          <c:y val="0.15765575097505335"/>
          <c:w val="0.8656454665269846"/>
          <c:h val="0.63528500993450587"/>
        </c:manualLayout>
      </c:layout>
      <c:barChart>
        <c:barDir val="col"/>
        <c:grouping val="clustered"/>
        <c:varyColors val="0"/>
        <c:ser>
          <c:idx val="1"/>
          <c:order val="0"/>
          <c:tx>
            <c:v>NVMF</c:v>
          </c:tx>
          <c:invertIfNegative val="0"/>
          <c:cat>
            <c:strRef>
              <c:f>'AB (PP) (MiSight IE) (2 year)'!$Z$265:$Z$269</c:f>
              <c:strCache>
                <c:ptCount val="5"/>
                <c:pt idx="0">
                  <c:v>≥ -0.25</c:v>
                </c:pt>
                <c:pt idx="1">
                  <c:v>-0.26 to -0.50</c:v>
                </c:pt>
                <c:pt idx="2">
                  <c:v>-0.51 to -0.75</c:v>
                </c:pt>
                <c:pt idx="3">
                  <c:v>-0.76 to -1.00</c:v>
                </c:pt>
                <c:pt idx="4">
                  <c:v>&lt;-1.00</c:v>
                </c:pt>
              </c:strCache>
            </c:strRef>
          </c:cat>
          <c:val>
            <c:numRef>
              <c:f>'AB (PP) (MiSight IE) (2 year)'!$AA$265:$AA$269</c:f>
              <c:numCache>
                <c:formatCode>0%</c:formatCode>
                <c:ptCount val="5"/>
                <c:pt idx="0">
                  <c:v>0.34444444444444444</c:v>
                </c:pt>
                <c:pt idx="1">
                  <c:v>0.23333333333333328</c:v>
                </c:pt>
                <c:pt idx="2">
                  <c:v>0.22222222222222232</c:v>
                </c:pt>
                <c:pt idx="3">
                  <c:v>0.12222222222222223</c:v>
                </c:pt>
                <c:pt idx="4">
                  <c:v>7.7777777777777765E-2</c:v>
                </c:pt>
              </c:numCache>
            </c:numRef>
          </c:val>
          <c:extLst>
            <c:ext xmlns:c16="http://schemas.microsoft.com/office/drawing/2014/chart" uri="{C3380CC4-5D6E-409C-BE32-E72D297353CC}">
              <c16:uniqueId val="{00000000-23E9-4A0B-A149-54375CD01D99}"/>
            </c:ext>
          </c:extLst>
        </c:ser>
        <c:ser>
          <c:idx val="0"/>
          <c:order val="1"/>
          <c:tx>
            <c:v>SVCL</c:v>
          </c:tx>
          <c:invertIfNegative val="0"/>
          <c:cat>
            <c:strRef>
              <c:f>'AB (PP) (MiSight IE) (2 year)'!$Z$265:$Z$269</c:f>
              <c:strCache>
                <c:ptCount val="5"/>
                <c:pt idx="0">
                  <c:v>≥ -0.25</c:v>
                </c:pt>
                <c:pt idx="1">
                  <c:v>-0.26 to -0.50</c:v>
                </c:pt>
                <c:pt idx="2">
                  <c:v>-0.51 to -0.75</c:v>
                </c:pt>
                <c:pt idx="3">
                  <c:v>-0.76 to -1.00</c:v>
                </c:pt>
                <c:pt idx="4">
                  <c:v>&lt;-1.00</c:v>
                </c:pt>
              </c:strCache>
            </c:strRef>
          </c:cat>
          <c:val>
            <c:numRef>
              <c:f>'AB (PP) (MiSight IE) (2 year)'!$AA$251:$AA$255</c:f>
              <c:numCache>
                <c:formatCode>0%</c:formatCode>
                <c:ptCount val="5"/>
                <c:pt idx="0">
                  <c:v>8.3333333333333329E-2</c:v>
                </c:pt>
                <c:pt idx="1">
                  <c:v>0.16666666666666669</c:v>
                </c:pt>
                <c:pt idx="2">
                  <c:v>0.19444444444444442</c:v>
                </c:pt>
                <c:pt idx="3">
                  <c:v>0.19444444444444442</c:v>
                </c:pt>
                <c:pt idx="4">
                  <c:v>0.3611111111111111</c:v>
                </c:pt>
              </c:numCache>
            </c:numRef>
          </c:val>
          <c:extLst>
            <c:ext xmlns:c16="http://schemas.microsoft.com/office/drawing/2014/chart" uri="{C3380CC4-5D6E-409C-BE32-E72D297353CC}">
              <c16:uniqueId val="{00000001-23E9-4A0B-A149-54375CD01D99}"/>
            </c:ext>
          </c:extLst>
        </c:ser>
        <c:dLbls>
          <c:showLegendKey val="0"/>
          <c:showVal val="0"/>
          <c:showCatName val="0"/>
          <c:showSerName val="0"/>
          <c:showPercent val="0"/>
          <c:showBubbleSize val="0"/>
        </c:dLbls>
        <c:gapWidth val="219"/>
        <c:overlap val="-27"/>
        <c:axId val="1504832079"/>
        <c:axId val="1504830159"/>
      </c:barChart>
      <c:catAx>
        <c:axId val="1504832079"/>
        <c:scaling>
          <c:orientation val="minMax"/>
        </c:scaling>
        <c:delete val="0"/>
        <c:axPos val="b"/>
        <c:title>
          <c:tx>
            <c:rich>
              <a:bodyPr/>
              <a:lstStyle/>
              <a:p>
                <a:pPr>
                  <a:defRPr/>
                </a:pPr>
                <a:r>
                  <a:rPr lang="en-US" dirty="0"/>
                  <a:t>Spherical Equivalent Refractive Error Change from Baseline (D)</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504830159"/>
        <c:crosses val="autoZero"/>
        <c:auto val="1"/>
        <c:lblAlgn val="ctr"/>
        <c:lblOffset val="100"/>
        <c:noMultiLvlLbl val="0"/>
      </c:catAx>
      <c:valAx>
        <c:axId val="1504830159"/>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dirty="0"/>
                  <a:t>Eyes</a:t>
                </a:r>
              </a:p>
            </c:rich>
          </c:tx>
          <c:overlay val="0"/>
        </c:title>
        <c:numFmt formatCode="0%" sourceLinked="1"/>
        <c:majorTickMark val="none"/>
        <c:minorTickMark val="none"/>
        <c:tickLblPos val="nextTo"/>
        <c:spPr>
          <a:noFill/>
          <a:ln>
            <a:noFill/>
          </a:ln>
          <a:effectLst/>
        </c:spPr>
        <c:txPr>
          <a:bodyPr rot="-60000000" vert="horz"/>
          <a:lstStyle/>
          <a:p>
            <a:pPr>
              <a:defRPr/>
            </a:pPr>
            <a:endParaRPr lang="en-US"/>
          </a:p>
        </c:txPr>
        <c:crossAx val="1504832079"/>
        <c:crosses val="autoZero"/>
        <c:crossBetween val="between"/>
      </c:valAx>
    </c:plotArea>
    <c:legend>
      <c:legendPos val="t"/>
      <c:layout>
        <c:manualLayout>
          <c:xMode val="edge"/>
          <c:yMode val="edge"/>
          <c:x val="0.57650721503159741"/>
          <c:y val="0.18725233644859812"/>
          <c:w val="0.20721942482511574"/>
          <c:h val="0.14767679740966957"/>
        </c:manualLayout>
      </c:layout>
      <c:overlay val="0"/>
    </c:legend>
    <c:plotVisOnly val="1"/>
    <c:dispBlanksAs val="gap"/>
    <c:showDLblsOverMax val="0"/>
    <c:extLst/>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Change in Axial Length over 24 months (PS)</a:t>
            </a:r>
          </a:p>
        </c:rich>
      </c:tx>
      <c:overlay val="0"/>
      <c:spPr>
        <a:noFill/>
        <a:ln>
          <a:noFill/>
        </a:ln>
        <a:effectLst/>
      </c:spPr>
    </c:title>
    <c:autoTitleDeleted val="0"/>
    <c:plotArea>
      <c:layout/>
      <c:barChart>
        <c:barDir val="col"/>
        <c:grouping val="clustered"/>
        <c:varyColors val="0"/>
        <c:ser>
          <c:idx val="1"/>
          <c:order val="0"/>
          <c:invertIfNegative val="0"/>
          <c:cat>
            <c:strRef>
              <c:f>'AB (PP) (MiSight IE) (2 year)'!$Z$276:$Z$281</c:f>
              <c:strCache>
                <c:ptCount val="6"/>
                <c:pt idx="0">
                  <c:v>≤ 0.20</c:v>
                </c:pt>
                <c:pt idx="1">
                  <c:v>0.40</c:v>
                </c:pt>
                <c:pt idx="2">
                  <c:v>0.60</c:v>
                </c:pt>
                <c:pt idx="3">
                  <c:v>0.80</c:v>
                </c:pt>
                <c:pt idx="4">
                  <c:v>1.00</c:v>
                </c:pt>
                <c:pt idx="5">
                  <c:v>&gt;1.00</c:v>
                </c:pt>
              </c:strCache>
            </c:strRef>
          </c:cat>
          <c:val>
            <c:numRef>
              <c:f>'AB (PP) (MiSight IE) (2 year)'!$AA$283:$AA$287</c:f>
              <c:numCache>
                <c:formatCode>0%</c:formatCode>
                <c:ptCount val="5"/>
                <c:pt idx="0">
                  <c:v>0.48314606741573035</c:v>
                </c:pt>
                <c:pt idx="1">
                  <c:v>0.32584269662921345</c:v>
                </c:pt>
                <c:pt idx="2">
                  <c:v>0.1348314606741573</c:v>
                </c:pt>
                <c:pt idx="3">
                  <c:v>3.3707865168539297E-2</c:v>
                </c:pt>
                <c:pt idx="4">
                  <c:v>2.2471910112359605E-2</c:v>
                </c:pt>
              </c:numCache>
            </c:numRef>
          </c:val>
          <c:extLst>
            <c:ext xmlns:c16="http://schemas.microsoft.com/office/drawing/2014/chart" uri="{C3380CC4-5D6E-409C-BE32-E72D297353CC}">
              <c16:uniqueId val="{00000000-F2A1-46AD-9CBC-38FED0C77B20}"/>
            </c:ext>
          </c:extLst>
        </c:ser>
        <c:ser>
          <c:idx val="0"/>
          <c:order val="1"/>
          <c:spPr>
            <a:solidFill>
              <a:schemeClr val="accent1"/>
            </a:solidFill>
            <a:ln>
              <a:noFill/>
            </a:ln>
            <a:effectLst/>
          </c:spPr>
          <c:invertIfNegative val="0"/>
          <c:cat>
            <c:strRef>
              <c:f>'AB (PP) (MiSight IE) (2 year)'!$Z$276:$Z$281</c:f>
              <c:strCache>
                <c:ptCount val="6"/>
                <c:pt idx="0">
                  <c:v>≤ 0.20</c:v>
                </c:pt>
                <c:pt idx="1">
                  <c:v>0.40</c:v>
                </c:pt>
                <c:pt idx="2">
                  <c:v>0.60</c:v>
                </c:pt>
                <c:pt idx="3">
                  <c:v>0.80</c:v>
                </c:pt>
                <c:pt idx="4">
                  <c:v>1.00</c:v>
                </c:pt>
                <c:pt idx="5">
                  <c:v>&gt;1.00</c:v>
                </c:pt>
              </c:strCache>
            </c:strRef>
          </c:cat>
          <c:val>
            <c:numRef>
              <c:f>'AB (PP) (MiSight IE) (2 year)'!$AA$276:$AA$281</c:f>
              <c:numCache>
                <c:formatCode>0%</c:formatCode>
                <c:ptCount val="6"/>
                <c:pt idx="0">
                  <c:v>0.19444444444444445</c:v>
                </c:pt>
                <c:pt idx="1">
                  <c:v>0.44444444444444442</c:v>
                </c:pt>
                <c:pt idx="2">
                  <c:v>0.13888888888888895</c:v>
                </c:pt>
                <c:pt idx="3">
                  <c:v>8.333333333333337E-2</c:v>
                </c:pt>
                <c:pt idx="4">
                  <c:v>8.3333333333333259E-2</c:v>
                </c:pt>
                <c:pt idx="5">
                  <c:v>5.5555555555555552E-2</c:v>
                </c:pt>
              </c:numCache>
            </c:numRef>
          </c:val>
          <c:extLst>
            <c:ext xmlns:c16="http://schemas.microsoft.com/office/drawing/2014/chart" uri="{C3380CC4-5D6E-409C-BE32-E72D297353CC}">
              <c16:uniqueId val="{00000001-F2A1-46AD-9CBC-38FED0C77B20}"/>
            </c:ext>
          </c:extLst>
        </c:ser>
        <c:dLbls>
          <c:showLegendKey val="0"/>
          <c:showVal val="0"/>
          <c:showCatName val="0"/>
          <c:showSerName val="0"/>
          <c:showPercent val="0"/>
          <c:showBubbleSize val="0"/>
        </c:dLbls>
        <c:gapWidth val="219"/>
        <c:overlap val="-27"/>
        <c:axId val="1346337215"/>
        <c:axId val="1346337695"/>
      </c:barChart>
      <c:catAx>
        <c:axId val="1346337215"/>
        <c:scaling>
          <c:orientation val="minMax"/>
        </c:scaling>
        <c:delete val="0"/>
        <c:axPos val="b"/>
        <c:title>
          <c:tx>
            <c:rich>
              <a:bodyPr/>
              <a:lstStyle/>
              <a:p>
                <a:pPr>
                  <a:defRPr/>
                </a:pPr>
                <a:r>
                  <a:rPr lang="en-US" dirty="0"/>
                  <a:t>AXL Change from Baseline (mm)</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46337695"/>
        <c:crosses val="autoZero"/>
        <c:auto val="1"/>
        <c:lblAlgn val="ctr"/>
        <c:lblOffset val="100"/>
        <c:noMultiLvlLbl val="0"/>
      </c:catAx>
      <c:valAx>
        <c:axId val="1346337695"/>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dirty="0"/>
                  <a:t>Eyes</a:t>
                </a:r>
              </a:p>
            </c:rich>
          </c:tx>
          <c:overlay val="0"/>
        </c:title>
        <c:numFmt formatCode="0%" sourceLinked="1"/>
        <c:majorTickMark val="none"/>
        <c:minorTickMark val="none"/>
        <c:tickLblPos val="nextTo"/>
        <c:spPr>
          <a:noFill/>
          <a:ln>
            <a:noFill/>
          </a:ln>
          <a:effectLst/>
        </c:spPr>
        <c:txPr>
          <a:bodyPr rot="-60000000" vert="horz"/>
          <a:lstStyle/>
          <a:p>
            <a:pPr>
              <a:defRPr/>
            </a:pPr>
            <a:endParaRPr lang="en-US"/>
          </a:p>
        </c:txPr>
        <c:crossAx val="1346337215"/>
        <c:crosses val="autoZero"/>
        <c:crossBetween val="between"/>
      </c:valAx>
    </c:plotArea>
    <c:plotVisOnly val="1"/>
    <c:dispBlanksAs val="gap"/>
    <c:showDLblsOverMax val="0"/>
    <c:extLst/>
  </c:chart>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Accommodative Lag (D)</a:t>
            </a:r>
          </a:p>
        </c:rich>
      </c:tx>
      <c:layout>
        <c:manualLayout>
          <c:xMode val="edge"/>
          <c:yMode val="edge"/>
          <c:x val="0.29919707219696129"/>
          <c:y val="2.0814062570677673E-2"/>
        </c:manualLayout>
      </c:layout>
      <c:overlay val="0"/>
      <c:spPr>
        <a:noFill/>
        <a:ln>
          <a:noFill/>
        </a:ln>
        <a:effectLst/>
      </c:spPr>
    </c:title>
    <c:autoTitleDeleted val="0"/>
    <c:plotArea>
      <c:layout>
        <c:manualLayout>
          <c:layoutTarget val="inner"/>
          <c:xMode val="edge"/>
          <c:yMode val="edge"/>
          <c:x val="9.1569945802229269E-2"/>
          <c:y val="0.15469612709068264"/>
          <c:w val="0.82792399529604266"/>
          <c:h val="0.68355781807174576"/>
        </c:manualLayout>
      </c:layout>
      <c:scatterChart>
        <c:scatterStyle val="lineMarker"/>
        <c:varyColors val="0"/>
        <c:ser>
          <c:idx val="1"/>
          <c:order val="0"/>
          <c:tx>
            <c:v>SVCL</c:v>
          </c:tx>
          <c:spPr>
            <a:ln w="28575">
              <a:noFill/>
            </a:ln>
          </c:spPr>
          <c:xVal>
            <c:numRef>
              <c:f>'d Accom lag (paired, all)'!$E$2:$E$42</c:f>
              <c:numCache>
                <c:formatCode>General</c:formatCode>
                <c:ptCount val="41"/>
                <c:pt idx="0">
                  <c:v>1.5</c:v>
                </c:pt>
                <c:pt idx="1">
                  <c:v>1</c:v>
                </c:pt>
                <c:pt idx="2">
                  <c:v>0</c:v>
                </c:pt>
                <c:pt idx="3">
                  <c:v>0.5</c:v>
                </c:pt>
                <c:pt idx="4">
                  <c:v>0.5</c:v>
                </c:pt>
                <c:pt idx="5">
                  <c:v>1</c:v>
                </c:pt>
                <c:pt idx="6">
                  <c:v>1.5</c:v>
                </c:pt>
                <c:pt idx="7">
                  <c:v>1</c:v>
                </c:pt>
                <c:pt idx="8">
                  <c:v>2.75</c:v>
                </c:pt>
                <c:pt idx="9">
                  <c:v>2</c:v>
                </c:pt>
                <c:pt idx="10">
                  <c:v>2</c:v>
                </c:pt>
                <c:pt idx="11">
                  <c:v>0.5</c:v>
                </c:pt>
                <c:pt idx="12">
                  <c:v>2.5</c:v>
                </c:pt>
                <c:pt idx="13">
                  <c:v>1</c:v>
                </c:pt>
                <c:pt idx="14">
                  <c:v>3</c:v>
                </c:pt>
                <c:pt idx="15">
                  <c:v>1.75</c:v>
                </c:pt>
                <c:pt idx="16">
                  <c:v>2</c:v>
                </c:pt>
                <c:pt idx="17">
                  <c:v>2</c:v>
                </c:pt>
                <c:pt idx="18">
                  <c:v>2</c:v>
                </c:pt>
                <c:pt idx="20">
                  <c:v>1.25</c:v>
                </c:pt>
                <c:pt idx="21">
                  <c:v>1</c:v>
                </c:pt>
                <c:pt idx="24">
                  <c:v>0.5</c:v>
                </c:pt>
                <c:pt idx="25">
                  <c:v>0.5</c:v>
                </c:pt>
                <c:pt idx="26">
                  <c:v>0.75</c:v>
                </c:pt>
                <c:pt idx="27">
                  <c:v>0.5</c:v>
                </c:pt>
                <c:pt idx="28">
                  <c:v>0.5</c:v>
                </c:pt>
                <c:pt idx="29">
                  <c:v>0.5</c:v>
                </c:pt>
                <c:pt idx="30">
                  <c:v>0.75</c:v>
                </c:pt>
                <c:pt idx="31">
                  <c:v>1.25</c:v>
                </c:pt>
                <c:pt idx="32">
                  <c:v>0.25</c:v>
                </c:pt>
                <c:pt idx="33">
                  <c:v>0.75</c:v>
                </c:pt>
                <c:pt idx="34">
                  <c:v>0.75</c:v>
                </c:pt>
                <c:pt idx="35">
                  <c:v>0.5</c:v>
                </c:pt>
                <c:pt idx="36">
                  <c:v>0.5</c:v>
                </c:pt>
                <c:pt idx="37">
                  <c:v>0.5</c:v>
                </c:pt>
                <c:pt idx="38">
                  <c:v>0.5</c:v>
                </c:pt>
                <c:pt idx="39">
                  <c:v>0.5</c:v>
                </c:pt>
                <c:pt idx="40">
                  <c:v>0.5</c:v>
                </c:pt>
              </c:numCache>
            </c:numRef>
          </c:xVal>
          <c:yVal>
            <c:numRef>
              <c:f>'d Accom lag (paired, all)'!$M$2:$M$42</c:f>
              <c:numCache>
                <c:formatCode>0.00</c:formatCode>
                <c:ptCount val="41"/>
                <c:pt idx="0">
                  <c:v>1.25</c:v>
                </c:pt>
                <c:pt idx="1">
                  <c:v>1.25</c:v>
                </c:pt>
                <c:pt idx="2">
                  <c:v>0</c:v>
                </c:pt>
                <c:pt idx="3">
                  <c:v>0</c:v>
                </c:pt>
                <c:pt idx="4">
                  <c:v>0.5</c:v>
                </c:pt>
                <c:pt idx="5">
                  <c:v>1.25</c:v>
                </c:pt>
                <c:pt idx="6">
                  <c:v>1.25</c:v>
                </c:pt>
                <c:pt idx="7">
                  <c:v>1</c:v>
                </c:pt>
                <c:pt idx="8">
                  <c:v>2.5</c:v>
                </c:pt>
                <c:pt idx="9">
                  <c:v>1.5</c:v>
                </c:pt>
                <c:pt idx="10">
                  <c:v>2.25</c:v>
                </c:pt>
                <c:pt idx="11">
                  <c:v>1.75</c:v>
                </c:pt>
                <c:pt idx="12">
                  <c:v>2</c:v>
                </c:pt>
                <c:pt idx="13">
                  <c:v>1.75</c:v>
                </c:pt>
                <c:pt idx="14">
                  <c:v>1.5</c:v>
                </c:pt>
                <c:pt idx="15">
                  <c:v>2.25</c:v>
                </c:pt>
                <c:pt idx="16">
                  <c:v>2</c:v>
                </c:pt>
                <c:pt idx="17">
                  <c:v>1.5</c:v>
                </c:pt>
                <c:pt idx="18">
                  <c:v>1.75</c:v>
                </c:pt>
                <c:pt idx="20">
                  <c:v>0.75</c:v>
                </c:pt>
                <c:pt idx="21">
                  <c:v>1</c:v>
                </c:pt>
                <c:pt idx="24">
                  <c:v>-0.5</c:v>
                </c:pt>
                <c:pt idx="25">
                  <c:v>0.75</c:v>
                </c:pt>
                <c:pt idx="26">
                  <c:v>0.75</c:v>
                </c:pt>
                <c:pt idx="27">
                  <c:v>0.5</c:v>
                </c:pt>
                <c:pt idx="28">
                  <c:v>0.25</c:v>
                </c:pt>
                <c:pt idx="29">
                  <c:v>0.75</c:v>
                </c:pt>
                <c:pt idx="30">
                  <c:v>0.75</c:v>
                </c:pt>
                <c:pt idx="31">
                  <c:v>0.25</c:v>
                </c:pt>
                <c:pt idx="32">
                  <c:v>0.5</c:v>
                </c:pt>
                <c:pt idx="33">
                  <c:v>0.75</c:v>
                </c:pt>
                <c:pt idx="34">
                  <c:v>1</c:v>
                </c:pt>
                <c:pt idx="35">
                  <c:v>0.5</c:v>
                </c:pt>
                <c:pt idx="36">
                  <c:v>0.5</c:v>
                </c:pt>
                <c:pt idx="37">
                  <c:v>0.25</c:v>
                </c:pt>
                <c:pt idx="38">
                  <c:v>0</c:v>
                </c:pt>
                <c:pt idx="39">
                  <c:v>0.75</c:v>
                </c:pt>
                <c:pt idx="40">
                  <c:v>0.75</c:v>
                </c:pt>
              </c:numCache>
            </c:numRef>
          </c:yVal>
          <c:smooth val="0"/>
          <c:extLst>
            <c:ext xmlns:c16="http://schemas.microsoft.com/office/drawing/2014/chart" uri="{C3380CC4-5D6E-409C-BE32-E72D297353CC}">
              <c16:uniqueId val="{00000000-7A6A-4706-87C5-5B056C3EBAEC}"/>
            </c:ext>
          </c:extLst>
        </c:ser>
        <c:ser>
          <c:idx val="0"/>
          <c:order val="1"/>
          <c:tx>
            <c:v>NVMF</c:v>
          </c:tx>
          <c:spPr>
            <a:ln w="28575" cap="rnd">
              <a:noFill/>
              <a:round/>
            </a:ln>
            <a:effectLst/>
          </c:spPr>
          <c:marker>
            <c:symbol val="circle"/>
            <c:size val="5"/>
            <c:spPr>
              <a:solidFill>
                <a:schemeClr val="accent1"/>
              </a:solidFill>
              <a:ln w="9525">
                <a:solidFill>
                  <a:schemeClr val="accent1"/>
                </a:solidFill>
              </a:ln>
              <a:effectLst/>
            </c:spPr>
          </c:marker>
          <c:xVal>
            <c:numRef>
              <c:f>'d Accom lag (paired, all)'!$E$44:$E$143</c:f>
              <c:numCache>
                <c:formatCode>General</c:formatCode>
                <c:ptCount val="100"/>
                <c:pt idx="0">
                  <c:v>1</c:v>
                </c:pt>
                <c:pt idx="1">
                  <c:v>1</c:v>
                </c:pt>
                <c:pt idx="2">
                  <c:v>1.5</c:v>
                </c:pt>
                <c:pt idx="4">
                  <c:v>0.5</c:v>
                </c:pt>
                <c:pt idx="5">
                  <c:v>1</c:v>
                </c:pt>
                <c:pt idx="6">
                  <c:v>0</c:v>
                </c:pt>
                <c:pt idx="7">
                  <c:v>0</c:v>
                </c:pt>
                <c:pt idx="8">
                  <c:v>0.5</c:v>
                </c:pt>
                <c:pt idx="9">
                  <c:v>0.75</c:v>
                </c:pt>
                <c:pt idx="11">
                  <c:v>1</c:v>
                </c:pt>
                <c:pt idx="12">
                  <c:v>1</c:v>
                </c:pt>
                <c:pt idx="14">
                  <c:v>1.5</c:v>
                </c:pt>
                <c:pt idx="15">
                  <c:v>1.25</c:v>
                </c:pt>
                <c:pt idx="16">
                  <c:v>1.5</c:v>
                </c:pt>
                <c:pt idx="17">
                  <c:v>1</c:v>
                </c:pt>
                <c:pt idx="18">
                  <c:v>1.75</c:v>
                </c:pt>
                <c:pt idx="19">
                  <c:v>2</c:v>
                </c:pt>
                <c:pt idx="20">
                  <c:v>2</c:v>
                </c:pt>
                <c:pt idx="21">
                  <c:v>2</c:v>
                </c:pt>
                <c:pt idx="22">
                  <c:v>0.75</c:v>
                </c:pt>
                <c:pt idx="23">
                  <c:v>2</c:v>
                </c:pt>
                <c:pt idx="24">
                  <c:v>0.75</c:v>
                </c:pt>
                <c:pt idx="25">
                  <c:v>1.75</c:v>
                </c:pt>
                <c:pt idx="26">
                  <c:v>2.25</c:v>
                </c:pt>
                <c:pt idx="27">
                  <c:v>2.25</c:v>
                </c:pt>
                <c:pt idx="28">
                  <c:v>1.5</c:v>
                </c:pt>
                <c:pt idx="29">
                  <c:v>2.5</c:v>
                </c:pt>
                <c:pt idx="31">
                  <c:v>2.25</c:v>
                </c:pt>
                <c:pt idx="32">
                  <c:v>1</c:v>
                </c:pt>
                <c:pt idx="33">
                  <c:v>2</c:v>
                </c:pt>
                <c:pt idx="34">
                  <c:v>1.5</c:v>
                </c:pt>
                <c:pt idx="35">
                  <c:v>1.5</c:v>
                </c:pt>
                <c:pt idx="36">
                  <c:v>1.75</c:v>
                </c:pt>
                <c:pt idx="37">
                  <c:v>2.75</c:v>
                </c:pt>
                <c:pt idx="38">
                  <c:v>2.25</c:v>
                </c:pt>
                <c:pt idx="39">
                  <c:v>2.75</c:v>
                </c:pt>
                <c:pt idx="40">
                  <c:v>1.75</c:v>
                </c:pt>
                <c:pt idx="41">
                  <c:v>2</c:v>
                </c:pt>
                <c:pt idx="42">
                  <c:v>2</c:v>
                </c:pt>
                <c:pt idx="43">
                  <c:v>1.75</c:v>
                </c:pt>
                <c:pt idx="44">
                  <c:v>2</c:v>
                </c:pt>
                <c:pt idx="45">
                  <c:v>2</c:v>
                </c:pt>
                <c:pt idx="46">
                  <c:v>1</c:v>
                </c:pt>
                <c:pt idx="47">
                  <c:v>2</c:v>
                </c:pt>
                <c:pt idx="48">
                  <c:v>2.25</c:v>
                </c:pt>
                <c:pt idx="49">
                  <c:v>1.25</c:v>
                </c:pt>
                <c:pt idx="50">
                  <c:v>1.75</c:v>
                </c:pt>
                <c:pt idx="51">
                  <c:v>1.5</c:v>
                </c:pt>
                <c:pt idx="52">
                  <c:v>1.25</c:v>
                </c:pt>
                <c:pt idx="57">
                  <c:v>1.25</c:v>
                </c:pt>
                <c:pt idx="58">
                  <c:v>0.5</c:v>
                </c:pt>
                <c:pt idx="59">
                  <c:v>0.5</c:v>
                </c:pt>
                <c:pt idx="60">
                  <c:v>0.75</c:v>
                </c:pt>
                <c:pt idx="61">
                  <c:v>0.5</c:v>
                </c:pt>
                <c:pt idx="62">
                  <c:v>0.5</c:v>
                </c:pt>
                <c:pt idx="63">
                  <c:v>0.75</c:v>
                </c:pt>
                <c:pt idx="64">
                  <c:v>0.75</c:v>
                </c:pt>
                <c:pt idx="65">
                  <c:v>-2.5</c:v>
                </c:pt>
                <c:pt idx="66">
                  <c:v>0.75</c:v>
                </c:pt>
                <c:pt idx="67">
                  <c:v>0.5</c:v>
                </c:pt>
                <c:pt idx="68">
                  <c:v>0.5</c:v>
                </c:pt>
                <c:pt idx="69">
                  <c:v>0.75</c:v>
                </c:pt>
                <c:pt idx="70">
                  <c:v>0.25</c:v>
                </c:pt>
                <c:pt idx="71">
                  <c:v>0.75</c:v>
                </c:pt>
                <c:pt idx="72">
                  <c:v>0.75</c:v>
                </c:pt>
                <c:pt idx="74">
                  <c:v>0.75</c:v>
                </c:pt>
                <c:pt idx="75">
                  <c:v>0.75</c:v>
                </c:pt>
                <c:pt idx="76">
                  <c:v>0.75</c:v>
                </c:pt>
                <c:pt idx="77">
                  <c:v>0.75</c:v>
                </c:pt>
                <c:pt idx="78">
                  <c:v>0.25</c:v>
                </c:pt>
                <c:pt idx="79">
                  <c:v>0.5</c:v>
                </c:pt>
                <c:pt idx="80">
                  <c:v>0.25</c:v>
                </c:pt>
                <c:pt idx="81">
                  <c:v>0.5</c:v>
                </c:pt>
                <c:pt idx="82">
                  <c:v>0.75</c:v>
                </c:pt>
                <c:pt idx="83">
                  <c:v>0.5</c:v>
                </c:pt>
                <c:pt idx="84">
                  <c:v>0.75</c:v>
                </c:pt>
                <c:pt idx="85">
                  <c:v>0.75</c:v>
                </c:pt>
                <c:pt idx="86">
                  <c:v>-0.25</c:v>
                </c:pt>
                <c:pt idx="88">
                  <c:v>0.75</c:v>
                </c:pt>
                <c:pt idx="89">
                  <c:v>0.75</c:v>
                </c:pt>
                <c:pt idx="91">
                  <c:v>0.5</c:v>
                </c:pt>
                <c:pt idx="92">
                  <c:v>0.25</c:v>
                </c:pt>
                <c:pt idx="93">
                  <c:v>-0.5</c:v>
                </c:pt>
                <c:pt idx="94">
                  <c:v>0.5</c:v>
                </c:pt>
                <c:pt idx="95">
                  <c:v>-0.75</c:v>
                </c:pt>
                <c:pt idx="96">
                  <c:v>-0.75</c:v>
                </c:pt>
                <c:pt idx="97">
                  <c:v>0.5</c:v>
                </c:pt>
                <c:pt idx="98">
                  <c:v>0.75</c:v>
                </c:pt>
                <c:pt idx="99">
                  <c:v>1</c:v>
                </c:pt>
              </c:numCache>
            </c:numRef>
          </c:xVal>
          <c:yVal>
            <c:numRef>
              <c:f>'d Accom lag (paired, all)'!$M$44:$M$143</c:f>
              <c:numCache>
                <c:formatCode>0.00</c:formatCode>
                <c:ptCount val="100"/>
                <c:pt idx="0">
                  <c:v>0.75</c:v>
                </c:pt>
                <c:pt idx="1">
                  <c:v>1.25</c:v>
                </c:pt>
                <c:pt idx="2">
                  <c:v>0</c:v>
                </c:pt>
                <c:pt idx="4">
                  <c:v>0.25</c:v>
                </c:pt>
                <c:pt idx="5">
                  <c:v>0.75</c:v>
                </c:pt>
                <c:pt idx="6">
                  <c:v>0</c:v>
                </c:pt>
                <c:pt idx="7">
                  <c:v>0</c:v>
                </c:pt>
                <c:pt idx="8">
                  <c:v>0</c:v>
                </c:pt>
                <c:pt idx="9">
                  <c:v>1.25</c:v>
                </c:pt>
                <c:pt idx="11">
                  <c:v>0.75</c:v>
                </c:pt>
                <c:pt idx="12">
                  <c:v>0</c:v>
                </c:pt>
                <c:pt idx="14">
                  <c:v>1</c:v>
                </c:pt>
                <c:pt idx="15">
                  <c:v>0.5</c:v>
                </c:pt>
                <c:pt idx="16">
                  <c:v>1.25</c:v>
                </c:pt>
                <c:pt idx="17">
                  <c:v>1.25</c:v>
                </c:pt>
                <c:pt idx="18">
                  <c:v>1.75</c:v>
                </c:pt>
                <c:pt idx="19">
                  <c:v>0.5</c:v>
                </c:pt>
                <c:pt idx="20">
                  <c:v>0.75</c:v>
                </c:pt>
                <c:pt idx="21">
                  <c:v>0.25</c:v>
                </c:pt>
                <c:pt idx="22">
                  <c:v>0</c:v>
                </c:pt>
                <c:pt idx="23">
                  <c:v>2.25</c:v>
                </c:pt>
                <c:pt idx="24">
                  <c:v>0.75</c:v>
                </c:pt>
                <c:pt idx="25">
                  <c:v>1</c:v>
                </c:pt>
                <c:pt idx="26">
                  <c:v>0.75</c:v>
                </c:pt>
                <c:pt idx="27">
                  <c:v>1</c:v>
                </c:pt>
                <c:pt idx="28">
                  <c:v>1.5</c:v>
                </c:pt>
                <c:pt idx="29">
                  <c:v>1.5</c:v>
                </c:pt>
                <c:pt idx="31">
                  <c:v>1</c:v>
                </c:pt>
                <c:pt idx="32">
                  <c:v>1.25</c:v>
                </c:pt>
                <c:pt idx="33">
                  <c:v>1.25</c:v>
                </c:pt>
                <c:pt idx="34">
                  <c:v>2</c:v>
                </c:pt>
                <c:pt idx="35">
                  <c:v>1</c:v>
                </c:pt>
                <c:pt idx="36">
                  <c:v>1.5</c:v>
                </c:pt>
                <c:pt idx="37">
                  <c:v>1.5</c:v>
                </c:pt>
                <c:pt idx="38">
                  <c:v>2.5</c:v>
                </c:pt>
                <c:pt idx="39">
                  <c:v>1</c:v>
                </c:pt>
                <c:pt idx="40">
                  <c:v>1.75</c:v>
                </c:pt>
                <c:pt idx="41">
                  <c:v>1.5</c:v>
                </c:pt>
                <c:pt idx="42">
                  <c:v>2</c:v>
                </c:pt>
                <c:pt idx="43">
                  <c:v>1.25</c:v>
                </c:pt>
                <c:pt idx="44">
                  <c:v>2</c:v>
                </c:pt>
                <c:pt idx="45">
                  <c:v>1.5</c:v>
                </c:pt>
                <c:pt idx="46">
                  <c:v>1.25</c:v>
                </c:pt>
                <c:pt idx="47">
                  <c:v>2.25</c:v>
                </c:pt>
                <c:pt idx="48">
                  <c:v>2.25</c:v>
                </c:pt>
                <c:pt idx="49">
                  <c:v>1</c:v>
                </c:pt>
                <c:pt idx="50">
                  <c:v>0.75</c:v>
                </c:pt>
                <c:pt idx="51">
                  <c:v>1.75</c:v>
                </c:pt>
                <c:pt idx="52">
                  <c:v>1</c:v>
                </c:pt>
                <c:pt idx="57">
                  <c:v>0.5</c:v>
                </c:pt>
                <c:pt idx="58">
                  <c:v>0.75</c:v>
                </c:pt>
                <c:pt idx="59">
                  <c:v>0.5</c:v>
                </c:pt>
                <c:pt idx="60">
                  <c:v>0.5</c:v>
                </c:pt>
                <c:pt idx="61">
                  <c:v>0.5</c:v>
                </c:pt>
                <c:pt idx="62">
                  <c:v>0.5</c:v>
                </c:pt>
                <c:pt idx="63">
                  <c:v>0.5</c:v>
                </c:pt>
                <c:pt idx="64">
                  <c:v>0.5</c:v>
                </c:pt>
                <c:pt idx="65">
                  <c:v>0.5</c:v>
                </c:pt>
                <c:pt idx="66">
                  <c:v>0.75</c:v>
                </c:pt>
                <c:pt idx="67">
                  <c:v>-0.5</c:v>
                </c:pt>
                <c:pt idx="68">
                  <c:v>0.5</c:v>
                </c:pt>
                <c:pt idx="69">
                  <c:v>0.75</c:v>
                </c:pt>
                <c:pt idx="70">
                  <c:v>0</c:v>
                </c:pt>
                <c:pt idx="71">
                  <c:v>0.25</c:v>
                </c:pt>
                <c:pt idx="72">
                  <c:v>0.5</c:v>
                </c:pt>
                <c:pt idx="74">
                  <c:v>0.5</c:v>
                </c:pt>
                <c:pt idx="75">
                  <c:v>0.75</c:v>
                </c:pt>
                <c:pt idx="76">
                  <c:v>0.75</c:v>
                </c:pt>
                <c:pt idx="77">
                  <c:v>0.25</c:v>
                </c:pt>
                <c:pt idx="78">
                  <c:v>0.5</c:v>
                </c:pt>
                <c:pt idx="79">
                  <c:v>-0.25</c:v>
                </c:pt>
                <c:pt idx="80">
                  <c:v>1</c:v>
                </c:pt>
                <c:pt idx="81">
                  <c:v>0</c:v>
                </c:pt>
                <c:pt idx="82">
                  <c:v>0.25</c:v>
                </c:pt>
                <c:pt idx="83">
                  <c:v>0.25</c:v>
                </c:pt>
                <c:pt idx="84">
                  <c:v>0.5</c:v>
                </c:pt>
                <c:pt idx="85">
                  <c:v>-0.25</c:v>
                </c:pt>
                <c:pt idx="86">
                  <c:v>-0.25</c:v>
                </c:pt>
                <c:pt idx="88">
                  <c:v>0</c:v>
                </c:pt>
                <c:pt idx="89">
                  <c:v>0</c:v>
                </c:pt>
                <c:pt idx="91">
                  <c:v>-0.5</c:v>
                </c:pt>
                <c:pt idx="92">
                  <c:v>0.5</c:v>
                </c:pt>
                <c:pt idx="93">
                  <c:v>-0.25</c:v>
                </c:pt>
                <c:pt idx="94">
                  <c:v>0</c:v>
                </c:pt>
                <c:pt idx="95">
                  <c:v>0.75</c:v>
                </c:pt>
                <c:pt idx="96">
                  <c:v>0.75</c:v>
                </c:pt>
                <c:pt idx="97">
                  <c:v>0.75</c:v>
                </c:pt>
                <c:pt idx="98">
                  <c:v>0.5</c:v>
                </c:pt>
                <c:pt idx="99">
                  <c:v>0.25</c:v>
                </c:pt>
              </c:numCache>
            </c:numRef>
          </c:yVal>
          <c:smooth val="0"/>
          <c:extLst>
            <c:ext xmlns:c16="http://schemas.microsoft.com/office/drawing/2014/chart" uri="{C3380CC4-5D6E-409C-BE32-E72D297353CC}">
              <c16:uniqueId val="{00000001-7A6A-4706-87C5-5B056C3EBAEC}"/>
            </c:ext>
          </c:extLst>
        </c:ser>
        <c:dLbls>
          <c:showLegendKey val="0"/>
          <c:showVal val="0"/>
          <c:showCatName val="0"/>
          <c:showSerName val="0"/>
          <c:showPercent val="0"/>
          <c:showBubbleSize val="0"/>
        </c:dLbls>
        <c:axId val="1170686272"/>
        <c:axId val="1160605136"/>
      </c:scatterChart>
      <c:valAx>
        <c:axId val="1170686272"/>
        <c:scaling>
          <c:orientation val="minMax"/>
          <c:max val="3"/>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dirty="0"/>
                  <a:t>Baseline Accommodative Lag</a:t>
                </a:r>
              </a:p>
            </c:rich>
          </c:tx>
          <c:layout>
            <c:manualLayout>
              <c:xMode val="edge"/>
              <c:yMode val="edge"/>
              <c:x val="0.29741103384804174"/>
              <c:y val="0.90643787664809894"/>
            </c:manualLayout>
          </c:layout>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160605136"/>
        <c:crosses val="autoZero"/>
        <c:crossBetween val="midCat"/>
        <c:majorUnit val="1"/>
      </c:valAx>
      <c:valAx>
        <c:axId val="1160605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a:t>12M Accommodative Lag</a:t>
                </a:r>
              </a:p>
            </c:rich>
          </c:tx>
          <c:layout>
            <c:manualLayout>
              <c:xMode val="edge"/>
              <c:yMode val="edge"/>
              <c:x val="2.2251763984047448E-2"/>
              <c:y val="0.176034571092856"/>
            </c:manualLayout>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170686272"/>
        <c:crosses val="autoZero"/>
        <c:crossBetween val="midCat"/>
        <c:majorUnit val="1"/>
      </c:valAx>
    </c:plotArea>
    <c:legend>
      <c:legendPos val="r"/>
      <c:layout>
        <c:manualLayout>
          <c:xMode val="edge"/>
          <c:yMode val="edge"/>
          <c:x val="0.11637407226425087"/>
          <c:y val="0.21841686762417029"/>
          <c:w val="0.15249532454441489"/>
          <c:h val="0.14234112329240012"/>
        </c:manualLayout>
      </c:layout>
      <c:overlay val="0"/>
    </c:legend>
    <c:plotVisOnly val="1"/>
    <c:dispBlanksAs val="gap"/>
    <c:showDLblsOverMax val="0"/>
    <c:extLst/>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a:t>Defocus Curve (OU)</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944225721784778"/>
          <c:y val="0.21172684919393686"/>
          <c:w val="0.80402296587926514"/>
          <c:h val="0.55650608094285958"/>
        </c:manualLayout>
      </c:layout>
      <c:scatterChart>
        <c:scatterStyle val="lineMarker"/>
        <c:varyColors val="0"/>
        <c:ser>
          <c:idx val="0"/>
          <c:order val="0"/>
          <c:tx>
            <c:strRef>
              <c:f>IOL!$B$3</c:f>
              <c:strCache>
                <c:ptCount val="1"/>
                <c:pt idx="0">
                  <c:v>NVMF</c:v>
                </c:pt>
              </c:strCache>
            </c:strRef>
          </c:tx>
          <c:spPr>
            <a:ln w="19050" cap="rnd">
              <a:solidFill>
                <a:schemeClr val="accent1"/>
              </a:solidFill>
              <a:round/>
            </a:ln>
            <a:effectLst/>
          </c:spPr>
          <c:marker>
            <c:symbol val="diamond"/>
            <c:size val="5"/>
            <c:spPr>
              <a:solidFill>
                <a:schemeClr val="accent1"/>
              </a:solidFill>
              <a:ln w="9525">
                <a:solidFill>
                  <a:schemeClr val="accent1"/>
                </a:solidFill>
              </a:ln>
              <a:effectLst/>
            </c:spPr>
          </c:marker>
          <c:xVal>
            <c:numRef>
              <c:f>IOL!$C$2:$O$2</c:f>
              <c:numCache>
                <c:formatCode>General</c:formatCode>
                <c:ptCount val="13"/>
                <c:pt idx="0">
                  <c:v>2</c:v>
                </c:pt>
                <c:pt idx="1">
                  <c:v>1.5</c:v>
                </c:pt>
                <c:pt idx="2">
                  <c:v>1</c:v>
                </c:pt>
                <c:pt idx="3">
                  <c:v>0.5</c:v>
                </c:pt>
                <c:pt idx="4">
                  <c:v>0</c:v>
                </c:pt>
                <c:pt idx="5" formatCode="0.00">
                  <c:v>-0.5</c:v>
                </c:pt>
                <c:pt idx="6" formatCode="0.00">
                  <c:v>-1</c:v>
                </c:pt>
                <c:pt idx="7" formatCode="0.00">
                  <c:v>-1.5</c:v>
                </c:pt>
                <c:pt idx="8" formatCode="0.00">
                  <c:v>-2</c:v>
                </c:pt>
                <c:pt idx="9" formatCode="0.00">
                  <c:v>-2.5</c:v>
                </c:pt>
                <c:pt idx="10" formatCode="0.00">
                  <c:v>-3</c:v>
                </c:pt>
                <c:pt idx="11" formatCode="0.00">
                  <c:v>-3.5</c:v>
                </c:pt>
                <c:pt idx="12" formatCode="0.00">
                  <c:v>-4</c:v>
                </c:pt>
              </c:numCache>
            </c:numRef>
          </c:xVal>
          <c:yVal>
            <c:numRef>
              <c:f>IOL!$C$3:$O$3</c:f>
              <c:numCache>
                <c:formatCode>0.00</c:formatCode>
                <c:ptCount val="13"/>
                <c:pt idx="0">
                  <c:v>0.31083333333333335</c:v>
                </c:pt>
                <c:pt idx="1">
                  <c:v>0.19750000000000001</c:v>
                </c:pt>
                <c:pt idx="2">
                  <c:v>7.8333333333333338E-2</c:v>
                </c:pt>
                <c:pt idx="3">
                  <c:v>-9.1666666666666684E-3</c:v>
                </c:pt>
                <c:pt idx="4">
                  <c:v>-7.2499999999999995E-2</c:v>
                </c:pt>
                <c:pt idx="5">
                  <c:v>-1.6666666666666659E-2</c:v>
                </c:pt>
                <c:pt idx="6">
                  <c:v>2.6666666666666661E-2</c:v>
                </c:pt>
                <c:pt idx="7">
                  <c:v>0.08</c:v>
                </c:pt>
                <c:pt idx="8">
                  <c:v>0.13333333333333333</c:v>
                </c:pt>
                <c:pt idx="9">
                  <c:v>0.19250000000000003</c:v>
                </c:pt>
                <c:pt idx="10">
                  <c:v>0.26</c:v>
                </c:pt>
                <c:pt idx="11">
                  <c:v>0.31333333333333341</c:v>
                </c:pt>
                <c:pt idx="12">
                  <c:v>0.35833333333333323</c:v>
                </c:pt>
              </c:numCache>
            </c:numRef>
          </c:yVal>
          <c:smooth val="0"/>
          <c:extLst>
            <c:ext xmlns:c16="http://schemas.microsoft.com/office/drawing/2014/chart" uri="{C3380CC4-5D6E-409C-BE32-E72D297353CC}">
              <c16:uniqueId val="{00000000-0B3F-4A7E-B423-758CE08BB092}"/>
            </c:ext>
          </c:extLst>
        </c:ser>
        <c:dLbls>
          <c:showLegendKey val="0"/>
          <c:showVal val="0"/>
          <c:showCatName val="0"/>
          <c:showSerName val="0"/>
          <c:showPercent val="0"/>
          <c:showBubbleSize val="0"/>
        </c:dLbls>
        <c:axId val="636268272"/>
        <c:axId val="636269520"/>
      </c:scatterChart>
      <c:valAx>
        <c:axId val="636268272"/>
        <c:scaling>
          <c:orientation val="maxMin"/>
          <c:max val="2"/>
          <c:min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dirty="0"/>
                  <a:t>Diopters of Defocus</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636269520"/>
        <c:crosses val="max"/>
        <c:crossBetween val="midCat"/>
        <c:majorUnit val="0.5"/>
      </c:valAx>
      <c:valAx>
        <c:axId val="636269520"/>
        <c:scaling>
          <c:orientation val="maxMin"/>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dirty="0"/>
                  <a:t>logMAR</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636268272"/>
        <c:crosses val="max"/>
        <c:crossBetween val="midCat"/>
        <c:majorUnit val="0.1"/>
      </c:valAx>
      <c:spPr>
        <a:noFill/>
        <a:ln>
          <a:noFill/>
        </a:ln>
        <a:effectLst/>
      </c:spPr>
    </c:plotArea>
    <c:legend>
      <c:legendPos val="b"/>
      <c:layout>
        <c:manualLayout>
          <c:xMode val="edge"/>
          <c:yMode val="edge"/>
          <c:x val="0.18666863705019837"/>
          <c:y val="0.2094493826671682"/>
          <c:w val="0.81333128212839878"/>
          <c:h val="0.1203367023151956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61DDE-374D-4BCB-BD0B-AEB717C86D6E}" type="datetimeFigureOut">
              <a:rPr lang="en-US" smtClean="0"/>
              <a:t>10/6/2025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FE6F8-BE90-42B1-81F6-FF3C83401435}" type="slidenum">
              <a:rPr lang="en-US" smtClean="0"/>
              <a:t>‹#›</a:t>
            </a:fld>
            <a:endParaRPr lang="en-US" dirty="0"/>
          </a:p>
        </p:txBody>
      </p:sp>
    </p:spTree>
    <p:extLst>
      <p:ext uri="{BB962C8B-B14F-4D97-AF65-F5344CB8AC3E}">
        <p14:creationId xmlns:p14="http://schemas.microsoft.com/office/powerpoint/2010/main" val="223218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60 mins, including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dirty="0"/>
              <a:t>One optical design that can address multiple vision issues. </a:t>
            </a:r>
          </a:p>
        </p:txBody>
      </p:sp>
      <p:sp>
        <p:nvSpPr>
          <p:cNvPr id="4" name="Slide Number Placeholder 3"/>
          <p:cNvSpPr>
            <a:spLocks noGrp="1"/>
          </p:cNvSpPr>
          <p:nvPr>
            <p:ph type="sldNum" sz="quarter" idx="5"/>
          </p:nvPr>
        </p:nvSpPr>
        <p:spPr/>
        <p:txBody>
          <a:bodyPr/>
          <a:lstStyle/>
          <a:p>
            <a:fld id="{B31FE6F8-BE90-42B1-81F6-FF3C83401435}" type="slidenum">
              <a:rPr lang="en-US" smtClean="0"/>
              <a:t>1</a:t>
            </a:fld>
            <a:endParaRPr lang="en-US" dirty="0"/>
          </a:p>
        </p:txBody>
      </p:sp>
    </p:spTree>
    <p:extLst>
      <p:ext uri="{BB962C8B-B14F-4D97-AF65-F5344CB8AC3E}">
        <p14:creationId xmlns:p14="http://schemas.microsoft.com/office/powerpoint/2010/main" val="185663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Defocus curve demonstrates the functional vision that is achieved with a universal add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The higher the curve from the dotted line- the better the vision – use graph to highlight the height of the curve esp at intermediate distances (computer, driving, golf, tennis)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3599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We are evaluating the visual performance of NVMF using the standard the FDA use for EDOF IOLs, not comparing to other multifocals!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This standard is rigorous as, once an IOL is in there – it’s not coming out again readily!!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297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r>
              <a:rPr lang="en-US" dirty="0"/>
              <a:t>24 mature presbyopes (</a:t>
            </a:r>
            <a:r>
              <a:rPr lang="en-US" u="sng" dirty="0"/>
              <a:t>&gt;</a:t>
            </a:r>
            <a:r>
              <a:rPr lang="en-US" dirty="0"/>
              <a:t>-2.00 D Add requirement, Avg +2.25 D)</a:t>
            </a:r>
          </a:p>
          <a:p>
            <a:r>
              <a:rPr lang="en-US" dirty="0"/>
              <a:t>Met FDA definition of EDOF (Functional Vision at 20/40), extended DOF by 2.00 D </a:t>
            </a:r>
          </a:p>
          <a:p>
            <a:r>
              <a:rPr lang="en-US" dirty="0"/>
              <a:t>Uninterrupted functional vision from Distance to 28 cm</a:t>
            </a:r>
          </a:p>
        </p:txBody>
      </p:sp>
    </p:spTree>
    <p:extLst>
      <p:ext uri="{BB962C8B-B14F-4D97-AF65-F5344CB8AC3E}">
        <p14:creationId xmlns:p14="http://schemas.microsoft.com/office/powerpoint/2010/main" val="327220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spcBef>
                <a:spcPts val="0"/>
              </a:spcBef>
              <a:buNone/>
            </a:pPr>
            <a:r>
              <a:rPr lang="en-AU" sz="1200" kern="100" dirty="0">
                <a:latin typeface="Aptos" panose="020B0004020202020204" pitchFamily="34" charset="0"/>
                <a:ea typeface="Aptos" panose="020B0004020202020204" pitchFamily="34" charset="0"/>
                <a:cs typeface="Times New Roman" panose="02020603050405020304" pitchFamily="18" charset="0"/>
              </a:rPr>
              <a:t>Study also showed: </a:t>
            </a:r>
          </a:p>
          <a:p>
            <a:pPr marL="457189" indent="-457189">
              <a:spcBef>
                <a:spcPts val="0"/>
              </a:spcBef>
              <a:buFont typeface="Symbol" panose="05050102010706020507" pitchFamily="18" charset="2"/>
              <a:buChar char=""/>
            </a:pPr>
            <a:r>
              <a:rPr lang="en-AU" sz="1200" kern="100" dirty="0">
                <a:latin typeface="Aptos" panose="020B0004020202020204" pitchFamily="34" charset="0"/>
                <a:ea typeface="Aptos" panose="020B0004020202020204" pitchFamily="34" charset="0"/>
                <a:cs typeface="Times New Roman" panose="02020603050405020304" pitchFamily="18" charset="0"/>
              </a:rPr>
              <a:t>Participants reported high satisfaction with the lens performance </a:t>
            </a:r>
          </a:p>
          <a:p>
            <a:pPr marL="0" indent="0">
              <a:spcBef>
                <a:spcPts val="0"/>
              </a:spcBef>
              <a:buNone/>
            </a:pPr>
            <a:r>
              <a:rPr lang="en-AU" sz="1200" kern="100" dirty="0">
                <a:latin typeface="Aptos" panose="020B0004020202020204" pitchFamily="34" charset="0"/>
                <a:ea typeface="Aptos" panose="020B0004020202020204" pitchFamily="34" charset="0"/>
                <a:cs typeface="Times New Roman" panose="02020603050405020304" pitchFamily="18" charset="0"/>
              </a:rPr>
              <a:t>        and comfort</a:t>
            </a:r>
          </a:p>
          <a:p>
            <a:pPr marL="457189" indent="-457189">
              <a:spcBef>
                <a:spcPts val="0"/>
              </a:spcBef>
              <a:buFont typeface="Symbol" panose="05050102010706020507" pitchFamily="18" charset="2"/>
              <a:buChar char=""/>
            </a:pPr>
            <a:r>
              <a:rPr lang="en-AU" sz="1200" kern="100" dirty="0">
                <a:latin typeface="Aptos" panose="020B0004020202020204" pitchFamily="34" charset="0"/>
                <a:ea typeface="Aptos" panose="020B0004020202020204" pitchFamily="34" charset="0"/>
                <a:cs typeface="Times New Roman" panose="02020603050405020304" pitchFamily="18" charset="0"/>
              </a:rPr>
              <a:t>No difficulty carrying out daily visual activities</a:t>
            </a:r>
          </a:p>
          <a:p>
            <a:pPr marL="457189" indent="-457189">
              <a:spcBef>
                <a:spcPts val="0"/>
              </a:spcBef>
              <a:buFont typeface="Symbol" panose="05050102010706020507" pitchFamily="18" charset="2"/>
              <a:buChar char=""/>
            </a:pPr>
            <a:r>
              <a:rPr lang="en-AU" sz="1200" kern="100" dirty="0">
                <a:latin typeface="Aptos" panose="020B0004020202020204" pitchFamily="34" charset="0"/>
                <a:ea typeface="Aptos" panose="020B0004020202020204" pitchFamily="34" charset="0"/>
                <a:cs typeface="Times New Roman" panose="02020603050405020304" pitchFamily="18" charset="0"/>
              </a:rPr>
              <a:t>NVMF’s defocus curve applies to all ages (=Universal ADD)</a:t>
            </a:r>
          </a:p>
          <a:p>
            <a:pPr marL="457189" indent="-457189">
              <a:spcBef>
                <a:spcPts val="0"/>
              </a:spcBef>
              <a:buFont typeface="Symbol" panose="05050102010706020507" pitchFamily="18" charset="2"/>
              <a:buChar char=""/>
            </a:pPr>
            <a:r>
              <a:rPr lang="en-AU" sz="1200" kern="100" dirty="0">
                <a:latin typeface="Aptos" panose="020B0004020202020204" pitchFamily="34" charset="0"/>
                <a:ea typeface="Aptos" panose="020B0004020202020204" pitchFamily="34" charset="0"/>
                <a:cs typeface="Times New Roman" panose="02020603050405020304" pitchFamily="18" charset="0"/>
              </a:rPr>
              <a:t>Data included patients with astigmatism as high as -1.50 DC</a:t>
            </a:r>
          </a:p>
          <a:p>
            <a:endParaRPr lang="en-US" dirty="0"/>
          </a:p>
        </p:txBody>
      </p:sp>
      <p:sp>
        <p:nvSpPr>
          <p:cNvPr id="4" name="Slide Number Placeholder 3"/>
          <p:cNvSpPr>
            <a:spLocks noGrp="1"/>
          </p:cNvSpPr>
          <p:nvPr>
            <p:ph type="sldNum" sz="quarter" idx="5"/>
          </p:nvPr>
        </p:nvSpPr>
        <p:spPr/>
        <p:txBody>
          <a:bodyPr/>
          <a:lstStyle/>
          <a:p>
            <a:fld id="{B31FE6F8-BE90-42B1-81F6-FF3C83401435}" type="slidenum">
              <a:rPr lang="en-US" smtClean="0"/>
              <a:t>14</a:t>
            </a:fld>
            <a:endParaRPr lang="en-US" dirty="0"/>
          </a:p>
        </p:txBody>
      </p:sp>
    </p:spTree>
    <p:extLst>
      <p:ext uri="{BB962C8B-B14F-4D97-AF65-F5344CB8AC3E}">
        <p14:creationId xmlns:p14="http://schemas.microsoft.com/office/powerpoint/2010/main" val="2819726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latin typeface="+mn-lt"/>
                <a:ea typeface="Aptos" panose="020B0004020202020204" pitchFamily="34" charset="0"/>
                <a:cs typeface="Times New Roman" panose="02020603050405020304" pitchFamily="18" charset="0"/>
              </a:rPr>
              <a:t>Patient retention – 92% repurchase rate</a:t>
            </a:r>
            <a:endParaRPr lang="en-US" sz="1200" kern="100" dirty="0">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31FE6F8-BE90-42B1-81F6-FF3C83401435}" type="slidenum">
              <a:rPr lang="en-US" smtClean="0"/>
              <a:t>15</a:t>
            </a:fld>
            <a:endParaRPr lang="en-US" dirty="0"/>
          </a:p>
        </p:txBody>
      </p:sp>
    </p:spTree>
    <p:extLst>
      <p:ext uri="{BB962C8B-B14F-4D97-AF65-F5344CB8AC3E}">
        <p14:creationId xmlns:p14="http://schemas.microsoft.com/office/powerpoint/2010/main" val="3401147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Astigmatism is present in a large proportion of the population, and it needs to be addressed.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B39CAC-D332-439F-9174-B5DAC97969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8298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90562-BE49-2F5E-E3B0-D009F778B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45C90-66F8-EC0D-908F-C1BB60D4EEE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1A500F9-7188-BDEB-F80E-E121CDA538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latin typeface="+mn-lt"/>
                <a:ea typeface="Aptos" panose="020B0004020202020204" pitchFamily="34" charset="0"/>
                <a:cs typeface="Times New Roman" panose="02020603050405020304" pitchFamily="18" charset="0"/>
              </a:rPr>
              <a:t>Patient retention – 92% repurchase rate</a:t>
            </a:r>
            <a:endParaRPr lang="en-US" sz="1200" kern="100" dirty="0">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3928AA0-ACAE-4A49-4E48-0133E0AC09EA}"/>
              </a:ext>
            </a:extLst>
          </p:cNvPr>
          <p:cNvSpPr>
            <a:spLocks noGrp="1"/>
          </p:cNvSpPr>
          <p:nvPr>
            <p:ph type="sldNum" sz="quarter" idx="5"/>
          </p:nvPr>
        </p:nvSpPr>
        <p:spPr/>
        <p:txBody>
          <a:bodyPr/>
          <a:lstStyle/>
          <a:p>
            <a:fld id="{B31FE6F8-BE90-42B1-81F6-FF3C83401435}" type="slidenum">
              <a:rPr lang="en-US" smtClean="0"/>
              <a:t>17</a:t>
            </a:fld>
            <a:endParaRPr lang="en-US" dirty="0"/>
          </a:p>
        </p:txBody>
      </p:sp>
    </p:spTree>
    <p:extLst>
      <p:ext uri="{BB962C8B-B14F-4D97-AF65-F5344CB8AC3E}">
        <p14:creationId xmlns:p14="http://schemas.microsoft.com/office/powerpoint/2010/main" val="2331818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Subjects divided into Low, medium and high astigmatism groups. </a:t>
            </a:r>
          </a:p>
          <a:p>
            <a:r>
              <a:rPr lang="en-US" dirty="0"/>
              <a:t>Binocular visual acuity, stereopsis and subject reported visual quality and comfort were collected.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46499-18F5-4F0A-8F6D-97890868E3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652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The study found that, unlike traditional toric optics, NaturalVue Multifocal corrects an extensive range of astigmatism by enabling both meridians to focus simultaneously. </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This clinical trial validated the NaturalVue Multifocal lens’s astigmatism correction indication. Multifocal catenary curve-based contact lenses are a viable option for patients with astigmatism, and can potentially reduce additional chair time needed for toric soft contact lens fitting.</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The lenses provided good visual performance and satisfaction patient feedback in vision and comfort, with no reported adverse events.</a:t>
            </a:r>
            <a:endParaRPr kumimoji="0" lang="es-ES" sz="1200" b="0"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46499-18F5-4F0A-8F6D-97890868E3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048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F1138-F111-22CC-7743-808B65153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79FD0-5AC0-DEB5-DD64-844DC4ACFA3A}"/>
              </a:ext>
            </a:extLst>
          </p:cNvPr>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a:extLst>
              <a:ext uri="{FF2B5EF4-FFF2-40B4-BE49-F238E27FC236}">
                <a16:creationId xmlns:a16="http://schemas.microsoft.com/office/drawing/2014/main" id="{D6A52431-F704-F17B-443E-940A7D416BA2}"/>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Astigmatism is present in a large proportion of the population, and it needs to be addressed.</a:t>
            </a:r>
          </a:p>
          <a:p>
            <a:endParaRPr lang="en-US" dirty="0"/>
          </a:p>
        </p:txBody>
      </p:sp>
      <p:sp>
        <p:nvSpPr>
          <p:cNvPr id="4" name="Slide Number Placeholder 3">
            <a:extLst>
              <a:ext uri="{FF2B5EF4-FFF2-40B4-BE49-F238E27FC236}">
                <a16:creationId xmlns:a16="http://schemas.microsoft.com/office/drawing/2014/main" id="{5F40B01C-94FB-C7A3-7557-B29260F3E0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B39CAC-D332-439F-9174-B5DAC97969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378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97FD9-3EEF-5F4D-4AA6-B340D0242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51439-596F-1148-0E64-9AC1E8FF146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BC9017F-BCE8-D301-6BDF-3C102D7B1AD3}"/>
              </a:ext>
            </a:extLst>
          </p:cNvPr>
          <p:cNvSpPr>
            <a:spLocks noGrp="1"/>
          </p:cNvSpPr>
          <p:nvPr>
            <p:ph type="body" idx="1"/>
          </p:nvPr>
        </p:nvSpPr>
        <p:spPr/>
        <p:txBody>
          <a:bodyPr/>
          <a:lstStyle/>
          <a:p>
            <a:r>
              <a:rPr lang="en-US" dirty="0"/>
              <a:t>NVMF is a Daily Disposable soft contact lens, using etafilcon A, which is a material that has a long-established safety profile.</a:t>
            </a:r>
          </a:p>
          <a:p>
            <a:r>
              <a:rPr lang="en-US" dirty="0"/>
              <a:t>NVMF is a center-distance lens, with a unique power profile, that rapidly and smoothly delivers 8 D of relative plus at 6mm.</a:t>
            </a:r>
          </a:p>
          <a:p>
            <a:r>
              <a:rPr lang="en-US" dirty="0"/>
              <a:t>This aspheric curve on steroids is in the shape called the Catenary curve.</a:t>
            </a:r>
          </a:p>
          <a:p>
            <a:endParaRPr lang="en-US" dirty="0"/>
          </a:p>
          <a:p>
            <a:r>
              <a:rPr lang="en-US" altLang="zh-CN" b="1" dirty="0"/>
              <a:t>This shape may look familiar to ortho-k fitters, who routinely play with optical zone size and Jenssen Factor to customize the lens based on patients' pupil sizes and cornea biomechanics to deliver enough spherical aberrations for effective myopia management. </a:t>
            </a:r>
          </a:p>
          <a:p>
            <a:r>
              <a:rPr lang="en-US" altLang="zh-CN" b="1" dirty="0"/>
              <a:t>Unlike ortho-k, this is a shape you can repeatedly and consistently deliver over and over to every patient. </a:t>
            </a:r>
            <a:endParaRPr lang="en-US" b="1" dirty="0"/>
          </a:p>
          <a:p>
            <a:endParaRPr lang="en-US" dirty="0"/>
          </a:p>
          <a:p>
            <a:endParaRPr lang="en-US" dirty="0"/>
          </a:p>
          <a:p>
            <a:r>
              <a:rPr lang="en-US" dirty="0"/>
              <a:t>@6mm: 8 D (children’s pupil, ambient light)</a:t>
            </a:r>
          </a:p>
          <a:p>
            <a:r>
              <a:rPr lang="en-US" dirty="0"/>
              <a:t>@5.5mm: 6 D (children’s pupil, ambient light)</a:t>
            </a:r>
          </a:p>
          <a:p>
            <a:r>
              <a:rPr lang="en-US" dirty="0"/>
              <a:t>@4mm: 2.75-3.00 D (Presbyopes’ pupil)</a:t>
            </a:r>
          </a:p>
        </p:txBody>
      </p:sp>
    </p:spTree>
    <p:extLst>
      <p:ext uri="{BB962C8B-B14F-4D97-AF65-F5344CB8AC3E}">
        <p14:creationId xmlns:p14="http://schemas.microsoft.com/office/powerpoint/2010/main" val="3687883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9163"/>
          </a:xfrm>
        </p:spPr>
        <p:txBody>
          <a:bodyPr/>
          <a:lstStyle/>
          <a:p>
            <a:endParaRPr lang="en-US" dirty="0"/>
          </a:p>
        </p:txBody>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SimSun" panose="02010600030101010101" pitchFamily="2" charset="-122"/>
              </a:rPr>
              <a:t>Optical defocus is a known </a:t>
            </a:r>
            <a:r>
              <a:rPr lang="en-US" sz="1800" u="sng" dirty="0">
                <a:effectLst/>
                <a:latin typeface="Arial" panose="020B0604020202020204" pitchFamily="34" charset="0"/>
                <a:ea typeface="SimSun" panose="02010600030101010101" pitchFamily="2" charset="-122"/>
              </a:rPr>
              <a:t>mode of action </a:t>
            </a:r>
            <a:r>
              <a:rPr lang="en-US" sz="1800" dirty="0">
                <a:effectLst/>
                <a:latin typeface="Arial" panose="020B0604020202020204" pitchFamily="34" charset="0"/>
                <a:ea typeface="SimSun" panose="02010600030101010101" pitchFamily="2" charset="-122"/>
              </a:rPr>
              <a:t>for myopia control</a:t>
            </a:r>
          </a:p>
          <a:p>
            <a:r>
              <a:rPr lang="en-US" sz="1800" dirty="0">
                <a:effectLst/>
                <a:latin typeface="Arial" panose="020B0604020202020204" pitchFamily="34" charset="0"/>
                <a:ea typeface="SimSun" panose="02010600030101010101" pitchFamily="2" charset="-122"/>
              </a:rPr>
              <a:t>Decades of research concluded that the treatment efficacy is based on three factors</a:t>
            </a:r>
          </a:p>
          <a:p>
            <a:r>
              <a:rPr lang="en-US" sz="1800" dirty="0">
                <a:effectLst/>
                <a:latin typeface="Arial" panose="020B0604020202020204" pitchFamily="34" charset="0"/>
                <a:ea typeface="SimSun" panose="02010600030101010101" pitchFamily="2" charset="-122"/>
              </a:rPr>
              <a:t>-First, the </a:t>
            </a:r>
            <a:r>
              <a:rPr lang="en-US" sz="1800" b="1" dirty="0">
                <a:effectLst/>
                <a:latin typeface="Arial" panose="020B0604020202020204" pitchFamily="34" charset="0"/>
                <a:ea typeface="SimSun" panose="02010600030101010101" pitchFamily="2" charset="-122"/>
              </a:rPr>
              <a:t>dosage matters. </a:t>
            </a:r>
            <a:r>
              <a:rPr lang="en-US" sz="1800" dirty="0">
                <a:effectLst/>
                <a:latin typeface="Arial" panose="020B0604020202020204" pitchFamily="34" charset="0"/>
                <a:ea typeface="SimSun" panose="02010600030101010101" pitchFamily="2" charset="-122"/>
              </a:rPr>
              <a:t>That means the magnitude of the relative plus (myopic defocus) is important.</a:t>
            </a:r>
          </a:p>
        </p:txBody>
      </p:sp>
      <p:sp>
        <p:nvSpPr>
          <p:cNvPr id="4" name="Slide Number Placeholder 3"/>
          <p:cNvSpPr>
            <a:spLocks noGrp="1"/>
          </p:cNvSpPr>
          <p:nvPr>
            <p:ph type="sldNum" sz="quarter" idx="5"/>
          </p:nvPr>
        </p:nvSpPr>
        <p:spPr/>
        <p:txBody>
          <a:bodyPr/>
          <a:lstStyle/>
          <a:p>
            <a:pPr>
              <a:defRPr/>
            </a:pPr>
            <a:fld id="{13B2A1D3-EF87-4B1F-8225-0202C5DD7B33}" type="slidenum">
              <a:rPr lang="en-US" smtClean="0"/>
              <a:pPr>
                <a:defRPr/>
              </a:pPr>
              <a:t>27</a:t>
            </a:fld>
            <a:endParaRPr lang="en-US" dirty="0"/>
          </a:p>
        </p:txBody>
      </p:sp>
    </p:spTree>
    <p:extLst>
      <p:ext uri="{BB962C8B-B14F-4D97-AF65-F5344CB8AC3E}">
        <p14:creationId xmlns:p14="http://schemas.microsoft.com/office/powerpoint/2010/main" val="1643114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When selecting the MPC lenses for children, we should take their pupil size into consideration. </a:t>
            </a:r>
          </a:p>
          <a:p>
            <a:endParaRPr lang="en-US" dirty="0"/>
          </a:p>
          <a:p>
            <a:r>
              <a:rPr lang="en-US" dirty="0"/>
              <a:t>PROTECT: 5.7mm</a:t>
            </a:r>
          </a:p>
        </p:txBody>
      </p:sp>
      <p:sp>
        <p:nvSpPr>
          <p:cNvPr id="4" name="Slide Number Placeholder 3"/>
          <p:cNvSpPr>
            <a:spLocks noGrp="1"/>
          </p:cNvSpPr>
          <p:nvPr>
            <p:ph type="sldNum" sz="quarter" idx="5"/>
          </p:nvPr>
        </p:nvSpPr>
        <p:spPr/>
        <p:txBody>
          <a:bodyPr/>
          <a:lstStyle/>
          <a:p>
            <a:fld id="{B31FE6F8-BE90-42B1-81F6-FF3C83401435}" type="slidenum">
              <a:rPr lang="en-US" smtClean="0"/>
              <a:t>28</a:t>
            </a:fld>
            <a:endParaRPr lang="en-US" dirty="0"/>
          </a:p>
        </p:txBody>
      </p:sp>
    </p:spTree>
    <p:extLst>
      <p:ext uri="{BB962C8B-B14F-4D97-AF65-F5344CB8AC3E}">
        <p14:creationId xmlns:p14="http://schemas.microsoft.com/office/powerpoint/2010/main" val="1501259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ED073-11FB-2A13-83B2-641116E53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52E2A-6ABE-644C-8251-60B8691211F8}"/>
              </a:ext>
            </a:extLst>
          </p:cNvPr>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a:extLst>
              <a:ext uri="{FF2B5EF4-FFF2-40B4-BE49-F238E27FC236}">
                <a16:creationId xmlns:a16="http://schemas.microsoft.com/office/drawing/2014/main" id="{3CDBC090-5724-C72F-00C5-1AF1D2EF80C9}"/>
              </a:ext>
            </a:extLst>
          </p:cNvPr>
          <p:cNvSpPr>
            <a:spLocks noGrp="1"/>
          </p:cNvSpPr>
          <p:nvPr>
            <p:ph type="body" idx="1"/>
          </p:nvPr>
        </p:nvSpPr>
        <p:spPr/>
        <p:txBody>
          <a:bodyPr/>
          <a:lstStyle/>
          <a:p>
            <a:r>
              <a:rPr lang="en-US" dirty="0"/>
              <a:t>NVMF is a Daily Disposable soft contact lens, using etafilcon A, which is a material that has a long-established safety profile.</a:t>
            </a:r>
          </a:p>
          <a:p>
            <a:r>
              <a:rPr lang="en-US" dirty="0"/>
              <a:t>NVMF is a center-distance lens, with a unique power profile, that rapidly and smoothly delivers 8 D of relative plus at 6mm.</a:t>
            </a:r>
          </a:p>
          <a:p>
            <a:r>
              <a:rPr lang="en-US" dirty="0"/>
              <a:t>This aspheric curve on steroids is in the shape called the Catenary curve.</a:t>
            </a:r>
          </a:p>
          <a:p>
            <a:endParaRPr lang="en-US" dirty="0"/>
          </a:p>
          <a:p>
            <a:r>
              <a:rPr lang="en-US" altLang="zh-CN" b="1" dirty="0"/>
              <a:t>This shape may look familiar to ortho-k fitters, who routinely play with optical zone size and Jenssen Factor to customize the lens based on patients' pupil sizes and cornea biomechanics to deliver enough spherical aberrations for effective myopia management. </a:t>
            </a:r>
          </a:p>
          <a:p>
            <a:r>
              <a:rPr lang="en-US" altLang="zh-CN" b="1" dirty="0"/>
              <a:t>Unlike ortho-k, this is a shape you can repeatedly and consistently deliver over and over to every patient. </a:t>
            </a:r>
            <a:endParaRPr lang="en-US" b="1" dirty="0"/>
          </a:p>
          <a:p>
            <a:endParaRPr lang="en-US" dirty="0"/>
          </a:p>
          <a:p>
            <a:endParaRPr lang="en-US" dirty="0"/>
          </a:p>
          <a:p>
            <a:r>
              <a:rPr lang="en-US" dirty="0"/>
              <a:t>@6mm: 8 D (children’s pupil, ambient light)</a:t>
            </a:r>
          </a:p>
          <a:p>
            <a:r>
              <a:rPr lang="en-US" dirty="0"/>
              <a:t>@5.5mm: 6 D (children’s pupil, ambient light)</a:t>
            </a:r>
          </a:p>
          <a:p>
            <a:r>
              <a:rPr lang="en-US" dirty="0"/>
              <a:t>@4mm: 2.75-3.00 D (Presbyopes’ pupil)</a:t>
            </a:r>
          </a:p>
        </p:txBody>
      </p:sp>
    </p:spTree>
    <p:extLst>
      <p:ext uri="{BB962C8B-B14F-4D97-AF65-F5344CB8AC3E}">
        <p14:creationId xmlns:p14="http://schemas.microsoft.com/office/powerpoint/2010/main" val="607959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9163"/>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Decades of research also concluded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The retinal location where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 the relative plus falls and the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total area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of the retina exposure matters. There is an eccentricity dependency.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2A1D3-EF87-4B1F-8225-0202C5DD7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709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333333"/>
                </a:solidFill>
                <a:effectLst/>
                <a:latin typeface="Helvetica Neue"/>
              </a:rPr>
              <a:t>Prof. Langis Michaud from Université de Montréal shared his research findings at BCLA in 2023. Subsequently, Boily, Michaud, and colleagues published this data in Eye &amp; Contact Lens (July 2024).</a:t>
            </a:r>
          </a:p>
          <a:p>
            <a:pPr marL="171450" indent="-171450">
              <a:buFont typeface="Arial" panose="020B0604020202020204" pitchFamily="34" charset="0"/>
              <a:buChar char="•"/>
            </a:pPr>
            <a:r>
              <a:rPr lang="en-US" b="0" i="0" dirty="0">
                <a:solidFill>
                  <a:srgbClr val="333333"/>
                </a:solidFill>
                <a:effectLst/>
                <a:latin typeface="Helvetica Neue"/>
              </a:rPr>
              <a:t>Using multifocal ERG to look at the retinal response to myopic defocus.</a:t>
            </a:r>
          </a:p>
          <a:p>
            <a:pPr marL="171450" indent="-171450">
              <a:buFont typeface="Arial" panose="020B0604020202020204" pitchFamily="34" charset="0"/>
              <a:buChar char="•"/>
            </a:pPr>
            <a:r>
              <a:rPr lang="en-US" b="0" i="0" dirty="0">
                <a:solidFill>
                  <a:srgbClr val="333333"/>
                </a:solidFill>
                <a:effectLst/>
                <a:latin typeface="Helvetica Neue"/>
              </a:rPr>
              <a:t>He measured 27 subjects wearing two different multifocal soft contact lens designs. One design provides a larger area of relative plus. </a:t>
            </a:r>
          </a:p>
          <a:p>
            <a:pPr marL="171450" indent="-171450">
              <a:buFont typeface="Arial" panose="020B0604020202020204" pitchFamily="34" charset="0"/>
              <a:buChar char="•"/>
            </a:pPr>
            <a:r>
              <a:rPr lang="en-US" b="0" i="0" dirty="0">
                <a:solidFill>
                  <a:srgbClr val="333333"/>
                </a:solidFill>
                <a:effectLst/>
                <a:latin typeface="Helvetica Neue"/>
              </a:rPr>
              <a:t>He found with larger defocus coverage, a reduced retinal response was detected, but only at the most outer ring. </a:t>
            </a:r>
          </a:p>
          <a:p>
            <a:pPr marL="171450" indent="-171450">
              <a:buFont typeface="Arial" panose="020B0604020202020204" pitchFamily="34" charset="0"/>
              <a:buChar char="•"/>
            </a:pPr>
            <a:r>
              <a:rPr lang="en-US" b="0" i="0" dirty="0">
                <a:solidFill>
                  <a:srgbClr val="333333"/>
                </a:solidFill>
                <a:effectLst/>
                <a:latin typeface="Helvetica Neue"/>
              </a:rPr>
              <a:t>That translates to around15-24 degrees.</a:t>
            </a:r>
          </a:p>
          <a:p>
            <a:pPr marL="171450" indent="-171450">
              <a:buFont typeface="Arial" panose="020B0604020202020204" pitchFamily="34" charset="0"/>
              <a:buChar char="•"/>
            </a:pPr>
            <a:r>
              <a:rPr lang="en-US" b="0" i="0" dirty="0">
                <a:solidFill>
                  <a:srgbClr val="333333"/>
                </a:solidFill>
                <a:effectLst/>
                <a:latin typeface="Helvetica Neue"/>
              </a:rPr>
              <a:t>He then concluded their result implies 15-24 degrees of eccentricity is the most sensitive to myopic defocus.  </a:t>
            </a:r>
            <a:endParaRPr lang="en-US" dirty="0"/>
          </a:p>
        </p:txBody>
      </p:sp>
      <p:sp>
        <p:nvSpPr>
          <p:cNvPr id="4" name="Slide Number Placeholder 3"/>
          <p:cNvSpPr>
            <a:spLocks noGrp="1"/>
          </p:cNvSpPr>
          <p:nvPr>
            <p:ph type="sldNum" sz="quarter" idx="5"/>
          </p:nvPr>
        </p:nvSpPr>
        <p:spPr/>
        <p:txBody>
          <a:bodyPr/>
          <a:lstStyle/>
          <a:p>
            <a:fld id="{0FE36ABE-BC4D-4E2C-B600-8F675A9F8967}" type="slidenum">
              <a:rPr lang="en-US" smtClean="0"/>
              <a:t>31</a:t>
            </a:fld>
            <a:endParaRPr lang="en-US" dirty="0"/>
          </a:p>
        </p:txBody>
      </p:sp>
    </p:spTree>
    <p:extLst>
      <p:ext uri="{BB962C8B-B14F-4D97-AF65-F5344CB8AC3E}">
        <p14:creationId xmlns:p14="http://schemas.microsoft.com/office/powerpoint/2010/main" val="1980707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a:lnSpc>
                <a:spcPct val="114000"/>
              </a:lnSpc>
              <a:spcBef>
                <a:spcPts val="0"/>
              </a:spcBef>
              <a:spcAft>
                <a:spcPts val="0"/>
              </a:spcAft>
            </a:pPr>
            <a:r>
              <a:rPr lang="en-US" sz="18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The Neurofocus Optics® </a:t>
            </a:r>
            <a:r>
              <a:rPr lang="en-US"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technology uses </a:t>
            </a:r>
            <a:r>
              <a:rPr lang="en-US" sz="1800" b="1" u="sng"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catenary-curve-like power profile </a:t>
            </a:r>
            <a:r>
              <a:rPr lang="en-US"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in its design, </a:t>
            </a:r>
            <a:r>
              <a:rPr lang="en-US" sz="1800" u="sng"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rapidly and smoothly </a:t>
            </a:r>
            <a:r>
              <a:rPr lang="en-US"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transitioning to 6 to 8 diopters of relative plus, resulting in </a:t>
            </a:r>
            <a:r>
              <a:rPr lang="en-US" sz="1800" u="sng"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a wide spread of myopic defocus that doesn’t cause concentrated hot spots like bifocal designs </a:t>
            </a:r>
            <a:r>
              <a:rPr lang="en-US"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and covering more than 30 degrees of the retina</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3B2A1D3-EF87-4B1F-8225-0202C5DD7B33}" type="slidenum">
              <a:rPr lang="en-US" smtClean="0"/>
              <a:pPr>
                <a:defRPr/>
              </a:pPr>
              <a:t>32</a:t>
            </a:fld>
            <a:endParaRPr lang="en-US" dirty="0"/>
          </a:p>
        </p:txBody>
      </p:sp>
    </p:spTree>
    <p:extLst>
      <p:ext uri="{BB962C8B-B14F-4D97-AF65-F5344CB8AC3E}">
        <p14:creationId xmlns:p14="http://schemas.microsoft.com/office/powerpoint/2010/main" val="310622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9163"/>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Last but not least, the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wearing time matters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 Which relates to the visual quality and comfort.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2A1D3-EF87-4B1F-8225-0202C5DD7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728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Required wearing time per protocol was ≥ 10 hrs/day, ≥ 6 days/wk (≥ 60 hrs/wk). </a:t>
            </a:r>
          </a:p>
          <a:p>
            <a:endParaRPr lang="en-US" dirty="0"/>
          </a:p>
          <a:p>
            <a:r>
              <a:rPr lang="en-US" dirty="0"/>
              <a:t>Myopia control clinical trials from both contact lenses and spectacle platforms, have reported the wearing time of treatment devices correlate with treatment efficacy. </a:t>
            </a:r>
          </a:p>
          <a:p>
            <a:r>
              <a:rPr lang="en-US" dirty="0"/>
              <a:t>Wearing time more or less relates to the visual quality of the lens</a:t>
            </a:r>
          </a:p>
        </p:txBody>
      </p:sp>
      <p:sp>
        <p:nvSpPr>
          <p:cNvPr id="4" name="Slide Number Placeholder 3"/>
          <p:cNvSpPr>
            <a:spLocks noGrp="1"/>
          </p:cNvSpPr>
          <p:nvPr>
            <p:ph type="sldNum" sz="quarter" idx="5"/>
          </p:nvPr>
        </p:nvSpPr>
        <p:spPr/>
        <p:txBody>
          <a:bodyPr/>
          <a:lstStyle/>
          <a:p>
            <a:fld id="{0FE36ABE-BC4D-4E2C-B600-8F675A9F8967}" type="slidenum">
              <a:rPr lang="en-US" smtClean="0"/>
              <a:t>34</a:t>
            </a:fld>
            <a:endParaRPr lang="en-US" dirty="0"/>
          </a:p>
        </p:txBody>
      </p:sp>
    </p:spTree>
    <p:extLst>
      <p:ext uri="{BB962C8B-B14F-4D97-AF65-F5344CB8AC3E}">
        <p14:creationId xmlns:p14="http://schemas.microsoft.com/office/powerpoint/2010/main" val="3129987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9163"/>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effectLst/>
                <a:ea typeface="Calibri" panose="020F0502020204030204" pitchFamily="34" charset="0"/>
              </a:rPr>
              <a:t>Visual Performance: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ea typeface="Calibri" panose="020F0502020204030204" pitchFamily="34" charset="0"/>
              </a:rPr>
              <a:t>All </a:t>
            </a:r>
            <a:r>
              <a:rPr lang="en-US" sz="1200" b="0" dirty="0">
                <a:effectLst/>
                <a:ea typeface="Calibri" panose="020F0502020204030204" pitchFamily="34" charset="0"/>
              </a:rPr>
              <a:t>multifocal designs will reduce image quality, the question is how much.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ea typeface="Calibri" panose="020F0502020204030204" pitchFamily="34" charset="0"/>
              </a:rPr>
              <a:t>In a study  that included </a:t>
            </a:r>
            <a:r>
              <a:rPr lang="en-US" sz="1200" dirty="0">
                <a:effectLst/>
                <a:ea typeface="Calibri" panose="020F0502020204030204" pitchFamily="34" charset="0"/>
              </a:rPr>
              <a:t>20 teenagers (age 14.5 ±1.5) with average refraction of -3.00 D, where their vision was tested with their </a:t>
            </a:r>
            <a:r>
              <a:rPr lang="en-US" sz="1200" u="sng" dirty="0">
                <a:effectLst/>
                <a:ea typeface="Calibri" panose="020F0502020204030204" pitchFamily="34" charset="0"/>
              </a:rPr>
              <a:t>best spectacle correction </a:t>
            </a:r>
            <a:r>
              <a:rPr lang="en-US" sz="1200" dirty="0">
                <a:effectLst/>
                <a:ea typeface="Calibri" panose="020F0502020204030204" pitchFamily="34" charset="0"/>
              </a:rPr>
              <a:t>and with NaturalVue Multifocal.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ea typeface="Calibri" panose="020F0502020204030204" pitchFamily="34" charset="0"/>
              </a:rPr>
              <a:t>Compared with the best-spectacle corrected vision, their vision with NaturalVue Multifocal lenses was preserved under all distances for high contrast letters.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ea typeface="Calibri" panose="020F0502020204030204" pitchFamily="34" charset="0"/>
              </a:rPr>
              <a:t>There was only on average 2 letters reduction under low contrast and low illumination distance viewing condition.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ea typeface="Calibri" panose="020F0502020204030204" pitchFamily="34" charset="0"/>
              </a:rPr>
              <a:t>The contrast reduction is so minor that it allows </a:t>
            </a:r>
            <a:r>
              <a:rPr lang="en-US" sz="1200" b="1" dirty="0">
                <a:effectLst/>
                <a:ea typeface="Calibri" panose="020F0502020204030204" pitchFamily="34" charset="0"/>
              </a:rPr>
              <a:t>spectacle-level Stereopsis</a:t>
            </a:r>
            <a:r>
              <a:rPr lang="en-US" sz="1200" b="0" dirty="0">
                <a:effectLst/>
                <a:ea typeface="Calibri" panose="020F0502020204030204" pitchFamily="34" charset="0"/>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ea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ea typeface="Calibri" panose="020F0502020204030204" pitchFamily="34" charset="0"/>
              </a:rPr>
              <a:t>In addition, Accommodative lag, a risk factor for myopia progression, was found to be both statistically and clinically</a:t>
            </a:r>
            <a:r>
              <a:rPr lang="en-US" sz="1200" b="1" dirty="0">
                <a:effectLst/>
                <a:ea typeface="Calibri" panose="020F0502020204030204" pitchFamily="34" charset="0"/>
              </a:rPr>
              <a:t> better, when </a:t>
            </a:r>
            <a:r>
              <a:rPr lang="en-US" sz="1200" b="0" dirty="0">
                <a:effectLst/>
                <a:ea typeface="Calibri" panose="020F0502020204030204" pitchFamily="34" charset="0"/>
              </a:rPr>
              <a:t>wearing</a:t>
            </a:r>
            <a:r>
              <a:rPr lang="en-US" sz="1200" b="1" dirty="0">
                <a:effectLst/>
                <a:ea typeface="Calibri" panose="020F0502020204030204" pitchFamily="34" charset="0"/>
              </a:rPr>
              <a:t> </a:t>
            </a:r>
            <a:r>
              <a:rPr lang="en-US" sz="1200" dirty="0">
                <a:effectLst/>
                <a:ea typeface="Calibri" panose="020F0502020204030204" pitchFamily="34" charset="0"/>
              </a:rPr>
              <a:t>NaturalVue Multifocal.  </a:t>
            </a:r>
          </a:p>
          <a:p>
            <a:endParaRPr lang="en-US" dirty="0"/>
          </a:p>
        </p:txBody>
      </p:sp>
      <p:sp>
        <p:nvSpPr>
          <p:cNvPr id="4" name="Slide Number Placeholder 3"/>
          <p:cNvSpPr>
            <a:spLocks noGrp="1"/>
          </p:cNvSpPr>
          <p:nvPr>
            <p:ph type="sldNum" sz="quarter" idx="5"/>
          </p:nvPr>
        </p:nvSpPr>
        <p:spPr/>
        <p:txBody>
          <a:bodyPr/>
          <a:lstStyle/>
          <a:p>
            <a:fld id="{0DAF1357-55F3-C149-A3E0-0BB2FB2FE37C}" type="slidenum">
              <a:rPr lang="en-US" smtClean="0"/>
              <a:t>35</a:t>
            </a:fld>
            <a:endParaRPr lang="en-US" dirty="0"/>
          </a:p>
        </p:txBody>
      </p:sp>
    </p:spTree>
    <p:extLst>
      <p:ext uri="{BB962C8B-B14F-4D97-AF65-F5344CB8AC3E}">
        <p14:creationId xmlns:p14="http://schemas.microsoft.com/office/powerpoint/2010/main" val="3960243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9163"/>
          </a:xfrm>
        </p:spPr>
        <p:txBody>
          <a:bodyPr/>
          <a:lstStyle/>
          <a:p>
            <a:endParaRPr lang="en-US"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sz="12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Neurofocus Optics® technology has catenary-curve-like power profile </a:t>
            </a: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Delivers at least 6 D of relative plus,</a:t>
            </a: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The myopic defocus covers a large area of the peripheral retina, including the most sensitive area for myopia control. </a:t>
            </a: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With that, the vision is preserved and even reduces accommodative stress.</a:t>
            </a:r>
          </a:p>
          <a:p>
            <a:endParaRPr lang="en-US" sz="12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p>
            <a:r>
              <a:rPr lang="en-US" dirty="0"/>
              <a:t>So, it has all the components of a good myopia control optic. Now, does it work?</a:t>
            </a:r>
          </a:p>
        </p:txBody>
      </p:sp>
      <p:sp>
        <p:nvSpPr>
          <p:cNvPr id="4" name="Slide Number Placeholder 3"/>
          <p:cNvSpPr>
            <a:spLocks noGrp="1"/>
          </p:cNvSpPr>
          <p:nvPr>
            <p:ph type="sldNum" sz="quarter" idx="5"/>
          </p:nvPr>
        </p:nvSpPr>
        <p:spPr/>
        <p:txBody>
          <a:bodyPr/>
          <a:lstStyle/>
          <a:p>
            <a:fld id="{0DAF1357-55F3-C149-A3E0-0BB2FB2FE37C}" type="slidenum">
              <a:rPr lang="en-US" smtClean="0"/>
              <a:t>36</a:t>
            </a:fld>
            <a:endParaRPr lang="en-US" dirty="0"/>
          </a:p>
        </p:txBody>
      </p:sp>
    </p:spTree>
    <p:extLst>
      <p:ext uri="{BB962C8B-B14F-4D97-AF65-F5344CB8AC3E}">
        <p14:creationId xmlns:p14="http://schemas.microsoft.com/office/powerpoint/2010/main" val="269924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r>
              <a:rPr lang="en-US" dirty="0"/>
              <a:t>NVMF is a Daily Disposable soft contact lens, using etafilcon A, which is a material that has a long-established safety profile.</a:t>
            </a:r>
          </a:p>
          <a:p>
            <a:r>
              <a:rPr lang="en-US" dirty="0"/>
              <a:t>NVMF is a center-distance lens, with a unique power profile, that rapidly and smoothly delivers 8 D of relative plus at 6mm.</a:t>
            </a:r>
          </a:p>
          <a:p>
            <a:r>
              <a:rPr lang="en-US" dirty="0"/>
              <a:t>This aspheric curve on steroids is in the shape called the Catenary curve.</a:t>
            </a:r>
          </a:p>
          <a:p>
            <a:endParaRPr lang="en-US" dirty="0"/>
          </a:p>
          <a:p>
            <a:r>
              <a:rPr lang="en-US" altLang="zh-CN" b="1" dirty="0"/>
              <a:t>This shape may look familiar to ortho-k fitters, who routinely play with optical zone size and Jenssen Factor to customize the lens based on patients' pupil sizes and cornea biomechanics to deliver enough spherical aberrations for effective myopia management. </a:t>
            </a:r>
          </a:p>
          <a:p>
            <a:r>
              <a:rPr lang="en-US" altLang="zh-CN" b="1" dirty="0"/>
              <a:t>Unlike ortho-k, this is a shape you can repeatedly and consistently deliver over and over to every patient. </a:t>
            </a:r>
            <a:endParaRPr lang="en-US" b="1" dirty="0"/>
          </a:p>
          <a:p>
            <a:endParaRPr lang="en-US" dirty="0"/>
          </a:p>
          <a:p>
            <a:endParaRPr lang="en-US" dirty="0"/>
          </a:p>
          <a:p>
            <a:r>
              <a:rPr lang="en-US" dirty="0"/>
              <a:t>@6mm: 8 D (children’s pupil, ambient light)</a:t>
            </a:r>
          </a:p>
          <a:p>
            <a:r>
              <a:rPr lang="en-US" dirty="0"/>
              <a:t>@5.5mm: 6 D (children’s pupil, ambient light)</a:t>
            </a:r>
          </a:p>
          <a:p>
            <a:r>
              <a:rPr lang="en-US" dirty="0"/>
              <a:t>@4mm: 2.75-3.00 D (Presbyopes’ pupil)</a:t>
            </a:r>
          </a:p>
        </p:txBody>
      </p:sp>
    </p:spTree>
    <p:extLst>
      <p:ext uri="{BB962C8B-B14F-4D97-AF65-F5344CB8AC3E}">
        <p14:creationId xmlns:p14="http://schemas.microsoft.com/office/powerpoint/2010/main" val="3306286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have shared with you the peer-reviewed publication on a 6-year myopia progression study using NaturalVue Multifocal, in Clinical Ophthalmology. Since then, two other independent studies have published their results using NaturalVue Multifocal for myopia progression control.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Treehouse Eyes, is a group of Eye Care Providers specializing in treating myopia progression in the US. Their main tool is ortho-K. However, they do incorporate soft multifocal contact lenses and atropine when needed.  In Optometry and Vision Science, Their </a:t>
            </a:r>
            <a:r>
              <a:rPr lang="en-US" sz="1800" b="0" i="0" dirty="0">
                <a:solidFill>
                  <a:srgbClr val="222222"/>
                </a:solidFill>
                <a:effectLst/>
                <a:latin typeface="Lato" panose="020F0502020204030203" pitchFamily="34" charset="0"/>
              </a:rPr>
              <a:t>Clinical Algorithm for Myopia Progression, or </a:t>
            </a:r>
            <a:r>
              <a:rPr lang="en-US" sz="1200" dirty="0">
                <a:effectLst/>
                <a:latin typeface="Calibri" panose="020F0502020204030204" pitchFamily="34" charset="0"/>
                <a:ea typeface="Calibri" panose="020F0502020204030204" pitchFamily="34" charset="0"/>
                <a:cs typeface="Times New Roman" panose="02020603050405020304" pitchFamily="18" charset="0"/>
              </a:rPr>
              <a:t>CAMP study, included NaturalVue Multifocal data.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addition, Dr. Carolyn Lederman, a pediatric ophthalmologist in New York, has been treating her patients with NaturalVue Multifocal in the last three years. She presented her results at the American Association for Pediatric Ophthalmology and Strabismus conference recently. </a:t>
            </a:r>
          </a:p>
          <a:p>
            <a:endParaRPr lang="en-US" dirty="0"/>
          </a:p>
        </p:txBody>
      </p:sp>
      <p:sp>
        <p:nvSpPr>
          <p:cNvPr id="4" name="Slide Number Placeholder 3"/>
          <p:cNvSpPr>
            <a:spLocks noGrp="1"/>
          </p:cNvSpPr>
          <p:nvPr>
            <p:ph type="sldNum" sz="quarter" idx="5"/>
          </p:nvPr>
        </p:nvSpPr>
        <p:spPr/>
        <p:txBody>
          <a:bodyPr/>
          <a:lstStyle/>
          <a:p>
            <a:fld id="{97892C5D-F93C-44D6-965C-F8EE7F9206C3}" type="slidenum">
              <a:rPr lang="en-US" smtClean="0"/>
              <a:t>37</a:t>
            </a:fld>
            <a:endParaRPr lang="en-US" dirty="0"/>
          </a:p>
        </p:txBody>
      </p:sp>
    </p:spTree>
    <p:extLst>
      <p:ext uri="{BB962C8B-B14F-4D97-AF65-F5344CB8AC3E}">
        <p14:creationId xmlns:p14="http://schemas.microsoft.com/office/powerpoint/2010/main" val="4102340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Due to the optical design, I decided to look at the pupil size impact on outcome variables. </a:t>
            </a:r>
          </a:p>
          <a:p>
            <a:pPr marL="171450" indent="-171450">
              <a:buFont typeface="Arial" panose="020B0604020202020204" pitchFamily="34" charset="0"/>
              <a:buChar char="•"/>
            </a:pPr>
            <a:r>
              <a:rPr lang="en-US" dirty="0"/>
              <a:t>We have found the significant covariates included the classic age and sex variables, and surely enough, the pupil diameter.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have enrolled 145 subjects, 135 active by the end of 12-month visit.</a:t>
            </a:r>
          </a:p>
          <a:p>
            <a:pPr marL="171450" indent="-171450">
              <a:buFont typeface="Arial" panose="020B0604020202020204" pitchFamily="34" charset="0"/>
              <a:buChar char="•"/>
            </a:pPr>
            <a:r>
              <a:rPr lang="en-US" dirty="0"/>
              <a:t>4 eligibility, 1 lens fit, 5 voluntarily exited the study (drop-out rate 3.4%).  </a:t>
            </a:r>
          </a:p>
          <a:p>
            <a:pPr marL="171450" indent="-171450">
              <a:buFont typeface="Arial" panose="020B0604020202020204" pitchFamily="34" charset="0"/>
              <a:buChar char="•"/>
            </a:pPr>
            <a:r>
              <a:rPr lang="en-US" dirty="0"/>
              <a:t>Protocol was designed with both BLINK and MiSight I/E, but we also included in our Statistical Analysis Plan to look at enrolled subjects meet MiSight I/E only. </a:t>
            </a:r>
          </a:p>
        </p:txBody>
      </p:sp>
      <p:sp>
        <p:nvSpPr>
          <p:cNvPr id="4" name="Slide Number Placeholder 3"/>
          <p:cNvSpPr>
            <a:spLocks noGrp="1"/>
          </p:cNvSpPr>
          <p:nvPr>
            <p:ph type="sldNum" sz="quarter" idx="5"/>
          </p:nvPr>
        </p:nvSpPr>
        <p:spPr/>
        <p:txBody>
          <a:bodyPr/>
          <a:lstStyle/>
          <a:p>
            <a:fld id="{B31FE6F8-BE90-42B1-81F6-FF3C83401435}" type="slidenum">
              <a:rPr lang="en-US" smtClean="0"/>
              <a:t>40</a:t>
            </a:fld>
            <a:endParaRPr lang="en-US" dirty="0"/>
          </a:p>
        </p:txBody>
      </p:sp>
    </p:spTree>
    <p:extLst>
      <p:ext uri="{BB962C8B-B14F-4D97-AF65-F5344CB8AC3E}">
        <p14:creationId xmlns:p14="http://schemas.microsoft.com/office/powerpoint/2010/main" val="3581549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CEFF-33AE-F569-A34C-4833E68C2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E5E6B-9170-2391-5E05-B2D89EA4D23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3F5E856-507B-DCD1-D71C-114A8B645F5D}"/>
              </a:ext>
            </a:extLst>
          </p:cNvPr>
          <p:cNvSpPr>
            <a:spLocks noGrp="1"/>
          </p:cNvSpPr>
          <p:nvPr>
            <p:ph type="body" idx="1"/>
          </p:nvPr>
        </p:nvSpPr>
        <p:spPr/>
        <p:txBody>
          <a:bodyPr/>
          <a:lstStyle/>
          <a:p>
            <a:r>
              <a:rPr lang="en-US" dirty="0"/>
              <a:t>* Double check SV LCVA numbers, they are correct, the SD were  0.143 vs 0.135; not the same numbers.</a:t>
            </a:r>
          </a:p>
        </p:txBody>
      </p:sp>
      <p:sp>
        <p:nvSpPr>
          <p:cNvPr id="4" name="Slide Number Placeholder 3">
            <a:extLst>
              <a:ext uri="{FF2B5EF4-FFF2-40B4-BE49-F238E27FC236}">
                <a16:creationId xmlns:a16="http://schemas.microsoft.com/office/drawing/2014/main" id="{C8DB9E60-F613-A4C4-A2EC-0191F533A0B2}"/>
              </a:ext>
            </a:extLst>
          </p:cNvPr>
          <p:cNvSpPr>
            <a:spLocks noGrp="1"/>
          </p:cNvSpPr>
          <p:nvPr>
            <p:ph type="sldNum" sz="quarter" idx="5"/>
          </p:nvPr>
        </p:nvSpPr>
        <p:spPr/>
        <p:txBody>
          <a:bodyPr/>
          <a:lstStyle/>
          <a:p>
            <a:fld id="{B31FE6F8-BE90-42B1-81F6-FF3C83401435}" type="slidenum">
              <a:rPr lang="en-US" smtClean="0"/>
              <a:t>41</a:t>
            </a:fld>
            <a:endParaRPr lang="en-US" dirty="0"/>
          </a:p>
        </p:txBody>
      </p:sp>
    </p:spTree>
    <p:extLst>
      <p:ext uri="{BB962C8B-B14F-4D97-AF65-F5344CB8AC3E}">
        <p14:creationId xmlns:p14="http://schemas.microsoft.com/office/powerpoint/2010/main" val="2971987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There have not been any device-related Serious Adverse Events. There were two non-device related SAE, one broken arm and one was hospitalized due to influenza.  </a:t>
            </a:r>
          </a:p>
          <a:p>
            <a:r>
              <a:rPr lang="en-US" dirty="0"/>
              <a:t>Ocular AEs were low, and the percentages are similar between the two</a:t>
            </a:r>
          </a:p>
          <a:p>
            <a:r>
              <a:rPr lang="en-US" dirty="0"/>
              <a:t>Large majority of the Not-related AEs is possible COVID symptoms. </a:t>
            </a:r>
          </a:p>
        </p:txBody>
      </p:sp>
      <p:sp>
        <p:nvSpPr>
          <p:cNvPr id="4" name="Slide Number Placeholder 3"/>
          <p:cNvSpPr>
            <a:spLocks noGrp="1"/>
          </p:cNvSpPr>
          <p:nvPr>
            <p:ph type="sldNum" sz="quarter" idx="5"/>
          </p:nvPr>
        </p:nvSpPr>
        <p:spPr/>
        <p:txBody>
          <a:bodyPr/>
          <a:lstStyle/>
          <a:p>
            <a:fld id="{B31FE6F8-BE90-42B1-81F6-FF3C83401435}" type="slidenum">
              <a:rPr lang="en-US" smtClean="0"/>
              <a:t>43</a:t>
            </a:fld>
            <a:endParaRPr lang="en-US" dirty="0"/>
          </a:p>
        </p:txBody>
      </p:sp>
    </p:spTree>
    <p:extLst>
      <p:ext uri="{BB962C8B-B14F-4D97-AF65-F5344CB8AC3E}">
        <p14:creationId xmlns:p14="http://schemas.microsoft.com/office/powerpoint/2010/main" val="547788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28600" indent="-228600">
              <a:buAutoNum type="arabicPeriod"/>
            </a:pPr>
            <a:r>
              <a:rPr lang="en-US" dirty="0"/>
              <a:t>Horizontal axis is the pupil size in mm  (average 5.7mm)</a:t>
            </a:r>
          </a:p>
          <a:p>
            <a:pPr marL="228600" indent="-228600">
              <a:buAutoNum type="arabicPeriod"/>
            </a:pPr>
            <a:r>
              <a:rPr lang="en-US" dirty="0"/>
              <a:t>Vertical axis is the myopia progression (left) and axial elongation (right) </a:t>
            </a:r>
          </a:p>
          <a:p>
            <a:pPr marL="228600" indent="-228600">
              <a:buAutoNum type="arabicPeriod"/>
            </a:pPr>
            <a:r>
              <a:rPr lang="en-US" dirty="0"/>
              <a:t>Linear relationship that the larger the pupil, the slower the progression</a:t>
            </a:r>
          </a:p>
          <a:p>
            <a:pPr marL="228600" indent="-228600">
              <a:buAutoNum type="arabicPeriod"/>
            </a:pPr>
            <a:r>
              <a:rPr lang="en-US" dirty="0"/>
              <a:t>However, even small pupil, such as 2mm, have demonstrated control in progression (within the “near emmetropic” range)</a:t>
            </a:r>
          </a:p>
          <a:p>
            <a:pPr marL="228600" indent="-228600">
              <a:buAutoNum type="arabicPeriod"/>
            </a:pPr>
            <a:r>
              <a:rPr lang="en-US" dirty="0"/>
              <a:t>Dynamic pupil diameters- even kids with large pupils in door, their pupil will constrict when they read (digital devices etc.) and spend time outdoors. This lens design may provide continuous treatment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D146499-18F5-4F0A-8F6D-97890868E374}" type="slidenum">
              <a:rPr lang="en-US" smtClean="0"/>
              <a:t>44</a:t>
            </a:fld>
            <a:endParaRPr lang="en-US" dirty="0"/>
          </a:p>
        </p:txBody>
      </p:sp>
    </p:spTree>
    <p:extLst>
      <p:ext uri="{BB962C8B-B14F-4D97-AF65-F5344CB8AC3E}">
        <p14:creationId xmlns:p14="http://schemas.microsoft.com/office/powerpoint/2010/main" val="4218595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E683-50D8-86E1-0DDD-996769D4D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1CAF5-2522-99B9-CEF9-F60EFBF44F5C}"/>
              </a:ext>
            </a:extLst>
          </p:cNvPr>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a:extLst>
              <a:ext uri="{FF2B5EF4-FFF2-40B4-BE49-F238E27FC236}">
                <a16:creationId xmlns:a16="http://schemas.microsoft.com/office/drawing/2014/main" id="{5F86214A-67BB-541E-008F-6F0F74B22ED7}"/>
              </a:ext>
            </a:extLst>
          </p:cNvPr>
          <p:cNvSpPr>
            <a:spLocks noGrp="1"/>
          </p:cNvSpPr>
          <p:nvPr>
            <p:ph type="body" idx="1"/>
          </p:nvPr>
        </p:nvSpPr>
        <p:spPr/>
        <p:txBody>
          <a:bodyPr/>
          <a:lstStyle/>
          <a:p>
            <a:pPr marL="171450" indent="-171450">
              <a:buFont typeface="Arial" panose="020B0604020202020204" pitchFamily="34" charset="0"/>
              <a:buChar char="•"/>
            </a:pPr>
            <a:r>
              <a:rPr lang="en-US" dirty="0"/>
              <a:t>3 subjects withdrew last year (2 moved away), making the total dropout 7 (4.8%)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24M Preliminary analysis shows…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Adjusted outcome (controlled the age, country and sex confounding-variables), graphically demonstrated continuous retardation of myopia progression both from the cycloplegic refraction perspective and the axial length elongation perspective.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Treatment effect: after taking into account other confounding factors that can impact treatment results, the adjusted treatment effects at 24M were 0.59D for the slowing of myopia and 0.22mm for the retardation of axial elongation. Controlled confounding variables are listed under “Full model”</a:t>
            </a:r>
          </a:p>
          <a:p>
            <a:endParaRPr lang="en-US" dirty="0"/>
          </a:p>
        </p:txBody>
      </p:sp>
      <p:sp>
        <p:nvSpPr>
          <p:cNvPr id="4" name="Slide Number Placeholder 3">
            <a:extLst>
              <a:ext uri="{FF2B5EF4-FFF2-40B4-BE49-F238E27FC236}">
                <a16:creationId xmlns:a16="http://schemas.microsoft.com/office/drawing/2014/main" id="{19F26F1F-36DD-2AC2-D9C8-07EC6B1EBF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FE6F8-BE90-42B1-81F6-FF3C83401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72743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r>
              <a:rPr lang="en-US" sz="1100" dirty="0">
                <a:solidFill>
                  <a:srgbClr val="1B4298"/>
                </a:solidFill>
              </a:rPr>
              <a:t>≤ -0.25D: </a:t>
            </a:r>
            <a:r>
              <a:rPr lang="en-US" dirty="0"/>
              <a:t>1 year 64%</a:t>
            </a:r>
            <a:r>
              <a:rPr lang="en-US" sz="1100" dirty="0">
                <a:solidFill>
                  <a:srgbClr val="1B4298"/>
                </a:solidFill>
              </a:rPr>
              <a:t>; 2 year 34%</a:t>
            </a:r>
          </a:p>
          <a:p>
            <a:r>
              <a:rPr lang="en-US" sz="1100" dirty="0">
                <a:solidFill>
                  <a:srgbClr val="1B4298"/>
                </a:solidFill>
              </a:rPr>
              <a:t>≤ -0.50D: 58%</a:t>
            </a:r>
          </a:p>
          <a:p>
            <a:r>
              <a:rPr lang="en-US" sz="1100" dirty="0">
                <a:solidFill>
                  <a:srgbClr val="1B4298"/>
                </a:solidFill>
              </a:rPr>
              <a:t>Statistically significant difference: &gt;=-0.25 (p=0.0001) and &lt;-1.00 (p&lt;0.0001)</a:t>
            </a:r>
            <a:endParaRPr lang="en-US" dirty="0"/>
          </a:p>
        </p:txBody>
      </p:sp>
    </p:spTree>
    <p:extLst>
      <p:ext uri="{BB962C8B-B14F-4D97-AF65-F5344CB8AC3E}">
        <p14:creationId xmlns:p14="http://schemas.microsoft.com/office/powerpoint/2010/main" val="1217266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FDA2D-A3FE-142C-7DA1-92679E523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0AA37-42E3-FF05-175B-20A828CA2E7C}"/>
              </a:ext>
            </a:extLst>
          </p:cNvPr>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a:extLst>
              <a:ext uri="{FF2B5EF4-FFF2-40B4-BE49-F238E27FC236}">
                <a16:creationId xmlns:a16="http://schemas.microsoft.com/office/drawing/2014/main" id="{AB55BA85-67B2-4C9E-1B7E-6B54DCB0D296}"/>
              </a:ext>
            </a:extLst>
          </p:cNvPr>
          <p:cNvSpPr>
            <a:spLocks noGrp="1"/>
          </p:cNvSpPr>
          <p:nvPr>
            <p:ph type="body" idx="1"/>
          </p:nvPr>
        </p:nvSpPr>
        <p:spPr/>
        <p:txBody>
          <a:bodyPr/>
          <a:lstStyle/>
          <a:p>
            <a:r>
              <a:rPr lang="en-US" sz="1100" dirty="0">
                <a:solidFill>
                  <a:srgbClr val="1B4298"/>
                </a:solidFill>
              </a:rPr>
              <a:t>Set at 0.20mm interval due to the unadjusted treatment effect was 0.2mm</a:t>
            </a:r>
          </a:p>
          <a:p>
            <a:r>
              <a:rPr lang="en-US" sz="1100" dirty="0">
                <a:solidFill>
                  <a:srgbClr val="1B4298"/>
                </a:solidFill>
              </a:rPr>
              <a:t>Emmetropic growth: </a:t>
            </a:r>
            <a:r>
              <a:rPr lang="en-US" dirty="0"/>
              <a:t>1 year (0.125mm)  58%</a:t>
            </a:r>
            <a:r>
              <a:rPr lang="en-US" sz="1100" dirty="0">
                <a:solidFill>
                  <a:srgbClr val="1B4298"/>
                </a:solidFill>
              </a:rPr>
              <a:t>; 2 years (0.30mm) 65%</a:t>
            </a:r>
          </a:p>
          <a:p>
            <a:r>
              <a:rPr lang="en-US" sz="1100" dirty="0">
                <a:solidFill>
                  <a:srgbClr val="1B4298"/>
                </a:solidFill>
              </a:rPr>
              <a:t>Statistically significant difference: &lt;=0.20mm (p=0.003) and &lt;=0.30mm (p=0.016)</a:t>
            </a:r>
            <a:endParaRPr lang="en-US" dirty="0"/>
          </a:p>
        </p:txBody>
      </p:sp>
    </p:spTree>
    <p:extLst>
      <p:ext uri="{BB962C8B-B14F-4D97-AF65-F5344CB8AC3E}">
        <p14:creationId xmlns:p14="http://schemas.microsoft.com/office/powerpoint/2010/main" val="796279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8B633-3D0E-4C06-B935-267E206CD5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116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C139-B27E-E888-0FE0-60E878642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C9A75-A74C-E314-8CEB-1AAAAEC43E6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AE551A3-AACA-4C48-E7FC-E4895CA6D6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20 mins, including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assess an intervention’s potential impact and likelihood of success for your patients, you want to look at a full spectrum of scientific evidence.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You want to see a proven Mechanism of 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Safety and dosage finding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Large randomized control trial to eliminate potential confounding factors and quantify efficacy, with limited enrollment criteria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 Post-market surveillance: Then the real-world data that is not controlled. – diverse clinical setting, usage and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Study designs may have unintended oversight.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i.e. gender differences has been discovered in safety and effectiveness responses. Women got overdosed- more adverse effects. Less treatment effects.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https://www.appliedclinicaltrialsonline.com/view/gender-bias-in-the-clinical-evaluation-of-drugs</a:t>
            </a:r>
          </a:p>
          <a:p>
            <a:endParaRPr lang="en-US" dirty="0"/>
          </a:p>
        </p:txBody>
      </p:sp>
      <p:sp>
        <p:nvSpPr>
          <p:cNvPr id="4" name="Slide Number Placeholder 3">
            <a:extLst>
              <a:ext uri="{FF2B5EF4-FFF2-40B4-BE49-F238E27FC236}">
                <a16:creationId xmlns:a16="http://schemas.microsoft.com/office/drawing/2014/main" id="{541158FE-8DDF-11B3-40B6-6E50C8E8ED1B}"/>
              </a:ext>
            </a:extLst>
          </p:cNvPr>
          <p:cNvSpPr>
            <a:spLocks noGrp="1"/>
          </p:cNvSpPr>
          <p:nvPr>
            <p:ph type="sldNum" sz="quarter" idx="5"/>
          </p:nvPr>
        </p:nvSpPr>
        <p:spPr/>
        <p:txBody>
          <a:bodyPr/>
          <a:lstStyle/>
          <a:p>
            <a:fld id="{B31FE6F8-BE90-42B1-81F6-FF3C83401435}" type="slidenum">
              <a:rPr lang="en-US" smtClean="0"/>
              <a:t>49</a:t>
            </a:fld>
            <a:endParaRPr lang="en-US" dirty="0"/>
          </a:p>
        </p:txBody>
      </p:sp>
    </p:spTree>
    <p:extLst>
      <p:ext uri="{BB962C8B-B14F-4D97-AF65-F5344CB8AC3E}">
        <p14:creationId xmlns:p14="http://schemas.microsoft.com/office/powerpoint/2010/main" val="411087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r>
              <a:rPr lang="en-US" dirty="0"/>
              <a:t>It is all in the design!</a:t>
            </a:r>
          </a:p>
          <a:p>
            <a:r>
              <a:rPr lang="en-US" dirty="0"/>
              <a:t>NVMF’s asphericity can be described in spherical aberration, which is known to provide less impact on VA to extend the subject’s DOF.  </a:t>
            </a:r>
          </a:p>
          <a:p>
            <a:r>
              <a:rPr lang="en-US" dirty="0"/>
              <a:t>Resulting in a virtual pinhole effect</a:t>
            </a:r>
          </a:p>
        </p:txBody>
      </p:sp>
    </p:spTree>
    <p:extLst>
      <p:ext uri="{BB962C8B-B14F-4D97-AF65-F5344CB8AC3E}">
        <p14:creationId xmlns:p14="http://schemas.microsoft.com/office/powerpoint/2010/main" val="2954054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900" dirty="0">
                <a:latin typeface="Calibri" panose="020F0502020204030204" pitchFamily="34" charset="0"/>
                <a:ea typeface="MS PGothic" panose="020B0600070205080204" pitchFamily="34" charset="-128"/>
                <a:cs typeface="Calibri" panose="020F0502020204030204" pitchFamily="34" charset="0"/>
              </a:rPr>
              <a:t>We used a validated questionnaire, PREP2, which was validated on children 8-14 with spectacles and contact lenses, and then validated on children 7-11 with single vision and multifocal lenses (part of the BLINK study). It is sensitive enough to detect a statistical difference between +1.50 Add and +2.50 Add on Vision score (difference in 3.2 points). Please refer to the attached publication. </a:t>
            </a:r>
            <a:endParaRPr lang="en-US" sz="1900" dirty="0">
              <a:latin typeface="MS PGothic" panose="020B0600070205080204" pitchFamily="34" charset="-128"/>
              <a:ea typeface="MS PGothic" panose="020B0600070205080204" pitchFamily="34" charset="-128"/>
              <a:cs typeface="Calibri" panose="020F0502020204030204" pitchFamily="34" charset="0"/>
            </a:endParaRPr>
          </a:p>
          <a:p>
            <a:r>
              <a:rPr lang="en-US" sz="1900" dirty="0">
                <a:latin typeface="Calibri" panose="020F0502020204030204" pitchFamily="34" charset="0"/>
                <a:ea typeface="MS PGothic" panose="020B0600070205080204" pitchFamily="34" charset="-128"/>
                <a:cs typeface="Calibri" panose="020F0502020204030204" pitchFamily="34" charset="0"/>
              </a:rPr>
              <a:t> </a:t>
            </a:r>
            <a:endParaRPr lang="en-US" sz="1900" dirty="0">
              <a:latin typeface="MS PGothic" panose="020B0600070205080204" pitchFamily="34" charset="-128"/>
              <a:ea typeface="MS PGothic" panose="020B0600070205080204" pitchFamily="34" charset="-128"/>
              <a:cs typeface="Calibri" panose="020F0502020204030204" pitchFamily="34" charset="0"/>
            </a:endParaRPr>
          </a:p>
          <a:p>
            <a:r>
              <a:rPr lang="en-US" sz="1900" dirty="0">
                <a:latin typeface="Calibri" panose="020F0502020204030204" pitchFamily="34" charset="0"/>
                <a:ea typeface="MS PGothic" panose="020B0600070205080204" pitchFamily="34" charset="-128"/>
                <a:cs typeface="Calibri" panose="020F0502020204030204" pitchFamily="34" charset="0"/>
              </a:rPr>
              <a:t>Here are our results. While under the Vision and Symptoms (=Comfort) categories, NaturalVue Multifocal group had higher scores (higher=better), we did not detect a statistically significant difference between the groups. We can conclude that the multifocal lenses did not reduce the subject-reported vision or comfort compared to the single-vision contact lens control group.  </a:t>
            </a:r>
          </a:p>
          <a:p>
            <a:endParaRPr lang="en-US" sz="1900" dirty="0">
              <a:latin typeface="Calibri" panose="020F0502020204030204" pitchFamily="34" charset="0"/>
              <a:ea typeface="MS PGothic" panose="020B0600070205080204" pitchFamily="34" charset="-128"/>
              <a:cs typeface="Calibri" panose="020F0502020204030204" pitchFamily="34" charset="0"/>
            </a:endParaRPr>
          </a:p>
          <a:p>
            <a:r>
              <a:rPr lang="en-US" sz="1900" dirty="0">
                <a:latin typeface="Calibri" panose="020F0502020204030204" pitchFamily="34" charset="0"/>
                <a:ea typeface="MS PGothic" panose="020B0600070205080204" pitchFamily="34" charset="-128"/>
                <a:cs typeface="Calibri" panose="020F0502020204030204" pitchFamily="34" charset="0"/>
              </a:rPr>
              <a:t>8 questions per category, 4 positive and 4 negative questions. Strongly-disagree to strongly-agree. </a:t>
            </a:r>
            <a:endParaRPr lang="en-US" sz="1900" dirty="0">
              <a:latin typeface="MS PGothic" panose="020B0600070205080204" pitchFamily="34" charset="-128"/>
              <a:ea typeface="MS PGothic" panose="020B0600070205080204" pitchFamily="34" charset="-128"/>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1FE6F8-BE90-42B1-81F6-FF3C83401435}" type="slidenum">
              <a:rPr lang="en-US" smtClean="0"/>
              <a:t>50</a:t>
            </a:fld>
            <a:endParaRPr lang="en-US" dirty="0"/>
          </a:p>
        </p:txBody>
      </p:sp>
    </p:spTree>
    <p:extLst>
      <p:ext uri="{BB962C8B-B14F-4D97-AF65-F5344CB8AC3E}">
        <p14:creationId xmlns:p14="http://schemas.microsoft.com/office/powerpoint/2010/main" val="4200141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1FE6F8-BE90-42B1-81F6-FF3C83401435}" type="slidenum">
              <a:rPr lang="en-US" smtClean="0"/>
              <a:t>51</a:t>
            </a:fld>
            <a:endParaRPr lang="en-US" dirty="0"/>
          </a:p>
        </p:txBody>
      </p:sp>
    </p:spTree>
    <p:extLst>
      <p:ext uri="{BB962C8B-B14F-4D97-AF65-F5344CB8AC3E}">
        <p14:creationId xmlns:p14="http://schemas.microsoft.com/office/powerpoint/2010/main" val="1234859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C581E-51B3-4503-450F-9FEF510D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336E3-B737-F374-3DE5-74C049D6940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BF6B0D-C035-8EB8-ED51-E62C9EACF0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20 mins, including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assess an intervention’s potential impact and likelihood of success for your patients, you want to look at a full spectrum of scientific evidence.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You want to see a proven Mechanism of 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Safety and dosage finding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Large randomized control trial to eliminate potential confounding factors and quantify efficacy, with limited enrollment criteria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 Post-market surveillance: Then the real-world data that is not controlled. – diverse clinical setting, usage and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Study designs may have unintended oversight.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i.e. gender differences has been discovered in safety and effectiveness responses. Women got overdosed- more adverse effects. Less treatment effects.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https://www.appliedclinicaltrialsonline.com/view/gender-bias-in-the-clinical-evaluation-of-drugs</a:t>
            </a:r>
          </a:p>
          <a:p>
            <a:endParaRPr lang="en-US" dirty="0"/>
          </a:p>
        </p:txBody>
      </p:sp>
      <p:sp>
        <p:nvSpPr>
          <p:cNvPr id="4" name="Slide Number Placeholder 3">
            <a:extLst>
              <a:ext uri="{FF2B5EF4-FFF2-40B4-BE49-F238E27FC236}">
                <a16:creationId xmlns:a16="http://schemas.microsoft.com/office/drawing/2014/main" id="{AE813C25-16C4-2863-C9FF-9EACE8E70219}"/>
              </a:ext>
            </a:extLst>
          </p:cNvPr>
          <p:cNvSpPr>
            <a:spLocks noGrp="1"/>
          </p:cNvSpPr>
          <p:nvPr>
            <p:ph type="sldNum" sz="quarter" idx="5"/>
          </p:nvPr>
        </p:nvSpPr>
        <p:spPr/>
        <p:txBody>
          <a:bodyPr/>
          <a:lstStyle/>
          <a:p>
            <a:fld id="{B31FE6F8-BE90-42B1-81F6-FF3C83401435}" type="slidenum">
              <a:rPr lang="en-US" smtClean="0"/>
              <a:t>52</a:t>
            </a:fld>
            <a:endParaRPr lang="en-US" dirty="0"/>
          </a:p>
        </p:txBody>
      </p:sp>
    </p:spTree>
    <p:extLst>
      <p:ext uri="{BB962C8B-B14F-4D97-AF65-F5344CB8AC3E}">
        <p14:creationId xmlns:p14="http://schemas.microsoft.com/office/powerpoint/2010/main" val="2322363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9821-427B-F69E-C12F-BF86299F55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8F194-67C2-5A4E-F149-2894EFA144F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4C2913B-EE70-6C12-0FCF-F021B6F96BFE}"/>
              </a:ext>
            </a:extLst>
          </p:cNvPr>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Eyes: OD only at Visits 1 (Manifest/BCSR) and Visits 3,5,7,9 with Assigned CL </a:t>
            </a:r>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Equipment</a:t>
            </a:r>
            <a:r>
              <a:rPr lang="en-US" sz="1800" b="0" i="0" u="none" strike="noStrike" baseline="0" dirty="0">
                <a:solidFill>
                  <a:srgbClr val="000000"/>
                </a:solidFill>
                <a:latin typeface="Calibri" panose="020F0502020204030204" pitchFamily="34" charset="0"/>
              </a:rPr>
              <a:t>: Retinoscope, loose spectacle trial lenses and/or flippers and/or retinoscope lens bar </a:t>
            </a:r>
          </a:p>
          <a:p>
            <a:r>
              <a:rPr lang="en-US" sz="1800" b="0" i="0" u="none" strike="noStrike" baseline="0" dirty="0">
                <a:solidFill>
                  <a:srgbClr val="000000"/>
                </a:solidFill>
                <a:latin typeface="Calibri" panose="020F0502020204030204" pitchFamily="34" charset="0"/>
              </a:rPr>
              <a:t>Accommodative lag with the manifest refraction in a trial frame is measured at Visit 1 (Baseline) only. At Visits 3,5,7,9, it is measured with the assigned study contact lenses. These measurements are performed by an unmasked examiner on the right eye only with normal accommodation (i.e., NO cycloplegia). </a:t>
            </a:r>
          </a:p>
          <a:p>
            <a:r>
              <a:rPr lang="en-US" sz="1800" b="1" i="0" u="none" strike="noStrike" baseline="0" dirty="0">
                <a:solidFill>
                  <a:srgbClr val="000000"/>
                </a:solidFill>
                <a:latin typeface="Calibri" panose="020F0502020204030204" pitchFamily="34" charset="0"/>
              </a:rPr>
              <a:t>Measurement Procedure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Use the LogMAR (ETDRS) nearpoint card. Have the child hold the bead of the string at the outer canthus and the card at the full length of the string. Have the child hold the nearpoint card just slightly below your eye level so that you can observe the reflex with your retinoscope. </a:t>
            </a:r>
          </a:p>
          <a:p>
            <a:r>
              <a:rPr lang="en-US" sz="1800" b="0" i="0" u="none" strike="noStrike" baseline="0" dirty="0">
                <a:solidFill>
                  <a:srgbClr val="000000"/>
                </a:solidFill>
                <a:latin typeface="Calibri" panose="020F0502020204030204" pitchFamily="34" charset="0"/>
              </a:rPr>
              <a:t>2. Have the subject focus on and read the 20/125 row during the testing. This letter size is used because it approximates text size in materials read by children in this age group. </a:t>
            </a:r>
          </a:p>
          <a:p>
            <a:r>
              <a:rPr lang="en-US" sz="1800" b="0" i="0" u="none" strike="noStrike" baseline="0" dirty="0">
                <a:solidFill>
                  <a:srgbClr val="000000"/>
                </a:solidFill>
                <a:latin typeface="Calibri" panose="020F0502020204030204" pitchFamily="34" charset="0"/>
              </a:rPr>
              <a:t>3. Measurements will be made at 40 cm (2.50 D demand) with the child wearing the manifest refraction in a trial frame (Visit 1) or the assigned study contact lenses on eye (Visits 3,5,7,9). </a:t>
            </a:r>
          </a:p>
          <a:p>
            <a:r>
              <a:rPr lang="en-US" sz="1800" b="0" i="0" u="none" strike="noStrike" baseline="0" dirty="0">
                <a:solidFill>
                  <a:srgbClr val="000000"/>
                </a:solidFill>
                <a:latin typeface="Calibri" panose="020F0502020204030204" pitchFamily="34" charset="0"/>
              </a:rPr>
              <a:t>4. Have normal room illumination with the lights on in the examination room. </a:t>
            </a:r>
          </a:p>
          <a:p>
            <a:r>
              <a:rPr lang="en-US" sz="1800" b="0" i="0" u="none" strike="noStrike" baseline="0" dirty="0">
                <a:solidFill>
                  <a:srgbClr val="000000"/>
                </a:solidFill>
                <a:latin typeface="Calibri" panose="020F0502020204030204" pitchFamily="34" charset="0"/>
              </a:rPr>
              <a:t>5. Hold your retinoscope 40 cm from the subject’s eye and tell him/her to remain focused on the letters in the 20/125 row. You and the subject’s eyes should be almost parallel, but the nearpoint card should be a little below the eyes. </a:t>
            </a:r>
          </a:p>
          <a:p>
            <a:r>
              <a:rPr lang="en-US" sz="1800" b="0" i="0" u="none" strike="noStrike" baseline="0" dirty="0">
                <a:solidFill>
                  <a:srgbClr val="000000"/>
                </a:solidFill>
                <a:latin typeface="Calibri" panose="020F0502020204030204" pitchFamily="34" charset="0"/>
              </a:rPr>
              <a:t>6. The retinoscope beam should be oriented vertically. </a:t>
            </a:r>
          </a:p>
          <a:p>
            <a:r>
              <a:rPr lang="en-US" sz="1800" b="0" i="0" u="none" strike="noStrike" baseline="0" dirty="0">
                <a:solidFill>
                  <a:srgbClr val="000000"/>
                </a:solidFill>
                <a:latin typeface="Calibri" panose="020F0502020204030204" pitchFamily="34" charset="0"/>
              </a:rPr>
              <a:t>7. You can have the child read the letters forwards and backwards, name the next letter in the alphabet, etc in order to insure that his/her gaze remains fixated on the nearpoint card. </a:t>
            </a:r>
          </a:p>
          <a:p>
            <a:r>
              <a:rPr lang="en-US" sz="1800" b="0" i="0" u="none" strike="noStrike" baseline="0" dirty="0">
                <a:solidFill>
                  <a:srgbClr val="000000"/>
                </a:solidFill>
                <a:latin typeface="Calibri" panose="020F0502020204030204" pitchFamily="34" charset="0"/>
              </a:rPr>
              <a:t>8. Quickly guide the streak across the subject´s left and right eye and try to evaluate the reflex for WITH or AGAINST motion or for neutrality. Do the test a few times on both eyes to be sure. Estimate the dioptric value required to neutralize the observed motion.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With motion → Add plus lens in front of the eye </a:t>
            </a:r>
          </a:p>
          <a:p>
            <a:r>
              <a:rPr lang="en-US" sz="1800" b="0" i="0" u="none" strike="noStrike" baseline="0" dirty="0">
                <a:solidFill>
                  <a:srgbClr val="000000"/>
                </a:solidFill>
                <a:latin typeface="Calibri" panose="020F0502020204030204" pitchFamily="34" charset="0"/>
              </a:rPr>
              <a:t>Against motion → Add minus lens in front of the eye </a:t>
            </a:r>
          </a:p>
          <a:p>
            <a:r>
              <a:rPr lang="en-US" sz="1800" b="0" i="0" u="none" strike="noStrike" baseline="0" dirty="0">
                <a:solidFill>
                  <a:srgbClr val="000000"/>
                </a:solidFill>
                <a:latin typeface="Calibri" panose="020F0502020204030204" pitchFamily="34" charset="0"/>
              </a:rPr>
              <a:t>9. Confirm the estimate by inserting a lens into the patient´s line of sight (but do not hold the trial lens there longer than one second) while evaluating the reflex. If the correct lens power is chosen, neutrality will be spotted. </a:t>
            </a:r>
          </a:p>
          <a:p>
            <a:r>
              <a:rPr lang="en-US" sz="1800" b="0" i="0" u="none" strike="noStrike" baseline="0" dirty="0">
                <a:solidFill>
                  <a:srgbClr val="000000"/>
                </a:solidFill>
                <a:latin typeface="Calibri" panose="020F0502020204030204" pitchFamily="34" charset="0"/>
              </a:rPr>
              <a:t>10. Repeat the same steps for the other eye. </a:t>
            </a:r>
          </a:p>
          <a:p>
            <a:endParaRPr lang="en-US" dirty="0"/>
          </a:p>
        </p:txBody>
      </p:sp>
      <p:sp>
        <p:nvSpPr>
          <p:cNvPr id="4" name="Slide Number Placeholder 3">
            <a:extLst>
              <a:ext uri="{FF2B5EF4-FFF2-40B4-BE49-F238E27FC236}">
                <a16:creationId xmlns:a16="http://schemas.microsoft.com/office/drawing/2014/main" id="{0DB91F15-DE51-CD30-B444-BB80DFFDE1E5}"/>
              </a:ext>
            </a:extLst>
          </p:cNvPr>
          <p:cNvSpPr>
            <a:spLocks noGrp="1"/>
          </p:cNvSpPr>
          <p:nvPr>
            <p:ph type="sldNum" sz="quarter" idx="5"/>
          </p:nvPr>
        </p:nvSpPr>
        <p:spPr/>
        <p:txBody>
          <a:bodyPr/>
          <a:lstStyle/>
          <a:p>
            <a:fld id="{B31FE6F8-BE90-42B1-81F6-FF3C83401435}" type="slidenum">
              <a:rPr lang="en-US" smtClean="0"/>
              <a:t>53</a:t>
            </a:fld>
            <a:endParaRPr lang="en-US" dirty="0"/>
          </a:p>
        </p:txBody>
      </p:sp>
    </p:spTree>
    <p:extLst>
      <p:ext uri="{BB962C8B-B14F-4D97-AF65-F5344CB8AC3E}">
        <p14:creationId xmlns:p14="http://schemas.microsoft.com/office/powerpoint/2010/main" val="295141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Esophoria &gt;=2: 11 subjects (4 SVCL, 7 NVMF)</a:t>
            </a:r>
          </a:p>
          <a:p>
            <a:endParaRPr lang="en-US" dirty="0"/>
          </a:p>
        </p:txBody>
      </p:sp>
      <p:sp>
        <p:nvSpPr>
          <p:cNvPr id="4" name="Slide Number Placeholder 3"/>
          <p:cNvSpPr>
            <a:spLocks noGrp="1"/>
          </p:cNvSpPr>
          <p:nvPr>
            <p:ph type="sldNum" sz="quarter" idx="5"/>
          </p:nvPr>
        </p:nvSpPr>
        <p:spPr/>
        <p:txBody>
          <a:bodyPr/>
          <a:lstStyle/>
          <a:p>
            <a:fld id="{B31FE6F8-BE90-42B1-81F6-FF3C83401435}" type="slidenum">
              <a:rPr lang="en-US" smtClean="0"/>
              <a:t>54</a:t>
            </a:fld>
            <a:endParaRPr lang="en-US" dirty="0"/>
          </a:p>
        </p:txBody>
      </p:sp>
    </p:spTree>
    <p:extLst>
      <p:ext uri="{BB962C8B-B14F-4D97-AF65-F5344CB8AC3E}">
        <p14:creationId xmlns:p14="http://schemas.microsoft.com/office/powerpoint/2010/main" val="255382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6C8B-B763-BD4C-C8C2-4FC143812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043F7-17EA-CA2E-6CDF-2D37CDAB5D5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3881841-EBA0-4F70-C847-61D4168B538A}"/>
              </a:ext>
            </a:extLst>
          </p:cNvPr>
          <p:cNvSpPr>
            <a:spLocks noGrp="1"/>
          </p:cNvSpPr>
          <p:nvPr>
            <p:ph type="body" idx="1"/>
          </p:nvPr>
        </p:nvSpPr>
        <p:spPr/>
        <p:txBody>
          <a:bodyPr/>
          <a:lstStyle/>
          <a:p>
            <a:pPr marL="171450" indent="-171450">
              <a:buFont typeface="Arial" panose="020B0604020202020204" pitchFamily="34" charset="0"/>
              <a:buChar char="•"/>
            </a:pPr>
            <a:r>
              <a:rPr lang="en-US" dirty="0"/>
              <a:t>X axis is baseline accom, Y axis is 12 month accom</a:t>
            </a:r>
          </a:p>
          <a:p>
            <a:pPr marL="171450" indent="-171450">
              <a:buFont typeface="Arial" panose="020B0604020202020204" pitchFamily="34" charset="0"/>
              <a:buChar char="•"/>
            </a:pPr>
            <a:r>
              <a:rPr lang="en-US" dirty="0"/>
              <a:t>Positive means lag; Negative means lead.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no change, it will follow the dotted line. Lower than the line means less lag at 12m.</a:t>
            </a:r>
          </a:p>
          <a:p>
            <a:pPr marL="171450" indent="-171450">
              <a:buFont typeface="Arial" panose="020B0604020202020204" pitchFamily="34" charset="0"/>
              <a:buChar char="•"/>
            </a:pPr>
            <a:r>
              <a:rPr lang="en-US" dirty="0"/>
              <a:t>Larger reduction of lag if higher lag at baseline. Some of these kids gave up accommodating at BL and now is working on it because it is not that hard anymore.</a:t>
            </a:r>
          </a:p>
          <a:p>
            <a:pPr marL="171450" indent="-171450">
              <a:buFont typeface="Arial" panose="020B0604020202020204" pitchFamily="34" charset="0"/>
              <a:buChar char="•"/>
            </a:pPr>
            <a:r>
              <a:rPr lang="en-US" dirty="0"/>
              <a:t>Kids with BL accommodative spasm (negative numbers), now are able to relax their accommodation with MF.</a:t>
            </a:r>
          </a:p>
        </p:txBody>
      </p:sp>
      <p:sp>
        <p:nvSpPr>
          <p:cNvPr id="4" name="Slide Number Placeholder 3">
            <a:extLst>
              <a:ext uri="{FF2B5EF4-FFF2-40B4-BE49-F238E27FC236}">
                <a16:creationId xmlns:a16="http://schemas.microsoft.com/office/drawing/2014/main" id="{7FD24464-9903-A5B8-385D-F918B2DD2A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FE6F8-BE90-42B1-81F6-FF3C83401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323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7E8EA-B6C7-D440-48A6-83C4AE3D9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B4413-26F5-5230-0A51-A73A765AA0E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A10EAD5-36C2-CC11-A888-515BC40068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latin typeface="+mn-lt"/>
                <a:ea typeface="Aptos" panose="020B0004020202020204" pitchFamily="34" charset="0"/>
                <a:cs typeface="Times New Roman" panose="02020603050405020304" pitchFamily="18" charset="0"/>
              </a:rPr>
              <a:t>Patient retention – 92% repurchase rate</a:t>
            </a:r>
            <a:endParaRPr lang="en-US" sz="1200" kern="100" dirty="0">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EE732F6-D1AD-E8CF-2C7B-7A789C2F7A0F}"/>
              </a:ext>
            </a:extLst>
          </p:cNvPr>
          <p:cNvSpPr>
            <a:spLocks noGrp="1"/>
          </p:cNvSpPr>
          <p:nvPr>
            <p:ph type="sldNum" sz="quarter" idx="5"/>
          </p:nvPr>
        </p:nvSpPr>
        <p:spPr/>
        <p:txBody>
          <a:bodyPr/>
          <a:lstStyle/>
          <a:p>
            <a:fld id="{B31FE6F8-BE90-42B1-81F6-FF3C83401435}" type="slidenum">
              <a:rPr lang="en-US" smtClean="0"/>
              <a:t>58</a:t>
            </a:fld>
            <a:endParaRPr lang="en-US" dirty="0"/>
          </a:p>
        </p:txBody>
      </p:sp>
    </p:spTree>
    <p:extLst>
      <p:ext uri="{BB962C8B-B14F-4D97-AF65-F5344CB8AC3E}">
        <p14:creationId xmlns:p14="http://schemas.microsoft.com/office/powerpoint/2010/main" val="412297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In short, it’s a lens built for real life, serving patients from childhood through adulthood.</a:t>
            </a:r>
          </a:p>
        </p:txBody>
      </p:sp>
      <p:sp>
        <p:nvSpPr>
          <p:cNvPr id="4" name="Slide Number Placeholder 3"/>
          <p:cNvSpPr>
            <a:spLocks noGrp="1"/>
          </p:cNvSpPr>
          <p:nvPr>
            <p:ph type="sldNum" sz="quarter" idx="5"/>
          </p:nvPr>
        </p:nvSpPr>
        <p:spPr/>
        <p:txBody>
          <a:bodyPr/>
          <a:lstStyle/>
          <a:p>
            <a:fld id="{B31FE6F8-BE90-42B1-81F6-FF3C83401435}" type="slidenum">
              <a:rPr lang="en-US" smtClean="0"/>
              <a:t>59</a:t>
            </a:fld>
            <a:endParaRPr lang="en-US" dirty="0"/>
          </a:p>
        </p:txBody>
      </p:sp>
    </p:spTree>
    <p:extLst>
      <p:ext uri="{BB962C8B-B14F-4D97-AF65-F5344CB8AC3E}">
        <p14:creationId xmlns:p14="http://schemas.microsoft.com/office/powerpoint/2010/main" val="2171716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On label to treat the full range of myopia, astigmatism and age</a:t>
            </a:r>
          </a:p>
        </p:txBody>
      </p:sp>
      <p:sp>
        <p:nvSpPr>
          <p:cNvPr id="4" name="Slide Number Placeholder 3"/>
          <p:cNvSpPr>
            <a:spLocks noGrp="1"/>
          </p:cNvSpPr>
          <p:nvPr>
            <p:ph type="sldNum" sz="quarter" idx="5"/>
          </p:nvPr>
        </p:nvSpPr>
        <p:spPr/>
        <p:txBody>
          <a:bodyPr/>
          <a:lstStyle/>
          <a:p>
            <a:fld id="{B31FE6F8-BE90-42B1-81F6-FF3C83401435}" type="slidenum">
              <a:rPr lang="en-US" smtClean="0"/>
              <a:t>60</a:t>
            </a:fld>
            <a:endParaRPr lang="en-US" dirty="0"/>
          </a:p>
        </p:txBody>
      </p:sp>
    </p:spTree>
    <p:extLst>
      <p:ext uri="{BB962C8B-B14F-4D97-AF65-F5344CB8AC3E}">
        <p14:creationId xmlns:p14="http://schemas.microsoft.com/office/powerpoint/2010/main" val="422769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9E37C-6870-46C6-3B96-20A5F730B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9C8FC-D0FC-B7E8-8562-526DD6CFD00B}"/>
              </a:ext>
            </a:extLst>
          </p:cNvPr>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a:extLst>
              <a:ext uri="{FF2B5EF4-FFF2-40B4-BE49-F238E27FC236}">
                <a16:creationId xmlns:a16="http://schemas.microsoft.com/office/drawing/2014/main" id="{0008305D-A828-FF82-8A8A-DC2FF1CB3A6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dirty="0">
                <a:ln>
                  <a:noFill/>
                </a:ln>
                <a:solidFill>
                  <a:srgbClr val="000000"/>
                </a:solidFill>
                <a:effectLst/>
                <a:highlight>
                  <a:srgbClr val="FFFF00"/>
                </a:highlight>
                <a:uFill>
                  <a:solidFill>
                    <a:srgbClr val="000000"/>
                  </a:solidFill>
                </a:uFill>
                <a:latin typeface="Arial" panose="020B0604020202020204" pitchFamily="34" charset="0"/>
                <a:ea typeface="Calibri" panose="020F0502020204030204" pitchFamily="34" charset="0"/>
                <a:cs typeface="Times New Roman" panose="02020603050405020304" pitchFamily="18" charset="0"/>
              </a:rPr>
              <a:t>We have conducted </a:t>
            </a: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Raytracing to look at the image quality of different lens design through a model eye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dirty="0">
                <a:ln>
                  <a:noFill/>
                </a:ln>
                <a:solidFill>
                  <a:srgbClr val="000000"/>
                </a:solidFill>
                <a:effectLst/>
                <a:uFill>
                  <a:solidFill>
                    <a:srgbClr val="000000"/>
                  </a:solidFill>
                </a:uFill>
                <a:latin typeface="Arial" panose="020B0604020202020204" pitchFamily="34" charset="0"/>
                <a:ea typeface="Helvetica Neue"/>
                <a:cs typeface="Helvetica Neue"/>
              </a:rPr>
              <a:t>The defocus rays resulting from different lens designs, are great friend for controlling progressing myopes. </a:t>
            </a:r>
            <a:r>
              <a:rPr lang="en-US" sz="1200" b="0" i="1" u="sng" dirty="0">
                <a:ln>
                  <a:noFill/>
                </a:ln>
                <a:solidFill>
                  <a:srgbClr val="000000"/>
                </a:solidFill>
                <a:effectLst/>
                <a:uFill>
                  <a:solidFill>
                    <a:srgbClr val="000000"/>
                  </a:solidFill>
                </a:uFill>
                <a:latin typeface="Arial" panose="020B0604020202020204" pitchFamily="34" charset="0"/>
                <a:ea typeface="Helvetica Neue"/>
                <a:cs typeface="Helvetica Neue"/>
              </a:rPr>
              <a:t>However, how it is delivered can significantly impact the visual experience.</a:t>
            </a:r>
          </a:p>
          <a:p>
            <a:pPr marL="220128" marR="0" lvl="0" indent="-220128"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ln>
                  <a:noFill/>
                </a:ln>
                <a:solidFill>
                  <a:srgbClr val="000000"/>
                </a:solidFill>
                <a:effectLst/>
                <a:uFill>
                  <a:solidFill>
                    <a:srgbClr val="000000"/>
                  </a:solidFill>
                </a:uFill>
                <a:latin typeface="Arial" panose="020B0604020202020204" pitchFamily="34" charset="0"/>
                <a:ea typeface="Helvetica Neue"/>
                <a:cs typeface="Helvetica Neue"/>
              </a:rPr>
              <a:t>Bifocal optics results in defocused ray from the other focal point </a:t>
            </a:r>
            <a:r>
              <a:rPr lang="en-US" sz="1200" b="0" u="none" dirty="0">
                <a:ln>
                  <a:noFill/>
                </a:ln>
                <a:solidFill>
                  <a:srgbClr val="000000"/>
                </a:solidFill>
                <a:effectLst/>
                <a:uFill>
                  <a:solidFill>
                    <a:srgbClr val="000000"/>
                  </a:solidFill>
                </a:uFill>
                <a:latin typeface="Arial" panose="020B0604020202020204" pitchFamily="34" charset="0"/>
                <a:ea typeface="Helvetica Neue"/>
                <a:cs typeface="Helvetica Neue"/>
              </a:rPr>
              <a:t>that can be concentrated in its distribution and creates </a:t>
            </a:r>
            <a:r>
              <a:rPr lang="en-US" sz="1200" b="0" i="1" u="none" dirty="0">
                <a:ln>
                  <a:noFill/>
                </a:ln>
                <a:solidFill>
                  <a:srgbClr val="000000"/>
                </a:solidFill>
                <a:effectLst/>
                <a:uFill>
                  <a:solidFill>
                    <a:srgbClr val="000000"/>
                  </a:solidFill>
                </a:uFill>
                <a:latin typeface="Arial" panose="020B0604020202020204" pitchFamily="34" charset="0"/>
                <a:ea typeface="Helvetica Neue"/>
                <a:cs typeface="Helvetica Neue"/>
              </a:rPr>
              <a:t>hotspot</a:t>
            </a:r>
          </a:p>
          <a:p>
            <a:pPr marL="220128" marR="0" lvl="0" indent="-220128"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u="none" dirty="0">
                <a:ln>
                  <a:noFill/>
                </a:ln>
                <a:solidFill>
                  <a:srgbClr val="000000"/>
                </a:solidFill>
                <a:effectLst/>
                <a:uFill>
                  <a:solidFill>
                    <a:srgbClr val="000000"/>
                  </a:solidFill>
                </a:uFill>
                <a:latin typeface="Arial" panose="020B0604020202020204" pitchFamily="34" charset="0"/>
                <a:ea typeface="Helvetica Neue"/>
                <a:cs typeface="Helvetica Neue"/>
              </a:rPr>
              <a:t>The Neurofocus Optics® technology applying a Catenary optics, generates an extremely high magnitude of myopic defocus but is smooth and gentle in intensity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u="none" dirty="0">
                <a:ln>
                  <a:noFill/>
                </a:ln>
                <a:solidFill>
                  <a:srgbClr val="000000"/>
                </a:solidFill>
                <a:effectLst/>
                <a:uFill>
                  <a:solidFill>
                    <a:srgbClr val="000000"/>
                  </a:solidFill>
                </a:uFill>
                <a:latin typeface="Arial" panose="020B0604020202020204" pitchFamily="34" charset="0"/>
                <a:ea typeface="Helvetica Neue"/>
                <a:cs typeface="Helvetica Neue"/>
              </a:rPr>
              <a:t>The Neurofocus Optics® technology has a long and narrow EDOF chann</a:t>
            </a:r>
            <a:r>
              <a:rPr lang="en-US" sz="1200" b="0" dirty="0">
                <a:ln>
                  <a:noFill/>
                </a:ln>
                <a:solidFill>
                  <a:srgbClr val="000000"/>
                </a:solidFill>
                <a:effectLst/>
                <a:uFill>
                  <a:solidFill>
                    <a:srgbClr val="000000"/>
                  </a:solidFill>
                </a:uFill>
                <a:latin typeface="Arial" panose="020B0604020202020204" pitchFamily="34" charset="0"/>
                <a:ea typeface="Helvetica Neue"/>
                <a:cs typeface="Helvetica Neue"/>
              </a:rPr>
              <a:t>el which can reduce accommodative demand and address accommodative disfunctions. </a:t>
            </a:r>
            <a:endParaRPr lang="en-US" sz="1200" b="0" dirty="0">
              <a:ln>
                <a:noFill/>
              </a:ln>
              <a:solidFill>
                <a:srgbClr val="000000"/>
              </a:solidFill>
              <a:effectLst/>
              <a:uFill>
                <a:solidFill>
                  <a:srgbClr val="000000"/>
                </a:solidFill>
              </a:uFill>
              <a:latin typeface="Helvetica Neue"/>
              <a:ea typeface="Helvetica Neue"/>
              <a:cs typeface="Helvetica Neue"/>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myopic defocus spreads out evenly to covers greater than </a:t>
            </a:r>
            <a:r>
              <a:rPr lang="en-US" sz="1200" b="0" dirty="0">
                <a:effectLst/>
                <a:highlight>
                  <a:srgbClr val="FFFF00"/>
                </a:highlight>
                <a:latin typeface="Calibri" panose="020F0502020204030204" pitchFamily="34" charset="0"/>
                <a:ea typeface="Calibri" panose="020F0502020204030204" pitchFamily="34" charset="0"/>
              </a:rPr>
              <a:t>±30 </a:t>
            </a: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degrees of retina thus the </a:t>
            </a:r>
            <a:r>
              <a:rPr lang="en-US" sz="1200" b="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intensity per unit area has diluted</a:t>
            </a: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No hot spot. What the brain see is a vailing white noise. That can be filtered out easily. This is the foundation of Neurofocus optics.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0128" marR="0" lvl="0" indent="-220128"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ln>
                  <a:noFill/>
                </a:ln>
                <a:solidFill>
                  <a:srgbClr val="000000"/>
                </a:solidFill>
                <a:effectLst/>
                <a:uFill>
                  <a:solidFill>
                    <a:srgbClr val="000000"/>
                  </a:solidFill>
                </a:uFill>
                <a:latin typeface="Arial" panose="020B0604020202020204" pitchFamily="34" charset="0"/>
                <a:ea typeface="Helvetica Neue"/>
                <a:cs typeface="Helvetica Neue"/>
              </a:rPr>
              <a:t>The high magnitude of peripheral myopic defocus is enough to cancel out peripheral hyperopia for a wide range of the population and covers a wider retinal eccentricity.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(Compares to a 2 D SA, it covers over twice the diameter and less than quarter of  its intensity. )</a:t>
            </a:r>
            <a:endParaRPr lang="en-US" sz="1200" b="0" dirty="0">
              <a:ln>
                <a:noFill/>
              </a:ln>
              <a:solidFill>
                <a:srgbClr val="000000"/>
              </a:solidFill>
              <a:effectLst/>
              <a:highlight>
                <a:srgbClr val="FFFF00"/>
              </a:highlight>
              <a:uFill>
                <a:solidFill>
                  <a:srgbClr val="000000"/>
                </a:solidFill>
              </a:uFill>
              <a:latin typeface="Arial" panose="020B0604020202020204" pitchFamily="34" charset="0"/>
              <a:ea typeface="Helvetica Neue"/>
              <a:cs typeface="Helvetica Neue"/>
            </a:endParaRPr>
          </a:p>
          <a:p>
            <a:pPr marL="220128" marR="0" lvl="0" indent="-220128"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dirty="0">
              <a:ln>
                <a:noFill/>
              </a:ln>
              <a:solidFill>
                <a:srgbClr val="000000"/>
              </a:solidFill>
              <a:effectLst/>
              <a:uFill>
                <a:solidFill>
                  <a:srgbClr val="000000"/>
                </a:solidFill>
              </a:uFill>
              <a:latin typeface="Helvetica Neue"/>
              <a:ea typeface="Helvetica Neue"/>
              <a:cs typeface="Helvetica Neue"/>
            </a:endParaRPr>
          </a:p>
          <a:p>
            <a:endParaRPr lang="en-US" dirty="0"/>
          </a:p>
        </p:txBody>
      </p:sp>
      <p:sp>
        <p:nvSpPr>
          <p:cNvPr id="4" name="Slide Number Placeholder 3">
            <a:extLst>
              <a:ext uri="{FF2B5EF4-FFF2-40B4-BE49-F238E27FC236}">
                <a16:creationId xmlns:a16="http://schemas.microsoft.com/office/drawing/2014/main" id="{10D658BB-FF67-5BA9-4ABC-8AB12F463726}"/>
              </a:ext>
            </a:extLst>
          </p:cNvPr>
          <p:cNvSpPr>
            <a:spLocks noGrp="1"/>
          </p:cNvSpPr>
          <p:nvPr>
            <p:ph type="sldNum" sz="quarter" idx="5"/>
          </p:nvPr>
        </p:nvSpPr>
        <p:spPr/>
        <p:txBody>
          <a:bodyPr/>
          <a:lstStyle/>
          <a:p>
            <a:fld id="{D0EC39F3-534F-7741-B8C2-49EB52207FCA}" type="slidenum">
              <a:rPr lang="en-US" smtClean="0"/>
              <a:t>5</a:t>
            </a:fld>
            <a:endParaRPr lang="en-US" dirty="0"/>
          </a:p>
        </p:txBody>
      </p:sp>
    </p:spTree>
    <p:extLst>
      <p:ext uri="{BB962C8B-B14F-4D97-AF65-F5344CB8AC3E}">
        <p14:creationId xmlns:p14="http://schemas.microsoft.com/office/powerpoint/2010/main" val="80100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80EA-7033-FAD0-6793-ECBC2CC43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E0C44-D25A-B6FE-B216-F048F7933980}"/>
              </a:ext>
            </a:extLst>
          </p:cNvPr>
          <p:cNvSpPr>
            <a:spLocks noGrp="1" noRot="1" noChangeAspect="1"/>
          </p:cNvSpPr>
          <p:nvPr>
            <p:ph type="sldImg"/>
          </p:nvPr>
        </p:nvSpPr>
        <p:spPr>
          <a:xfrm>
            <a:off x="430213" y="692150"/>
            <a:ext cx="6149975" cy="3459163"/>
          </a:xfrm>
        </p:spPr>
        <p:txBody>
          <a:bodyPr/>
          <a:lstStyle/>
          <a:p>
            <a:endParaRPr lang="en-US" dirty="0"/>
          </a:p>
        </p:txBody>
      </p:sp>
      <p:sp>
        <p:nvSpPr>
          <p:cNvPr id="3" name="Notes Placeholder 2">
            <a:extLst>
              <a:ext uri="{FF2B5EF4-FFF2-40B4-BE49-F238E27FC236}">
                <a16:creationId xmlns:a16="http://schemas.microsoft.com/office/drawing/2014/main" id="{23E4900F-4279-E9B9-9981-F67D96A7C6F2}"/>
              </a:ext>
            </a:extLst>
          </p:cNvPr>
          <p:cNvSpPr>
            <a:spLocks noGrp="1"/>
          </p:cNvSpPr>
          <p:nvPr>
            <p:ph type="body" idx="1"/>
          </p:nvPr>
        </p:nvSpPr>
        <p:spPr/>
        <p:txBody>
          <a:bodyPr/>
          <a:lstStyle/>
          <a:p>
            <a:pPr marL="0" marR="0" algn="l">
              <a:spcBef>
                <a:spcPts val="0"/>
              </a:spcBef>
              <a:spcAft>
                <a:spcPts val="0"/>
              </a:spcAft>
            </a:pP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Neurofocus optics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rapid</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 </a:t>
            </a:r>
            <a:r>
              <a:rPr lang="en-US" sz="1000" b="1" i="1" u="none" kern="100" dirty="0">
                <a:effectLst/>
                <a:latin typeface="Times New Roman" panose="02020603050405020304" pitchFamily="18" charset="0"/>
                <a:ea typeface="SimSun" panose="02010600030101010101" pitchFamily="2" charset="-122"/>
                <a:cs typeface="Arial" panose="020B0604020202020204" pitchFamily="34" charset="0"/>
              </a:rPr>
              <a:t>and</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smooth</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 power progression, causes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minimal </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to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no</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 perception of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visual</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 disturbance, which allows an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unprecedented</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 amount of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ADD</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 power in the contact lens without sacrificing </a:t>
            </a:r>
            <a:r>
              <a:rPr lang="en-US" sz="1000" b="1" u="none" kern="100" dirty="0">
                <a:effectLst/>
                <a:latin typeface="Times New Roman" panose="02020603050405020304" pitchFamily="18" charset="0"/>
                <a:ea typeface="SimSun" panose="02010600030101010101" pitchFamily="2" charset="-122"/>
                <a:cs typeface="Arial" panose="020B0604020202020204" pitchFamily="34" charset="0"/>
              </a:rPr>
              <a:t>visual comfort</a:t>
            </a:r>
            <a:r>
              <a:rPr lang="en-US" sz="1000" u="none" kern="100" dirty="0">
                <a:effectLst/>
                <a:latin typeface="Times New Roman" panose="02020603050405020304" pitchFamily="18" charset="0"/>
                <a:ea typeface="SimSun" panose="02010600030101010101" pitchFamily="2" charset="-122"/>
                <a:cs typeface="Arial" panose="020B0604020202020204" pitchFamily="34" charset="0"/>
              </a:rPr>
              <a:t>.</a:t>
            </a:r>
          </a:p>
          <a:p>
            <a:pPr marL="0" marR="0" algn="l">
              <a:spcBef>
                <a:spcPts val="0"/>
              </a:spcBef>
              <a:spcAft>
                <a:spcPts val="0"/>
              </a:spcAft>
            </a:pPr>
            <a:endParaRPr lang="en-US" sz="1000" u="none" kern="100" dirty="0">
              <a:effectLst/>
              <a:latin typeface="Times New Roman" panose="02020603050405020304" pitchFamily="18" charset="0"/>
              <a:ea typeface="SimSun" panose="02010600030101010101" pitchFamily="2" charset="-122"/>
              <a:cs typeface="Arial" panose="020B0604020202020204" pitchFamily="34" charset="0"/>
            </a:endParaRPr>
          </a:p>
          <a:p>
            <a:pPr marL="0" marR="0" indent="0" algn="l">
              <a:spcBef>
                <a:spcPts val="0"/>
              </a:spcBef>
              <a:spcAft>
                <a:spcPts val="0"/>
              </a:spcAft>
              <a:buNone/>
            </a:pPr>
            <a:r>
              <a:rPr lang="en-US" sz="1000" b="0" u="none" kern="100" dirty="0">
                <a:effectLst/>
                <a:latin typeface="Times New Roman" panose="02020603050405020304" pitchFamily="18" charset="0"/>
                <a:ea typeface="SimSun" panose="02010600030101010101" pitchFamily="2" charset="-122"/>
                <a:cs typeface="Arial" panose="020B0604020202020204" pitchFamily="34" charset="0"/>
              </a:rPr>
              <a:t>This optic has two fascinating effects:</a:t>
            </a:r>
          </a:p>
          <a:p>
            <a:pPr marL="228600" marR="0" indent="-228600" algn="l">
              <a:spcBef>
                <a:spcPts val="0"/>
              </a:spcBef>
              <a:spcAft>
                <a:spcPts val="0"/>
              </a:spcAft>
              <a:buAutoNum type="arabicPeriod"/>
            </a:pPr>
            <a:r>
              <a:rPr lang="en-US" sz="1000" b="0" u="none" kern="100" dirty="0">
                <a:effectLst/>
                <a:latin typeface="Times New Roman" panose="02020603050405020304" pitchFamily="18" charset="0"/>
                <a:ea typeface="SimSun" panose="02010600030101010101" pitchFamily="2" charset="-122"/>
                <a:cs typeface="Arial" panose="020B0604020202020204" pitchFamily="34" charset="0"/>
              </a:rPr>
              <a:t>On-axis progressively changing focus distances generates a </a:t>
            </a:r>
            <a:r>
              <a:rPr lang="en-US" sz="1100" b="0" i="0" u="none" dirty="0">
                <a:solidFill>
                  <a:srgbClr val="212529"/>
                </a:solidFill>
                <a:effectLst/>
                <a:highlight>
                  <a:srgbClr val="FFFF00"/>
                </a:highlight>
                <a:latin typeface="Lato" panose="020F0502020204030203" pitchFamily="34" charset="0"/>
              </a:rPr>
              <a:t>single, contiguous, elongated focal point, that extends the depth of focus of the eye, providing whatever presbyopic correction is needed.  </a:t>
            </a:r>
          </a:p>
          <a:p>
            <a:pPr marL="228600" marR="0" indent="-228600" algn="l">
              <a:spcBef>
                <a:spcPts val="0"/>
              </a:spcBef>
              <a:spcAft>
                <a:spcPts val="0"/>
              </a:spcAft>
              <a:buAutoNum type="arabicPeriod"/>
            </a:pPr>
            <a:r>
              <a:rPr lang="en-US" sz="1100" b="0" i="0" u="none" kern="100" dirty="0">
                <a:solidFill>
                  <a:srgbClr val="212529"/>
                </a:solidFill>
                <a:effectLst/>
                <a:highlight>
                  <a:srgbClr val="FFFF00"/>
                </a:highlight>
                <a:latin typeface="Lato" panose="020F0502020204030203" pitchFamily="34" charset="0"/>
                <a:ea typeface="SimSun" panose="02010600030101010101" pitchFamily="2" charset="-122"/>
                <a:cs typeface="Arial" panose="020B0604020202020204" pitchFamily="34" charset="0"/>
              </a:rPr>
              <a:t>Rays, after passing the focal points, will continue to diverge and create myopic defocus at the near peripheral retina, correcting hyperopic defocus, a risk factor that is believed to drive myopia progression. </a:t>
            </a:r>
          </a:p>
          <a:p>
            <a:pPr marL="228600" marR="0" indent="-228600" algn="l">
              <a:spcBef>
                <a:spcPts val="0"/>
              </a:spcBef>
              <a:spcAft>
                <a:spcPts val="0"/>
              </a:spcAft>
            </a:pPr>
            <a:r>
              <a:rPr lang="en-US" sz="1100" b="0" i="0" u="none" kern="100" dirty="0">
                <a:solidFill>
                  <a:srgbClr val="212529"/>
                </a:solidFill>
                <a:effectLst/>
                <a:highlight>
                  <a:srgbClr val="FFFF00"/>
                </a:highlight>
                <a:latin typeface="Lato" panose="020F0502020204030203" pitchFamily="34" charset="0"/>
                <a:ea typeface="SimSun" panose="02010600030101010101" pitchFamily="2" charset="-122"/>
                <a:cs typeface="Arial" panose="020B0604020202020204" pitchFamily="34" charset="0"/>
              </a:rPr>
              <a:t>While delivering these functions, the central optics correct the refractive error and preserve spectacle level high contrast acuity and stereopsis, which are critical for active lifestyles.  </a:t>
            </a:r>
            <a:endParaRPr lang="en-US" sz="1000" b="0" u="none" kern="100" dirty="0">
              <a:effectLst/>
              <a:latin typeface="Times New Roman" panose="02020603050405020304" pitchFamily="18" charset="0"/>
              <a:ea typeface="SimSun" panose="02010600030101010101" pitchFamily="2" charset="-122"/>
              <a:cs typeface="Arial" panose="020B0604020202020204" pitchFamily="34" charset="0"/>
            </a:endParaRPr>
          </a:p>
          <a:p>
            <a:pPr marL="0" marR="0" algn="l">
              <a:spcBef>
                <a:spcPts val="0"/>
              </a:spcBef>
              <a:spcAft>
                <a:spcPts val="0"/>
              </a:spcAft>
            </a:pPr>
            <a:endParaRPr lang="en-US" sz="1000" u="none" kern="100" dirty="0">
              <a:effectLst/>
              <a:latin typeface="Times New Roman" panose="02020603050405020304" pitchFamily="18" charset="0"/>
              <a:ea typeface="SimSun" panose="02010600030101010101" pitchFamily="2" charset="-122"/>
              <a:cs typeface="Arial" panose="020B0604020202020204" pitchFamily="34" charset="0"/>
            </a:endParaRPr>
          </a:p>
          <a:p>
            <a:pPr marL="0" marR="0" algn="just">
              <a:spcBef>
                <a:spcPts val="0"/>
              </a:spcBef>
              <a:spcAft>
                <a:spcPts val="0"/>
              </a:spcAft>
            </a:pPr>
            <a:endParaRPr lang="en-US" sz="1800" kern="100" dirty="0">
              <a:effectLst/>
              <a:latin typeface="Times New Roman" panose="02020603050405020304" pitchFamily="18" charset="0"/>
              <a:ea typeface="SimSun" panose="02010600030101010101" pitchFamily="2" charset="-122"/>
            </a:endParaRPr>
          </a:p>
        </p:txBody>
      </p:sp>
      <p:sp>
        <p:nvSpPr>
          <p:cNvPr id="4" name="Slide Number Placeholder 3">
            <a:extLst>
              <a:ext uri="{FF2B5EF4-FFF2-40B4-BE49-F238E27FC236}">
                <a16:creationId xmlns:a16="http://schemas.microsoft.com/office/drawing/2014/main" id="{8CC59338-269E-95FB-786C-45E877BEF546}"/>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DAF1357-55F3-C149-A3E0-0BB2FB2FE37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021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0A26-CB77-AE45-2B3E-C40B00A2A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50DCD-F9BF-8B8E-7BBF-15EB1513F38D}"/>
              </a:ext>
            </a:extLst>
          </p:cNvPr>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a:extLst>
              <a:ext uri="{FF2B5EF4-FFF2-40B4-BE49-F238E27FC236}">
                <a16:creationId xmlns:a16="http://schemas.microsoft.com/office/drawing/2014/main" id="{99E38CE9-0DDD-E775-9F77-A66081AFE946}"/>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Astigmatism is present in a large proportion of the population, and it needs to be addressed.</a:t>
            </a:r>
          </a:p>
          <a:p>
            <a:endParaRPr lang="en-US" dirty="0"/>
          </a:p>
        </p:txBody>
      </p:sp>
      <p:sp>
        <p:nvSpPr>
          <p:cNvPr id="4" name="Slide Number Placeholder 3">
            <a:extLst>
              <a:ext uri="{FF2B5EF4-FFF2-40B4-BE49-F238E27FC236}">
                <a16:creationId xmlns:a16="http://schemas.microsoft.com/office/drawing/2014/main" id="{08BF76E2-F653-C93A-A9E3-9FBB2E5F83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B39CAC-D332-439F-9174-B5DAC97969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27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5dc011d66_2_1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6" name="Google Shape;236;gf5dc011d66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extLst>
      <p:ext uri="{BB962C8B-B14F-4D97-AF65-F5344CB8AC3E}">
        <p14:creationId xmlns:p14="http://schemas.microsoft.com/office/powerpoint/2010/main" val="185788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Times New Roman" panose="02020603050405020304" pitchFamily="18" charset="0"/>
                <a:cs typeface="Aptos" panose="020B0004020202020204" pitchFamily="34" charset="0"/>
              </a:rPr>
              <a:t>the higher the curve the better the vision…everything under the dotted line - under the “sea” too low to be useful</a:t>
            </a:r>
            <a:endParaRPr lang="en-US" dirty="0"/>
          </a:p>
        </p:txBody>
      </p:sp>
    </p:spTree>
    <p:extLst>
      <p:ext uri="{BB962C8B-B14F-4D97-AF65-F5344CB8AC3E}">
        <p14:creationId xmlns:p14="http://schemas.microsoft.com/office/powerpoint/2010/main" val="2397654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9C1B-F08E-BF07-4423-E157FA982550}"/>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A2036DB2-DA35-BF0F-AB2B-EE07FC70110D}"/>
              </a:ext>
            </a:extLst>
          </p:cNvPr>
          <p:cNvSpPr>
            <a:spLocks noGrp="1"/>
          </p:cNvSpPr>
          <p:nvPr>
            <p:ph type="dt" sz="half" idx="10"/>
          </p:nvPr>
        </p:nvSpPr>
        <p:spPr/>
        <p:txBody>
          <a:bodyPr/>
          <a:lstStyle/>
          <a:p>
            <a:fld id="{DD5D2F3D-A097-4AC8-9FB7-4F7AD3D1CDE7}" type="datetimeFigureOut">
              <a:rPr lang="en-US" smtClean="0"/>
              <a:t>10/6/2025</a:t>
            </a:fld>
            <a:endParaRPr lang="en-US" dirty="0"/>
          </a:p>
        </p:txBody>
      </p:sp>
      <p:sp>
        <p:nvSpPr>
          <p:cNvPr id="4" name="Footer Placeholder 3">
            <a:extLst>
              <a:ext uri="{FF2B5EF4-FFF2-40B4-BE49-F238E27FC236}">
                <a16:creationId xmlns:a16="http://schemas.microsoft.com/office/drawing/2014/main" id="{1530FE49-7679-59E2-A811-E647BDA5CF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339C3B-C797-C443-C476-FB2606A50EC6}"/>
              </a:ext>
            </a:extLst>
          </p:cNvPr>
          <p:cNvSpPr>
            <a:spLocks noGrp="1"/>
          </p:cNvSpPr>
          <p:nvPr>
            <p:ph type="sldNum" sz="quarter" idx="12"/>
          </p:nvPr>
        </p:nvSpPr>
        <p:spPr/>
        <p:txBody>
          <a:bodyPr/>
          <a:lstStyle/>
          <a:p>
            <a:fld id="{CE053B1F-53DC-4293-A820-F6C9652FC1F1}" type="slidenum">
              <a:rPr lang="en-US" smtClean="0"/>
              <a:t>‹#›</a:t>
            </a:fld>
            <a:endParaRPr lang="en-US" dirty="0"/>
          </a:p>
        </p:txBody>
      </p:sp>
    </p:spTree>
    <p:extLst>
      <p:ext uri="{BB962C8B-B14F-4D97-AF65-F5344CB8AC3E}">
        <p14:creationId xmlns:p14="http://schemas.microsoft.com/office/powerpoint/2010/main" val="25065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505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7551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482F-040E-29BD-231B-A13463BC2477}"/>
              </a:ext>
            </a:extLst>
          </p:cNvPr>
          <p:cNvSpPr>
            <a:spLocks noGrp="1"/>
          </p:cNvSpPr>
          <p:nvPr>
            <p:ph type="title"/>
          </p:nvPr>
        </p:nvSpPr>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DA631D13-0C13-EF9F-0905-C2CBF168A346}"/>
              </a:ext>
            </a:extLst>
          </p:cNvPr>
          <p:cNvSpPr>
            <a:spLocks noGrp="1"/>
          </p:cNvSpPr>
          <p:nvPr>
            <p:ph sz="half" idx="1"/>
          </p:nvPr>
        </p:nvSpPr>
        <p:spPr>
          <a:xfrm>
            <a:off x="838200" y="1825625"/>
            <a:ext cx="5181600" cy="435133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D2EB09-575F-8FC4-5401-AFA179CFC78F}"/>
              </a:ext>
            </a:extLst>
          </p:cNvPr>
          <p:cNvSpPr>
            <a:spLocks noGrp="1"/>
          </p:cNvSpPr>
          <p:nvPr>
            <p:ph sz="half" idx="2"/>
          </p:nvPr>
        </p:nvSpPr>
        <p:spPr>
          <a:xfrm>
            <a:off x="6172200" y="1825625"/>
            <a:ext cx="5181600" cy="435133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38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26E858-12F0-3305-39C6-2E5E2F0E7397}"/>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59F0E1-AFBF-9A89-5D07-6B6152B5A789}"/>
              </a:ext>
            </a:extLst>
          </p:cNvPr>
          <p:cNvSpPr>
            <a:spLocks noGrp="1"/>
          </p:cNvSpPr>
          <p:nvPr>
            <p:ph type="title"/>
          </p:nvPr>
        </p:nvSpPr>
        <p:spPr>
          <a:xfrm>
            <a:off x="839788" y="365125"/>
            <a:ext cx="10515600" cy="1325563"/>
          </a:xfrm>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15068B9D-5421-DBA1-1887-3D692EA3FD64}"/>
              </a:ext>
            </a:extLst>
          </p:cNvPr>
          <p:cNvSpPr>
            <a:spLocks noGrp="1"/>
          </p:cNvSpPr>
          <p:nvPr>
            <p:ph type="body" idx="1"/>
          </p:nvPr>
        </p:nvSpPr>
        <p:spPr>
          <a:xfrm>
            <a:off x="839788" y="1681163"/>
            <a:ext cx="5157787" cy="823912"/>
          </a:xfrm>
        </p:spPr>
        <p:txBody>
          <a:bodyPr anchor="b"/>
          <a:lstStyle>
            <a:lvl1pPr marL="0" indent="0">
              <a:buNone/>
              <a:defRPr sz="2400" b="1" i="0">
                <a:solidFill>
                  <a:schemeClr val="accent3"/>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2920A7B-8C82-B13E-E320-95B6630FD302}"/>
              </a:ext>
            </a:extLst>
          </p:cNvPr>
          <p:cNvSpPr>
            <a:spLocks noGrp="1"/>
          </p:cNvSpPr>
          <p:nvPr>
            <p:ph sz="half" idx="2"/>
          </p:nvPr>
        </p:nvSpPr>
        <p:spPr>
          <a:xfrm>
            <a:off x="839788" y="2505075"/>
            <a:ext cx="5157787" cy="368458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5BD052-CBBF-FB05-8FD3-0EAD0FBC20DA}"/>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accent3"/>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0130300-38CB-AD85-D150-403DB275D7AC}"/>
              </a:ext>
            </a:extLst>
          </p:cNvPr>
          <p:cNvSpPr>
            <a:spLocks noGrp="1"/>
          </p:cNvSpPr>
          <p:nvPr>
            <p:ph sz="quarter" idx="4"/>
          </p:nvPr>
        </p:nvSpPr>
        <p:spPr>
          <a:xfrm>
            <a:off x="6172200" y="2505075"/>
            <a:ext cx="5183188" cy="368458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ack background with blue text&#10;&#10;Description automatically generated">
            <a:extLst>
              <a:ext uri="{FF2B5EF4-FFF2-40B4-BE49-F238E27FC236}">
                <a16:creationId xmlns:a16="http://schemas.microsoft.com/office/drawing/2014/main" id="{8420EEB8-549E-1CCB-773A-2AE3FE3353F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189711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1AD8-B4D7-993C-0B3A-1FB9C4A399E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34FA2FE-924B-155D-55AC-EEBDEC454C8A}"/>
              </a:ext>
            </a:extLst>
          </p:cNvPr>
          <p:cNvSpPr>
            <a:spLocks noGrp="1"/>
          </p:cNvSpPr>
          <p:nvPr>
            <p:ph type="title"/>
          </p:nvPr>
        </p:nvSpPr>
        <p:spPr>
          <a:xfrm>
            <a:off x="838200" y="365125"/>
            <a:ext cx="10515600" cy="1325563"/>
          </a:xfrm>
        </p:spPr>
        <p:txBody>
          <a:bodyPr>
            <a:normAutofit/>
          </a:bodyPr>
          <a:lstStyle>
            <a:lvl1pPr>
              <a:defRPr sz="3600" baseline="0">
                <a:latin typeface="Poppins" pitchFamily="2" charset="77"/>
              </a:defRPr>
            </a:lvl1pPr>
          </a:lstStyle>
          <a:p>
            <a:r>
              <a:rPr lang="en-US" dirty="0"/>
              <a:t>Click to edit Master title style</a:t>
            </a:r>
          </a:p>
        </p:txBody>
      </p:sp>
      <p:sp>
        <p:nvSpPr>
          <p:cNvPr id="4" name="Content Placeholder 2">
            <a:extLst>
              <a:ext uri="{FF2B5EF4-FFF2-40B4-BE49-F238E27FC236}">
                <a16:creationId xmlns:a16="http://schemas.microsoft.com/office/drawing/2014/main" id="{BCC2A3A4-5E67-DD09-8A20-3063DB4B37F9}"/>
              </a:ext>
            </a:extLst>
          </p:cNvPr>
          <p:cNvSpPr>
            <a:spLocks noGrp="1"/>
          </p:cNvSpPr>
          <p:nvPr>
            <p:ph idx="1"/>
          </p:nvPr>
        </p:nvSpPr>
        <p:spPr>
          <a:xfrm>
            <a:off x="838200" y="1825625"/>
            <a:ext cx="10515600" cy="4351338"/>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040A7660-78C7-C98C-3D66-40FF7C4447F4}"/>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79546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0FFFCC-B1E4-85F4-EAA3-D66BF63F2972}"/>
              </a:ext>
            </a:extLst>
          </p:cNvPr>
          <p:cNvSpPr>
            <a:spLocks noGrp="1"/>
          </p:cNvSpPr>
          <p:nvPr>
            <p:ph type="title"/>
          </p:nvPr>
        </p:nvSpPr>
        <p:spPr>
          <a:xfrm>
            <a:off x="838200" y="365125"/>
            <a:ext cx="10515600" cy="1325563"/>
          </a:xfrm>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Tree>
    <p:extLst>
      <p:ext uri="{BB962C8B-B14F-4D97-AF65-F5344CB8AC3E}">
        <p14:creationId xmlns:p14="http://schemas.microsoft.com/office/powerpoint/2010/main" val="1472668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88ACC1-DB8D-D0F2-AEA8-7F5C78A6C704}"/>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blue text&#10;&#10;Description automatically generated">
            <a:extLst>
              <a:ext uri="{FF2B5EF4-FFF2-40B4-BE49-F238E27FC236}">
                <a16:creationId xmlns:a16="http://schemas.microsoft.com/office/drawing/2014/main" id="{0A8E9EB2-E97F-C0FB-44F9-A7219BF1B4AC}"/>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8259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1B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normAutofit/>
          </a:bodyPr>
          <a:lstStyle>
            <a:lvl1pPr>
              <a:defRPr sz="4000"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background with blue text&#10;&#10;Description automatically generated">
            <a:extLst>
              <a:ext uri="{FF2B5EF4-FFF2-40B4-BE49-F238E27FC236}">
                <a16:creationId xmlns:a16="http://schemas.microsoft.com/office/drawing/2014/main" id="{F85A6F2A-C0F4-980B-49AC-6F15395631C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749390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00A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normAutofit/>
          </a:bodyPr>
          <a:lstStyle>
            <a:lvl1pPr>
              <a:defRPr sz="4000"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E713D80C-9020-39C0-E7A3-0AA06F6DC6B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980904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4AE9-9FD4-7FAD-9DF3-490718A65CF4}"/>
              </a:ext>
            </a:extLst>
          </p:cNvPr>
          <p:cNvSpPr>
            <a:spLocks noGrp="1"/>
          </p:cNvSpPr>
          <p:nvPr>
            <p:ph type="title"/>
          </p:nvPr>
        </p:nvSpPr>
        <p:spPr>
          <a:xfrm>
            <a:off x="839788" y="457200"/>
            <a:ext cx="3932237" cy="1600200"/>
          </a:xfrm>
        </p:spPr>
        <p:txBody>
          <a:bodyPr anchor="b"/>
          <a:lstStyle>
            <a:lvl1pPr>
              <a:defRPr sz="3200" b="1" i="0">
                <a:latin typeface="Poppins" pitchFamily="2" charset="77"/>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DB245A1-88D7-D451-FB5B-52E583738D3B}"/>
              </a:ext>
            </a:extLst>
          </p:cNvPr>
          <p:cNvSpPr>
            <a:spLocks noGrp="1"/>
          </p:cNvSpPr>
          <p:nvPr>
            <p:ph idx="1"/>
          </p:nvPr>
        </p:nvSpPr>
        <p:spPr>
          <a:xfrm>
            <a:off x="5183188" y="987425"/>
            <a:ext cx="6172200" cy="4873625"/>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D174CF3-1288-4575-BE3C-1C8F33762FB2}"/>
              </a:ext>
            </a:extLst>
          </p:cNvPr>
          <p:cNvSpPr>
            <a:spLocks noGrp="1"/>
          </p:cNvSpPr>
          <p:nvPr>
            <p:ph type="body" sz="half" idx="2"/>
          </p:nvPr>
        </p:nvSpPr>
        <p:spPr>
          <a:xfrm>
            <a:off x="839788" y="2261936"/>
            <a:ext cx="3932237" cy="3607051"/>
          </a:xfrm>
        </p:spPr>
        <p:txBody>
          <a:bodyPr/>
          <a:lstStyle>
            <a:lvl1pPr marL="0" indent="0">
              <a:buNone/>
              <a:defRPr sz="1600" b="1" i="0">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9228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59520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BD3-5F67-AAA3-674D-BA2BA8109A15}"/>
              </a:ext>
            </a:extLst>
          </p:cNvPr>
          <p:cNvSpPr>
            <a:spLocks noGrp="1"/>
          </p:cNvSpPr>
          <p:nvPr>
            <p:ph type="title"/>
          </p:nvPr>
        </p:nvSpPr>
        <p:spPr>
          <a:xfrm>
            <a:off x="839788" y="457200"/>
            <a:ext cx="3932237" cy="1600200"/>
          </a:xfrm>
        </p:spPr>
        <p:txBody>
          <a:bodyPr anchor="b"/>
          <a:lstStyle>
            <a:lvl1pPr>
              <a:defRPr sz="3200">
                <a:latin typeface="Poppins" pitchFamily="2" charset="77"/>
                <a:cs typeface="Poppins"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90A63F82-068C-4D75-15BD-971C8E5D41C3}"/>
              </a:ext>
            </a:extLst>
          </p:cNvPr>
          <p:cNvSpPr>
            <a:spLocks noGrp="1"/>
          </p:cNvSpPr>
          <p:nvPr>
            <p:ph type="pic" idx="1"/>
          </p:nvPr>
        </p:nvSpPr>
        <p:spPr>
          <a:xfrm>
            <a:off x="5183188" y="987425"/>
            <a:ext cx="6172200" cy="4873625"/>
          </a:xfr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5D5556-0FE6-ECD4-798A-69D765E13AEF}"/>
              </a:ext>
            </a:extLst>
          </p:cNvPr>
          <p:cNvSpPr>
            <a:spLocks noGrp="1"/>
          </p:cNvSpPr>
          <p:nvPr>
            <p:ph type="body" sz="half" idx="2"/>
          </p:nvPr>
        </p:nvSpPr>
        <p:spPr>
          <a:xfrm>
            <a:off x="839788" y="2235200"/>
            <a:ext cx="3932237" cy="3633788"/>
          </a:xfrm>
        </p:spPr>
        <p:txBody>
          <a:bodyPr/>
          <a:lstStyle>
            <a:lvl1pPr marL="0" indent="0">
              <a:buNone/>
              <a:defRPr sz="1600" b="1" i="0">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84102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7370F-B8DB-6841-9FA4-F095F127FE3C}"/>
              </a:ext>
            </a:extLst>
          </p:cNvPr>
          <p:cNvPicPr>
            <a:picLocks noChangeAspect="1"/>
          </p:cNvPicPr>
          <p:nvPr userDrawn="1"/>
        </p:nvPicPr>
        <p:blipFill rotWithShape="1">
          <a:blip r:embed="rId2"/>
          <a:srcRect l="2777" t="27745" b="9546"/>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5A1594C3-EF92-094A-B8B7-0781B575B2A3}"/>
              </a:ext>
            </a:extLst>
          </p:cNvPr>
          <p:cNvSpPr>
            <a:spLocks noGrp="1"/>
          </p:cNvSpPr>
          <p:nvPr>
            <p:ph idx="1"/>
          </p:nvPr>
        </p:nvSpPr>
        <p:spPr>
          <a:xfrm>
            <a:off x="1030816" y="1653468"/>
            <a:ext cx="10551584" cy="4161172"/>
          </a:xfrm>
          <a:prstGeom prst="rect">
            <a:avLst/>
          </a:prstGeom>
        </p:spPr>
        <p:txBody>
          <a:bodyPr/>
          <a:lstStyle>
            <a:lvl1pPr>
              <a:defRPr sz="2000" b="0" i="0">
                <a:solidFill>
                  <a:schemeClr val="bg2">
                    <a:lumMod val="25000"/>
                  </a:schemeClr>
                </a:solidFill>
                <a:latin typeface="Poppins" panose="00000500000000000000" pitchFamily="2" charset="0"/>
                <a:cs typeface="Poppins" panose="00000500000000000000" pitchFamily="2" charset="0"/>
              </a:defRPr>
            </a:lvl1pPr>
            <a:lvl2pPr>
              <a:defRPr sz="2000" b="0" i="0">
                <a:solidFill>
                  <a:schemeClr val="bg2">
                    <a:lumMod val="25000"/>
                  </a:schemeClr>
                </a:solidFill>
                <a:latin typeface="Poppins" panose="00000500000000000000" pitchFamily="2" charset="0"/>
                <a:cs typeface="Poppins" panose="00000500000000000000" pitchFamily="2" charset="0"/>
              </a:defRPr>
            </a:lvl2pPr>
            <a:lvl3pPr>
              <a:defRPr sz="2000" b="0" i="0">
                <a:solidFill>
                  <a:schemeClr val="bg2">
                    <a:lumMod val="25000"/>
                  </a:schemeClr>
                </a:solidFill>
                <a:latin typeface="Poppins" panose="00000500000000000000" pitchFamily="2" charset="0"/>
                <a:cs typeface="Poppins" panose="00000500000000000000" pitchFamily="2" charset="0"/>
              </a:defRPr>
            </a:lvl3pPr>
            <a:lvl4pPr>
              <a:defRPr sz="2000" b="0" i="0">
                <a:solidFill>
                  <a:schemeClr val="bg2">
                    <a:lumMod val="25000"/>
                  </a:schemeClr>
                </a:solidFill>
                <a:latin typeface="Poppins" panose="00000500000000000000" pitchFamily="2" charset="0"/>
                <a:cs typeface="Poppins" panose="00000500000000000000" pitchFamily="2" charset="0"/>
              </a:defRPr>
            </a:lvl4pPr>
            <a:lvl5pPr>
              <a:defRPr sz="2000" b="0" i="0">
                <a:solidFill>
                  <a:schemeClr val="bg2">
                    <a:lumMod val="25000"/>
                  </a:schemeClr>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312436"/>
            <a:ext cx="11014040" cy="975328"/>
          </a:xfrm>
          <a:prstGeom prst="rect">
            <a:avLst/>
          </a:prstGeom>
        </p:spPr>
        <p:txBody>
          <a:bodyPr anchor="ctr">
            <a:normAutofit/>
          </a:bodyPr>
          <a:lstStyle>
            <a:lvl1pPr marL="6350" indent="0">
              <a:tabLst/>
              <a:defRPr lang="en-US" sz="2800" b="1" i="0" u="none" strike="noStrike" cap="none" dirty="0">
                <a:solidFill>
                  <a:srgbClr val="1B4298"/>
                </a:solidFill>
                <a:latin typeface="Poppins ExtraBold" panose="00000900000000000000" pitchFamily="2" charset="0"/>
                <a:ea typeface="Poppins ExtraBold" panose="00000900000000000000" pitchFamily="2" charset="0"/>
                <a:cs typeface="Poppins ExtraBold" panose="00000900000000000000" pitchFamily="2" charset="0"/>
                <a:sym typeface="Aria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8CF4DD51-CB5B-AB44-8877-E29A085554CE}"/>
              </a:ext>
            </a:extLst>
          </p:cNvPr>
          <p:cNvSpPr>
            <a:spLocks noGrp="1"/>
          </p:cNvSpPr>
          <p:nvPr>
            <p:ph type="sldNum" sz="quarter" idx="4"/>
          </p:nvPr>
        </p:nvSpPr>
        <p:spPr>
          <a:xfrm>
            <a:off x="264776" y="6356353"/>
            <a:ext cx="2844800" cy="3651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5661273A-A5F1-094B-B1BA-EA2E4638F587}" type="slidenum">
              <a:rPr lang="en-US" smtClean="0"/>
              <a:pPr/>
              <a:t>‹#›</a:t>
            </a:fld>
            <a:endParaRPr lang="en-US" dirty="0"/>
          </a:p>
        </p:txBody>
      </p:sp>
    </p:spTree>
    <p:extLst>
      <p:ext uri="{BB962C8B-B14F-4D97-AF65-F5344CB8AC3E}">
        <p14:creationId xmlns:p14="http://schemas.microsoft.com/office/powerpoint/2010/main" val="935926133"/>
      </p:ext>
    </p:extLst>
  </p:cSld>
  <p:clrMapOvr>
    <a:masterClrMapping/>
  </p:clrMapOvr>
  <p:extLst>
    <p:ext uri="{DCECCB84-F9BA-43D5-87BE-67443E8EF086}">
      <p15:sldGuideLst xmlns:p15="http://schemas.microsoft.com/office/powerpoint/2012/main">
        <p15:guide id="1" orient="horz" pos="408">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9C1B-F08E-BF07-4423-E157FA982550}"/>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A2036DB2-DA35-BF0F-AB2B-EE07FC70110D}"/>
              </a:ext>
            </a:extLst>
          </p:cNvPr>
          <p:cNvSpPr>
            <a:spLocks noGrp="1"/>
          </p:cNvSpPr>
          <p:nvPr>
            <p:ph type="dt" sz="half" idx="10"/>
          </p:nvPr>
        </p:nvSpPr>
        <p:spPr/>
        <p:txBody>
          <a:bodyPr/>
          <a:lstStyle/>
          <a:p>
            <a:fld id="{DD5D2F3D-A097-4AC8-9FB7-4F7AD3D1CDE7}" type="datetimeFigureOut">
              <a:rPr lang="en-US" smtClean="0"/>
              <a:t>10/6/2025</a:t>
            </a:fld>
            <a:endParaRPr lang="en-US" dirty="0"/>
          </a:p>
        </p:txBody>
      </p:sp>
      <p:sp>
        <p:nvSpPr>
          <p:cNvPr id="4" name="Footer Placeholder 3">
            <a:extLst>
              <a:ext uri="{FF2B5EF4-FFF2-40B4-BE49-F238E27FC236}">
                <a16:creationId xmlns:a16="http://schemas.microsoft.com/office/drawing/2014/main" id="{1530FE49-7679-59E2-A811-E647BDA5CF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339C3B-C797-C443-C476-FB2606A50EC6}"/>
              </a:ext>
            </a:extLst>
          </p:cNvPr>
          <p:cNvSpPr>
            <a:spLocks noGrp="1"/>
          </p:cNvSpPr>
          <p:nvPr>
            <p:ph type="sldNum" sz="quarter" idx="12"/>
          </p:nvPr>
        </p:nvSpPr>
        <p:spPr/>
        <p:txBody>
          <a:bodyPr/>
          <a:lstStyle/>
          <a:p>
            <a:fld id="{CE053B1F-53DC-4293-A820-F6C9652FC1F1}" type="slidenum">
              <a:rPr lang="en-US" smtClean="0"/>
              <a:t>‹#›</a:t>
            </a:fld>
            <a:endParaRPr lang="en-US" dirty="0"/>
          </a:p>
        </p:txBody>
      </p:sp>
    </p:spTree>
    <p:extLst>
      <p:ext uri="{BB962C8B-B14F-4D97-AF65-F5344CB8AC3E}">
        <p14:creationId xmlns:p14="http://schemas.microsoft.com/office/powerpoint/2010/main" val="250659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userDrawn="1">
  <p:cSld name="Agenda">
    <p:spTree>
      <p:nvGrpSpPr>
        <p:cNvPr id="1" name="Shape 62"/>
        <p:cNvGrpSpPr/>
        <p:nvPr/>
      </p:nvGrpSpPr>
      <p:grpSpPr>
        <a:xfrm>
          <a:off x="0" y="0"/>
          <a:ext cx="0" cy="0"/>
          <a:chOff x="0" y="0"/>
          <a:chExt cx="0" cy="0"/>
        </a:xfrm>
      </p:grpSpPr>
      <p:sp>
        <p:nvSpPr>
          <p:cNvPr id="64" name="Google Shape;64;p15"/>
          <p:cNvSpPr txBox="1">
            <a:spLocks noGrp="1"/>
          </p:cNvSpPr>
          <p:nvPr>
            <p:ph type="title"/>
          </p:nvPr>
        </p:nvSpPr>
        <p:spPr>
          <a:xfrm>
            <a:off x="838201" y="365125"/>
            <a:ext cx="829818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2600"/>
              <a:buFont typeface="Georgia"/>
              <a:buNone/>
              <a:defRPr sz="3600" b="1" i="0">
                <a:solidFill>
                  <a:srgbClr val="1B4298"/>
                </a:solidFill>
                <a:latin typeface="Poppins ExtraBold" panose="00000900000000000000" pitchFamily="2" charset="0"/>
                <a:ea typeface="Poppins ExtraBold" panose="00000900000000000000" pitchFamily="2" charset="0"/>
                <a:cs typeface="Poppins ExtraBold" panose="00000900000000000000" pitchFamily="2" charset="0"/>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66" name="Google Shape;66;p15"/>
          <p:cNvSpPr txBox="1">
            <a:spLocks noGrp="1"/>
          </p:cNvSpPr>
          <p:nvPr>
            <p:ph type="sldNum" idx="12"/>
          </p:nvPr>
        </p:nvSpPr>
        <p:spPr>
          <a:xfrm>
            <a:off x="9229595"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b="0" i="0" u="none" strike="noStrike" cap="none">
                <a:solidFill>
                  <a:srgbClr val="4C4D4C"/>
                </a:solidFill>
                <a:latin typeface="Arial" panose="020B0604020202020204" pitchFamily="34" charset="0"/>
                <a:ea typeface="Arial" panose="020B0604020202020204" pitchFamily="34" charset="0"/>
                <a:cs typeface="Arial" panose="020B0604020202020204" pitchFamily="34" charset="0"/>
                <a:sym typeface="Corbel"/>
              </a:defRPr>
            </a:lvl1pPr>
            <a:lvl2pPr marL="0" lvl="1" indent="0" algn="r">
              <a:spcBef>
                <a:spcPts val="0"/>
              </a:spcBef>
              <a:buNone/>
              <a:defRPr sz="1067" b="0" i="0" u="none" strike="noStrike" cap="none">
                <a:solidFill>
                  <a:srgbClr val="888888"/>
                </a:solidFill>
                <a:latin typeface="Corbel"/>
                <a:ea typeface="Corbel"/>
                <a:cs typeface="Corbel"/>
                <a:sym typeface="Corbel"/>
              </a:defRPr>
            </a:lvl2pPr>
            <a:lvl3pPr marL="0" lvl="2" indent="0" algn="r">
              <a:spcBef>
                <a:spcPts val="0"/>
              </a:spcBef>
              <a:buNone/>
              <a:defRPr sz="1067" b="0" i="0" u="none" strike="noStrike" cap="none">
                <a:solidFill>
                  <a:srgbClr val="888888"/>
                </a:solidFill>
                <a:latin typeface="Corbel"/>
                <a:ea typeface="Corbel"/>
                <a:cs typeface="Corbel"/>
                <a:sym typeface="Corbel"/>
              </a:defRPr>
            </a:lvl3pPr>
            <a:lvl4pPr marL="0" lvl="3" indent="0" algn="r">
              <a:spcBef>
                <a:spcPts val="0"/>
              </a:spcBef>
              <a:buNone/>
              <a:defRPr sz="1067" b="0" i="0" u="none" strike="noStrike" cap="none">
                <a:solidFill>
                  <a:srgbClr val="888888"/>
                </a:solidFill>
                <a:latin typeface="Corbel"/>
                <a:ea typeface="Corbel"/>
                <a:cs typeface="Corbel"/>
                <a:sym typeface="Corbel"/>
              </a:defRPr>
            </a:lvl4pPr>
            <a:lvl5pPr marL="0" lvl="4" indent="0" algn="r">
              <a:spcBef>
                <a:spcPts val="0"/>
              </a:spcBef>
              <a:buNone/>
              <a:defRPr sz="1067" b="0" i="0" u="none" strike="noStrike" cap="none">
                <a:solidFill>
                  <a:srgbClr val="888888"/>
                </a:solidFill>
                <a:latin typeface="Corbel"/>
                <a:ea typeface="Corbel"/>
                <a:cs typeface="Corbel"/>
                <a:sym typeface="Corbel"/>
              </a:defRPr>
            </a:lvl5pPr>
            <a:lvl6pPr marL="0" lvl="5" indent="0" algn="r">
              <a:spcBef>
                <a:spcPts val="0"/>
              </a:spcBef>
              <a:buNone/>
              <a:defRPr sz="1067" b="0" i="0" u="none" strike="noStrike" cap="none">
                <a:solidFill>
                  <a:srgbClr val="888888"/>
                </a:solidFill>
                <a:latin typeface="Corbel"/>
                <a:ea typeface="Corbel"/>
                <a:cs typeface="Corbel"/>
                <a:sym typeface="Corbel"/>
              </a:defRPr>
            </a:lvl6pPr>
            <a:lvl7pPr marL="0" lvl="6" indent="0" algn="r">
              <a:spcBef>
                <a:spcPts val="0"/>
              </a:spcBef>
              <a:buNone/>
              <a:defRPr sz="1067" b="0" i="0" u="none" strike="noStrike" cap="none">
                <a:solidFill>
                  <a:srgbClr val="888888"/>
                </a:solidFill>
                <a:latin typeface="Corbel"/>
                <a:ea typeface="Corbel"/>
                <a:cs typeface="Corbel"/>
                <a:sym typeface="Corbel"/>
              </a:defRPr>
            </a:lvl7pPr>
            <a:lvl8pPr marL="0" lvl="7" indent="0" algn="r">
              <a:spcBef>
                <a:spcPts val="0"/>
              </a:spcBef>
              <a:buNone/>
              <a:defRPr sz="1067" b="0" i="0" u="none" strike="noStrike" cap="none">
                <a:solidFill>
                  <a:srgbClr val="888888"/>
                </a:solidFill>
                <a:latin typeface="Corbel"/>
                <a:ea typeface="Corbel"/>
                <a:cs typeface="Corbel"/>
                <a:sym typeface="Corbel"/>
              </a:defRPr>
            </a:lvl8pPr>
            <a:lvl9pPr marL="0" lvl="8" indent="0" algn="r">
              <a:spcBef>
                <a:spcPts val="0"/>
              </a:spcBef>
              <a:buNone/>
              <a:defRPr sz="1067" b="0" i="0" u="none" strike="noStrike" cap="none">
                <a:solidFill>
                  <a:srgbClr val="888888"/>
                </a:solidFill>
                <a:latin typeface="Corbel"/>
                <a:ea typeface="Corbel"/>
                <a:cs typeface="Corbel"/>
                <a:sym typeface="Corbel"/>
              </a:defRPr>
            </a:lvl9pPr>
          </a:lstStyle>
          <a:p>
            <a:fld id="{00000000-1234-1234-1234-123412341234}" type="slidenum">
              <a:rPr lang="en" smtClean="0"/>
              <a:pPr/>
              <a:t>‹#›</a:t>
            </a:fld>
            <a:endParaRPr lang="en" dirty="0"/>
          </a:p>
        </p:txBody>
      </p:sp>
      <p:sp>
        <p:nvSpPr>
          <p:cNvPr id="67" name="Google Shape;67;p15"/>
          <p:cNvSpPr txBox="1">
            <a:spLocks noGrp="1"/>
          </p:cNvSpPr>
          <p:nvPr>
            <p:ph type="body" idx="1" hasCustomPrompt="1"/>
          </p:nvPr>
        </p:nvSpPr>
        <p:spPr>
          <a:xfrm>
            <a:off x="838201" y="1789113"/>
            <a:ext cx="8298180" cy="4075112"/>
          </a:xfrm>
          <a:prstGeom prst="rect">
            <a:avLst/>
          </a:prstGeom>
          <a:noFill/>
          <a:ln>
            <a:noFill/>
          </a:ln>
        </p:spPr>
        <p:txBody>
          <a:bodyPr spcFirstLastPara="1" wrap="square" lIns="68575" tIns="34275" rIns="68575" bIns="34275" anchor="t" anchorCtr="0">
            <a:normAutofit/>
          </a:bodyPr>
          <a:lstStyle>
            <a:lvl1pPr marL="463539" lvl="0" indent="-463539" algn="l">
              <a:lnSpc>
                <a:spcPct val="110000"/>
              </a:lnSpc>
              <a:spcBef>
                <a:spcPts val="1067"/>
              </a:spcBef>
              <a:spcAft>
                <a:spcPts val="0"/>
              </a:spcAft>
              <a:buClr>
                <a:schemeClr val="tx2"/>
              </a:buClr>
              <a:buSzPct val="100000"/>
              <a:buFont typeface="Calibri"/>
              <a:buAutoNum type="arabicPeriod"/>
              <a:tabLst/>
              <a:defRPr sz="1867" b="0" i="0">
                <a:solidFill>
                  <a:schemeClr val="bg2">
                    <a:lumMod val="25000"/>
                  </a:schemeClr>
                </a:solidFill>
                <a:latin typeface="Arial" panose="020B0604020202020204" pitchFamily="34" charset="0"/>
                <a:cs typeface="Arial" panose="020B0604020202020204" pitchFamily="34" charset="0"/>
              </a:defRPr>
            </a:lvl1pPr>
            <a:lvl2pPr marL="1219170" lvl="1" indent="-448722" algn="l">
              <a:lnSpc>
                <a:spcPct val="110000"/>
              </a:lnSpc>
              <a:spcBef>
                <a:spcPts val="667"/>
              </a:spcBef>
              <a:spcAft>
                <a:spcPts val="0"/>
              </a:spcAft>
              <a:buClr>
                <a:schemeClr val="bg2"/>
              </a:buClr>
              <a:buSzPct val="100000"/>
              <a:buFont typeface="Calibri"/>
              <a:buAutoNum type="arabicPeriod"/>
              <a:defRPr sz="1867">
                <a:solidFill>
                  <a:srgbClr val="4C4D4C"/>
                </a:solidFill>
              </a:defRPr>
            </a:lvl2pPr>
            <a:lvl3pPr marL="1828754" lvl="2" indent="-448722" algn="l">
              <a:lnSpc>
                <a:spcPct val="110000"/>
              </a:lnSpc>
              <a:spcBef>
                <a:spcPts val="667"/>
              </a:spcBef>
              <a:spcAft>
                <a:spcPts val="0"/>
              </a:spcAft>
              <a:buClr>
                <a:schemeClr val="bg2"/>
              </a:buClr>
              <a:buSzPct val="100000"/>
              <a:buFont typeface="Calibri"/>
              <a:buAutoNum type="arabicPeriod"/>
              <a:defRPr sz="1867">
                <a:solidFill>
                  <a:srgbClr val="4C4D4C"/>
                </a:solidFill>
              </a:defRPr>
            </a:lvl3pPr>
            <a:lvl4pPr marL="2438339" lvl="3" indent="-448722" algn="l">
              <a:lnSpc>
                <a:spcPct val="110000"/>
              </a:lnSpc>
              <a:spcBef>
                <a:spcPts val="667"/>
              </a:spcBef>
              <a:spcAft>
                <a:spcPts val="0"/>
              </a:spcAft>
              <a:buSzPct val="100000"/>
              <a:buFont typeface="Calibri"/>
              <a:buAutoNum type="arabicPeriod"/>
              <a:defRPr sz="1867">
                <a:solidFill>
                  <a:srgbClr val="4C4D4C"/>
                </a:solidFill>
              </a:defRPr>
            </a:lvl4pPr>
            <a:lvl5pPr marL="3047924" lvl="4" indent="-448722" algn="l">
              <a:lnSpc>
                <a:spcPct val="110000"/>
              </a:lnSpc>
              <a:spcBef>
                <a:spcPts val="667"/>
              </a:spcBef>
              <a:spcAft>
                <a:spcPts val="0"/>
              </a:spcAft>
              <a:buSzPts val="1700"/>
              <a:buFont typeface="Calibri"/>
              <a:buAutoNum type="arabicPeriod"/>
              <a:defRPr sz="2267"/>
            </a:lvl5pPr>
            <a:lvl6pPr marL="3657509" lvl="5" indent="-304792">
              <a:spcBef>
                <a:spcPts val="667"/>
              </a:spcBef>
              <a:spcAft>
                <a:spcPts val="0"/>
              </a:spcAft>
              <a:buSzPts val="1100"/>
              <a:buNone/>
              <a:defRPr/>
            </a:lvl6pPr>
            <a:lvl7pPr marL="4267093" lvl="6" indent="-304792">
              <a:spcBef>
                <a:spcPts val="0"/>
              </a:spcBef>
              <a:spcAft>
                <a:spcPts val="0"/>
              </a:spcAft>
              <a:buSzPts val="1100"/>
              <a:buNone/>
              <a:defRPr/>
            </a:lvl7pPr>
            <a:lvl8pPr marL="4876678" lvl="7" indent="-304792">
              <a:spcBef>
                <a:spcPts val="0"/>
              </a:spcBef>
              <a:spcAft>
                <a:spcPts val="0"/>
              </a:spcAft>
              <a:buSzPts val="1100"/>
              <a:buNone/>
              <a:defRPr/>
            </a:lvl8pPr>
            <a:lvl9pPr marL="5486263" lvl="8" indent="-304792">
              <a:spcBef>
                <a:spcPts val="0"/>
              </a:spcBef>
              <a:spcAft>
                <a:spcPts val="0"/>
              </a:spcAft>
              <a:buSzPts val="1100"/>
              <a:buNone/>
              <a:defRPr/>
            </a:lvl9pPr>
          </a:lstStyle>
          <a:p>
            <a:r>
              <a:rPr lang="en-US" dirty="0"/>
              <a:t>Item 1</a:t>
            </a:r>
          </a:p>
          <a:p>
            <a:r>
              <a:rPr lang="en-US" dirty="0"/>
              <a:t>Item 2</a:t>
            </a:r>
          </a:p>
          <a:p>
            <a:r>
              <a:rPr lang="en-US" dirty="0"/>
              <a:t>Item 3</a:t>
            </a:r>
          </a:p>
          <a:p>
            <a:r>
              <a:rPr lang="en-US" dirty="0"/>
              <a:t>Item 4</a:t>
            </a:r>
            <a:endParaRPr dirty="0"/>
          </a:p>
        </p:txBody>
      </p:sp>
      <p:sp>
        <p:nvSpPr>
          <p:cNvPr id="2" name="Google Shape;65;p15">
            <a:extLst>
              <a:ext uri="{FF2B5EF4-FFF2-40B4-BE49-F238E27FC236}">
                <a16:creationId xmlns:a16="http://schemas.microsoft.com/office/drawing/2014/main" id="{6F50F4AE-7246-B58C-0457-F1811F8DC4CF}"/>
              </a:ext>
            </a:extLst>
          </p:cNvPr>
          <p:cNvSpPr txBox="1">
            <a:spLocks noGrp="1"/>
          </p:cNvSpPr>
          <p:nvPr>
            <p:ph type="ftr" idx="11"/>
          </p:nvPr>
        </p:nvSpPr>
        <p:spPr>
          <a:xfrm>
            <a:off x="342900" y="6356351"/>
            <a:ext cx="41148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b="0" i="0">
                <a:solidFill>
                  <a:srgbClr val="4C4D4C"/>
                </a:solidFill>
                <a:latin typeface="Arial" panose="020B0604020202020204" pitchFamily="34" charset="0"/>
                <a:ea typeface="Arial" panose="020B0604020202020204" pitchFamily="34" charset="0"/>
                <a:cs typeface="Arial" panose="020B0604020202020204" pitchFamily="34" charset="0"/>
                <a:sym typeface="Corbe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CODE GOES HERE</a:t>
            </a:r>
            <a:endParaRPr lang="en-US" dirty="0"/>
          </a:p>
        </p:txBody>
      </p:sp>
    </p:spTree>
    <p:extLst>
      <p:ext uri="{BB962C8B-B14F-4D97-AF65-F5344CB8AC3E}">
        <p14:creationId xmlns:p14="http://schemas.microsoft.com/office/powerpoint/2010/main" val="2006368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4CE56-10CF-C006-851E-87B782F72686}"/>
              </a:ext>
            </a:extLst>
          </p:cNvPr>
          <p:cNvSpPr>
            <a:spLocks noGrp="1"/>
          </p:cNvSpPr>
          <p:nvPr>
            <p:ph type="sldNum" idx="10"/>
          </p:nvPr>
        </p:nvSpPr>
        <p:spPr/>
        <p:txBody>
          <a:bodyPr/>
          <a:lstStyle>
            <a:lvl1pPr>
              <a:defRPr sz="800"/>
            </a:lvl1pPr>
          </a:lstStyle>
          <a:p>
            <a:fld id="{00000000-1234-1234-1234-123412341234}" type="slidenum">
              <a:rPr lang="en" smtClean="0"/>
              <a:pPr/>
              <a:t>‹#›</a:t>
            </a:fld>
            <a:endParaRPr lang="en" dirty="0"/>
          </a:p>
        </p:txBody>
      </p:sp>
      <p:sp>
        <p:nvSpPr>
          <p:cNvPr id="4" name="Google Shape;67;p15">
            <a:extLst>
              <a:ext uri="{FF2B5EF4-FFF2-40B4-BE49-F238E27FC236}">
                <a16:creationId xmlns:a16="http://schemas.microsoft.com/office/drawing/2014/main" id="{FEFC0002-686A-5A9E-0F6C-C2D28D612EE5}"/>
              </a:ext>
            </a:extLst>
          </p:cNvPr>
          <p:cNvSpPr txBox="1">
            <a:spLocks noGrp="1"/>
          </p:cNvSpPr>
          <p:nvPr>
            <p:ph type="body" idx="1" hasCustomPrompt="1"/>
          </p:nvPr>
        </p:nvSpPr>
        <p:spPr>
          <a:xfrm>
            <a:off x="838200" y="1789113"/>
            <a:ext cx="10515600" cy="4075112"/>
          </a:xfrm>
          <a:prstGeom prst="rect">
            <a:avLst/>
          </a:prstGeom>
          <a:noFill/>
          <a:ln>
            <a:noFill/>
          </a:ln>
        </p:spPr>
        <p:txBody>
          <a:bodyPr spcFirstLastPara="1" wrap="none" lIns="68575" tIns="34275" rIns="68575" bIns="34275" numCol="2" spcCol="228600" anchor="t" anchorCtr="0">
            <a:noAutofit/>
          </a:bodyPr>
          <a:lstStyle>
            <a:lvl1pPr marL="463539" lvl="0" indent="-463539" algn="l">
              <a:lnSpc>
                <a:spcPct val="110000"/>
              </a:lnSpc>
              <a:spcBef>
                <a:spcPts val="1067"/>
              </a:spcBef>
              <a:spcAft>
                <a:spcPts val="0"/>
              </a:spcAft>
              <a:buClr>
                <a:schemeClr val="tx2"/>
              </a:buClr>
              <a:buSzPct val="100000"/>
              <a:buFont typeface="Arial" panose="020B0604020202020204" pitchFamily="34" charset="0"/>
              <a:buChar char="•"/>
              <a:tabLst/>
              <a:defRPr sz="1867" b="0" i="0">
                <a:solidFill>
                  <a:srgbClr val="4C4D4C"/>
                </a:solidFill>
                <a:latin typeface="Arial" panose="020B0604020202020204" pitchFamily="34" charset="0"/>
                <a:cs typeface="Arial" panose="020B0604020202020204" pitchFamily="34" charset="0"/>
              </a:defRPr>
            </a:lvl1pPr>
            <a:lvl2pPr marL="1219170" lvl="1" indent="-448722" algn="l">
              <a:lnSpc>
                <a:spcPct val="110000"/>
              </a:lnSpc>
              <a:spcBef>
                <a:spcPts val="667"/>
              </a:spcBef>
              <a:spcAft>
                <a:spcPts val="0"/>
              </a:spcAft>
              <a:buClr>
                <a:schemeClr val="bg2"/>
              </a:buClr>
              <a:buSzPct val="100000"/>
              <a:buFont typeface="Arial" panose="020B0604020202020204" pitchFamily="34" charset="0"/>
              <a:buChar char="•"/>
              <a:defRPr sz="1867">
                <a:solidFill>
                  <a:srgbClr val="4C4D4C"/>
                </a:solidFill>
              </a:defRPr>
            </a:lvl2pPr>
            <a:lvl3pPr marL="1828754" lvl="2" indent="-448722" algn="l">
              <a:lnSpc>
                <a:spcPct val="110000"/>
              </a:lnSpc>
              <a:spcBef>
                <a:spcPts val="667"/>
              </a:spcBef>
              <a:spcAft>
                <a:spcPts val="0"/>
              </a:spcAft>
              <a:buClr>
                <a:schemeClr val="bg2"/>
              </a:buClr>
              <a:buSzPct val="100000"/>
              <a:buFont typeface="Arial" panose="020B0604020202020204" pitchFamily="34" charset="0"/>
              <a:buChar char="•"/>
              <a:defRPr sz="1867">
                <a:solidFill>
                  <a:srgbClr val="4C4D4C"/>
                </a:solidFill>
              </a:defRPr>
            </a:lvl3pPr>
            <a:lvl4pPr marL="2438339" lvl="3" indent="-448722" algn="l">
              <a:lnSpc>
                <a:spcPct val="110000"/>
              </a:lnSpc>
              <a:spcBef>
                <a:spcPts val="667"/>
              </a:spcBef>
              <a:spcAft>
                <a:spcPts val="0"/>
              </a:spcAft>
              <a:buClr>
                <a:schemeClr val="bg2"/>
              </a:buClr>
              <a:buSzPct val="100000"/>
              <a:buFont typeface="Arial" panose="020B0604020202020204" pitchFamily="34" charset="0"/>
              <a:buChar char="•"/>
              <a:defRPr sz="1867">
                <a:solidFill>
                  <a:srgbClr val="4C4D4C"/>
                </a:solidFill>
              </a:defRPr>
            </a:lvl4pPr>
            <a:lvl5pPr marL="3047924" lvl="4" indent="-448722" algn="l">
              <a:lnSpc>
                <a:spcPct val="110000"/>
              </a:lnSpc>
              <a:spcBef>
                <a:spcPts val="667"/>
              </a:spcBef>
              <a:spcAft>
                <a:spcPts val="0"/>
              </a:spcAft>
              <a:buSzPts val="1700"/>
              <a:buFont typeface="Arial" panose="020B0604020202020204" pitchFamily="34" charset="0"/>
              <a:buChar char="•"/>
              <a:defRPr sz="1867">
                <a:solidFill>
                  <a:srgbClr val="4C4D4C"/>
                </a:solidFill>
              </a:defRPr>
            </a:lvl5pPr>
            <a:lvl6pPr marL="3657509" lvl="5" indent="-304792">
              <a:spcBef>
                <a:spcPts val="667"/>
              </a:spcBef>
              <a:spcAft>
                <a:spcPts val="0"/>
              </a:spcAft>
              <a:buSzPts val="1100"/>
              <a:buNone/>
              <a:defRPr sz="1867">
                <a:solidFill>
                  <a:srgbClr val="4C4D4C"/>
                </a:solidFill>
              </a:defRPr>
            </a:lvl6pPr>
            <a:lvl7pPr marL="4267093" lvl="6" indent="-304792">
              <a:spcBef>
                <a:spcPts val="0"/>
              </a:spcBef>
              <a:spcAft>
                <a:spcPts val="0"/>
              </a:spcAft>
              <a:buSzPts val="1100"/>
              <a:buNone/>
              <a:defRPr/>
            </a:lvl7pPr>
            <a:lvl8pPr marL="4876678" lvl="7" indent="-304792">
              <a:spcBef>
                <a:spcPts val="0"/>
              </a:spcBef>
              <a:spcAft>
                <a:spcPts val="0"/>
              </a:spcAft>
              <a:buSzPts val="1100"/>
              <a:buNone/>
              <a:defRPr/>
            </a:lvl8pPr>
            <a:lvl9pPr marL="5486263" lvl="8" indent="-304792">
              <a:spcBef>
                <a:spcPts val="0"/>
              </a:spcBef>
              <a:spcAft>
                <a:spcPts val="0"/>
              </a:spcAft>
              <a:buSzPts val="1100"/>
              <a:buNone/>
              <a:defRPr/>
            </a:lvl9pPr>
          </a:lstStyle>
          <a:p>
            <a:pPr lvl="0"/>
            <a:r>
              <a:rPr lang="en-US" dirty="0"/>
              <a:t>Bullet goes here</a:t>
            </a:r>
          </a:p>
          <a:p>
            <a:r>
              <a:rPr lang="en-US" dirty="0"/>
              <a:t>Bullet goes here</a:t>
            </a:r>
          </a:p>
          <a:p>
            <a:r>
              <a:rPr lang="en-US" dirty="0"/>
              <a:t>Bullet goes here</a:t>
            </a:r>
          </a:p>
          <a:p>
            <a:pPr lvl="0"/>
            <a:r>
              <a:rPr lang="en-US" dirty="0"/>
              <a:t>Bullet goes here</a:t>
            </a:r>
          </a:p>
        </p:txBody>
      </p:sp>
      <p:sp>
        <p:nvSpPr>
          <p:cNvPr id="5" name="Google Shape;65;p15">
            <a:extLst>
              <a:ext uri="{FF2B5EF4-FFF2-40B4-BE49-F238E27FC236}">
                <a16:creationId xmlns:a16="http://schemas.microsoft.com/office/drawing/2014/main" id="{41450374-1775-DFA6-6842-C8063D351099}"/>
              </a:ext>
            </a:extLst>
          </p:cNvPr>
          <p:cNvSpPr txBox="1">
            <a:spLocks noGrp="1"/>
          </p:cNvSpPr>
          <p:nvPr>
            <p:ph type="ftr" idx="11"/>
          </p:nvPr>
        </p:nvSpPr>
        <p:spPr>
          <a:xfrm>
            <a:off x="342900" y="6356351"/>
            <a:ext cx="41148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b="0" i="0">
                <a:solidFill>
                  <a:srgbClr val="4C4D4C"/>
                </a:solidFill>
                <a:latin typeface="Arial" panose="020B0604020202020204" pitchFamily="34" charset="0"/>
                <a:ea typeface="Arial" panose="020B0604020202020204" pitchFamily="34" charset="0"/>
                <a:cs typeface="Arial" panose="020B0604020202020204" pitchFamily="34" charset="0"/>
                <a:sym typeface="Corbe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CODE GOES HERE</a:t>
            </a:r>
            <a:endParaRPr lang="en-US" dirty="0"/>
          </a:p>
        </p:txBody>
      </p:sp>
      <p:sp>
        <p:nvSpPr>
          <p:cNvPr id="6" name="Google Shape;64;p15">
            <a:extLst>
              <a:ext uri="{FF2B5EF4-FFF2-40B4-BE49-F238E27FC236}">
                <a16:creationId xmlns:a16="http://schemas.microsoft.com/office/drawing/2014/main" id="{18DDD78A-8B8C-AE6C-F3DE-CEDFBBE52880}"/>
              </a:ext>
            </a:extLst>
          </p:cNvPr>
          <p:cNvSpPr txBox="1">
            <a:spLocks noGrp="1"/>
          </p:cNvSpPr>
          <p:nvPr>
            <p:ph type="title"/>
          </p:nvPr>
        </p:nvSpPr>
        <p:spPr>
          <a:xfrm>
            <a:off x="838201" y="365125"/>
            <a:ext cx="829818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2600"/>
              <a:buFont typeface="Georgia"/>
              <a:buNone/>
              <a:defRPr sz="3600" b="1" i="0">
                <a:solidFill>
                  <a:srgbClr val="1B4298"/>
                </a:solidFill>
                <a:latin typeface="Poppins ExtraBold" panose="00000900000000000000" pitchFamily="2" charset="0"/>
                <a:ea typeface="Poppins ExtraBold" panose="00000900000000000000" pitchFamily="2" charset="0"/>
                <a:cs typeface="Poppins ExtraBold" panose="00000900000000000000" pitchFamily="2" charset="0"/>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Tree>
    <p:extLst>
      <p:ext uri="{BB962C8B-B14F-4D97-AF65-F5344CB8AC3E}">
        <p14:creationId xmlns:p14="http://schemas.microsoft.com/office/powerpoint/2010/main" val="267844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4DEA669-2253-4EFE-96EB-73082E15AFAD}"/>
              </a:ext>
            </a:extLst>
          </p:cNvPr>
          <p:cNvSpPr/>
          <p:nvPr userDrawn="1"/>
        </p:nvSpPr>
        <p:spPr>
          <a:xfrm rot="16200000">
            <a:off x="9179977" y="-1084168"/>
            <a:ext cx="1927860" cy="4096195"/>
          </a:xfrm>
          <a:custGeom>
            <a:avLst/>
            <a:gdLst>
              <a:gd name="connsiteX0" fmla="*/ 1927860 w 1927860"/>
              <a:gd name="connsiteY0" fmla="*/ 0 h 4096194"/>
              <a:gd name="connsiteX1" fmla="*/ 1927859 w 1927860"/>
              <a:gd name="connsiteY1" fmla="*/ 4096194 h 4096194"/>
              <a:gd name="connsiteX2" fmla="*/ 0 w 1927860"/>
              <a:gd name="connsiteY2" fmla="*/ 4096194 h 4096194"/>
            </a:gdLst>
            <a:ahLst/>
            <a:cxnLst>
              <a:cxn ang="0">
                <a:pos x="connsiteX0" y="connsiteY0"/>
              </a:cxn>
              <a:cxn ang="0">
                <a:pos x="connsiteX1" y="connsiteY1"/>
              </a:cxn>
              <a:cxn ang="0">
                <a:pos x="connsiteX2" y="connsiteY2"/>
              </a:cxn>
            </a:cxnLst>
            <a:rect l="l" t="t" r="r" b="b"/>
            <a:pathLst>
              <a:path w="1927860" h="4096194">
                <a:moveTo>
                  <a:pt x="1927860" y="0"/>
                </a:moveTo>
                <a:lnTo>
                  <a:pt x="1927859" y="4096194"/>
                </a:lnTo>
                <a:lnTo>
                  <a:pt x="0" y="409619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Effra CC Regular"/>
              <a:ea typeface="+mn-ea"/>
              <a:cs typeface="+mn-cs"/>
            </a:endParaRPr>
          </a:p>
        </p:txBody>
      </p:sp>
      <p:sp>
        <p:nvSpPr>
          <p:cNvPr id="16" name="Free-form: Shape 15">
            <a:extLst>
              <a:ext uri="{FF2B5EF4-FFF2-40B4-BE49-F238E27FC236}">
                <a16:creationId xmlns:a16="http://schemas.microsoft.com/office/drawing/2014/main" id="{4361D7D7-52B8-858D-E15C-0366E5ABD72A}"/>
              </a:ext>
            </a:extLst>
          </p:cNvPr>
          <p:cNvSpPr/>
          <p:nvPr userDrawn="1"/>
        </p:nvSpPr>
        <p:spPr>
          <a:xfrm rot="16200000">
            <a:off x="6785410" y="1451408"/>
            <a:ext cx="3460749" cy="7352435"/>
          </a:xfrm>
          <a:custGeom>
            <a:avLst/>
            <a:gdLst>
              <a:gd name="connsiteX0" fmla="*/ 3460749 w 3460749"/>
              <a:gd name="connsiteY0" fmla="*/ 7352434 h 7352434"/>
              <a:gd name="connsiteX1" fmla="*/ 0 w 3460749"/>
              <a:gd name="connsiteY1" fmla="*/ 7352434 h 7352434"/>
              <a:gd name="connsiteX2" fmla="*/ 0 w 3460749"/>
              <a:gd name="connsiteY2" fmla="*/ 0 h 7352434"/>
            </a:gdLst>
            <a:ahLst/>
            <a:cxnLst>
              <a:cxn ang="0">
                <a:pos x="connsiteX0" y="connsiteY0"/>
              </a:cxn>
              <a:cxn ang="0">
                <a:pos x="connsiteX1" y="connsiteY1"/>
              </a:cxn>
              <a:cxn ang="0">
                <a:pos x="connsiteX2" y="connsiteY2"/>
              </a:cxn>
            </a:cxnLst>
            <a:rect l="l" t="t" r="r" b="b"/>
            <a:pathLst>
              <a:path w="3460749" h="7352434">
                <a:moveTo>
                  <a:pt x="3460749" y="7352434"/>
                </a:moveTo>
                <a:lnTo>
                  <a:pt x="0" y="7352434"/>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Effra CC Regular"/>
              <a:ea typeface="+mn-ea"/>
              <a:cs typeface="+mn-cs"/>
            </a:endParaRPr>
          </a:p>
        </p:txBody>
      </p:sp>
      <p:sp>
        <p:nvSpPr>
          <p:cNvPr id="2" name="Title 1">
            <a:extLst>
              <a:ext uri="{FF2B5EF4-FFF2-40B4-BE49-F238E27FC236}">
                <a16:creationId xmlns:a16="http://schemas.microsoft.com/office/drawing/2014/main" id="{7DDE1688-E493-E37F-2853-1DF9B7E41D90}"/>
              </a:ext>
            </a:extLst>
          </p:cNvPr>
          <p:cNvSpPr>
            <a:spLocks noGrp="1"/>
          </p:cNvSpPr>
          <p:nvPr>
            <p:ph type="ctrTitle" hasCustomPrompt="1"/>
          </p:nvPr>
        </p:nvSpPr>
        <p:spPr>
          <a:xfrm>
            <a:off x="2819401" y="2460396"/>
            <a:ext cx="5466761" cy="1305155"/>
          </a:xfrm>
        </p:spPr>
        <p:txBody>
          <a:bodyPr lIns="0" tIns="0" rIns="0" bIns="0" anchor="t">
            <a:noAutofit/>
          </a:bodyPr>
          <a:lstStyle>
            <a:lvl1pPr algn="l">
              <a:defRPr sz="4400">
                <a:solidFill>
                  <a:schemeClr val="tx1">
                    <a:lumMod val="75000"/>
                  </a:schemeClr>
                </a:solidFill>
              </a:defRPr>
            </a:lvl1pPr>
          </a:lstStyle>
          <a:p>
            <a:r>
              <a:rPr lang="en-GB" dirty="0"/>
              <a:t>Cover Title</a:t>
            </a:r>
            <a:endParaRPr lang="en-AU" dirty="0"/>
          </a:p>
        </p:txBody>
      </p:sp>
      <p:sp>
        <p:nvSpPr>
          <p:cNvPr id="3" name="Subtitle 2">
            <a:extLst>
              <a:ext uri="{FF2B5EF4-FFF2-40B4-BE49-F238E27FC236}">
                <a16:creationId xmlns:a16="http://schemas.microsoft.com/office/drawing/2014/main" id="{74784B5B-2F62-151B-46D2-B664979B9679}"/>
              </a:ext>
            </a:extLst>
          </p:cNvPr>
          <p:cNvSpPr>
            <a:spLocks noGrp="1"/>
          </p:cNvSpPr>
          <p:nvPr>
            <p:ph type="subTitle" idx="1"/>
          </p:nvPr>
        </p:nvSpPr>
        <p:spPr>
          <a:xfrm>
            <a:off x="2819401" y="3827282"/>
            <a:ext cx="5466761" cy="1430519"/>
          </a:xfrm>
        </p:spPr>
        <p:txBody>
          <a:bodyPr lIns="0" tIns="0" rIns="0" bIns="0" anchor="t">
            <a:noAutofit/>
          </a:bodyPr>
          <a:lstStyle>
            <a:lvl1pPr marL="0" indent="0" algn="l">
              <a:buNone/>
              <a:defRPr sz="1800">
                <a:solidFill>
                  <a:schemeClr val="tx1">
                    <a:lumMod val="7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AU" dirty="0"/>
          </a:p>
        </p:txBody>
      </p:sp>
      <p:sp>
        <p:nvSpPr>
          <p:cNvPr id="8" name="Isosceles Triangle 7">
            <a:extLst>
              <a:ext uri="{FF2B5EF4-FFF2-40B4-BE49-F238E27FC236}">
                <a16:creationId xmlns:a16="http://schemas.microsoft.com/office/drawing/2014/main" id="{88CC7FE2-8BFE-D4F6-FC0A-56EA43872CE6}"/>
              </a:ext>
            </a:extLst>
          </p:cNvPr>
          <p:cNvSpPr/>
          <p:nvPr userDrawn="1"/>
        </p:nvSpPr>
        <p:spPr>
          <a:xfrm rot="5400000">
            <a:off x="251561" y="1813665"/>
            <a:ext cx="2068631" cy="2571751"/>
          </a:xfrm>
          <a:prstGeom prst="triangle">
            <a:avLst/>
          </a:prstGeom>
          <a:solidFill>
            <a:srgbClr val="303D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Effra CC Regular"/>
              <a:ea typeface="+mn-ea"/>
              <a:cs typeface="+mn-cs"/>
            </a:endParaRPr>
          </a:p>
        </p:txBody>
      </p:sp>
      <p:pic>
        <p:nvPicPr>
          <p:cNvPr id="9" name="Picture 8" descr="A logo with a blue circle and a blue circle&#10;&#10;Description automatically generated with medium confidence">
            <a:extLst>
              <a:ext uri="{FF2B5EF4-FFF2-40B4-BE49-F238E27FC236}">
                <a16:creationId xmlns:a16="http://schemas.microsoft.com/office/drawing/2014/main" id="{5BE76F49-8699-116D-0C98-938BF7B41F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49" y="5502640"/>
            <a:ext cx="3083483" cy="790637"/>
          </a:xfrm>
          <a:prstGeom prst="rect">
            <a:avLst/>
          </a:prstGeom>
        </p:spPr>
      </p:pic>
      <p:sp>
        <p:nvSpPr>
          <p:cNvPr id="4" name="Rectangle 3">
            <a:extLst>
              <a:ext uri="{FF2B5EF4-FFF2-40B4-BE49-F238E27FC236}">
                <a16:creationId xmlns:a16="http://schemas.microsoft.com/office/drawing/2014/main" id="{C1CA1FFA-D82D-E82C-4346-9B69FD1720A4}"/>
              </a:ext>
            </a:extLst>
          </p:cNvPr>
          <p:cNvSpPr/>
          <p:nvPr userDrawn="1"/>
        </p:nvSpPr>
        <p:spPr>
          <a:xfrm>
            <a:off x="8445357" y="5502640"/>
            <a:ext cx="3158475" cy="7906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C3ED0-7E5C-C962-D716-8E11F2CE4543}"/>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477EE7B-F400-C480-1042-64D4526BD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1E4DE7-9721-2C11-C3B0-C711AD07A503}"/>
              </a:ext>
            </a:extLst>
          </p:cNvPr>
          <p:cNvSpPr>
            <a:spLocks noGrp="1"/>
          </p:cNvSpPr>
          <p:nvPr>
            <p:ph type="sldNum" sz="quarter" idx="12"/>
          </p:nvPr>
        </p:nvSpPr>
        <p:spPr/>
        <p:txBody>
          <a:bodyPr/>
          <a:lstStyle/>
          <a:p>
            <a:fld id="{CA7E648C-572B-43F6-8F8E-17B25B145EBE}" type="slidenum">
              <a:rPr lang="en-US" smtClean="0"/>
              <a:t>‹#›</a:t>
            </a:fld>
            <a:endParaRPr lang="en-US"/>
          </a:p>
        </p:txBody>
      </p:sp>
    </p:spTree>
    <p:extLst>
      <p:ext uri="{BB962C8B-B14F-4D97-AF65-F5344CB8AC3E}">
        <p14:creationId xmlns:p14="http://schemas.microsoft.com/office/powerpoint/2010/main" val="3911371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794B751-23BF-DC86-6B6E-8E8F65CFFF8C}"/>
              </a:ext>
            </a:extLst>
          </p:cNvPr>
          <p:cNvSpPr>
            <a:spLocks noGrp="1"/>
          </p:cNvSpPr>
          <p:nvPr>
            <p:ph type="title"/>
          </p:nvPr>
        </p:nvSpPr>
        <p:spPr>
          <a:xfrm>
            <a:off x="838200" y="365125"/>
            <a:ext cx="10515600" cy="1325563"/>
          </a:xfrm>
        </p:spPr>
        <p:txBody>
          <a:bodyPr/>
          <a:lstStyle>
            <a:lvl1pPr>
              <a:defRPr baseline="0">
                <a:latin typeface="Poppins" pitchFamily="2" charset="77"/>
              </a:defRPr>
            </a:lvl1pPr>
          </a:lstStyle>
          <a:p>
            <a:r>
              <a:rPr lang="en-US" dirty="0"/>
              <a:t>Click to edit Master title style</a:t>
            </a:r>
          </a:p>
        </p:txBody>
      </p:sp>
      <p:sp>
        <p:nvSpPr>
          <p:cNvPr id="5" name="Content Placeholder 2">
            <a:extLst>
              <a:ext uri="{FF2B5EF4-FFF2-40B4-BE49-F238E27FC236}">
                <a16:creationId xmlns:a16="http://schemas.microsoft.com/office/drawing/2014/main" id="{04F88481-7B26-FA3A-7B56-5C4C216EF32B}"/>
              </a:ext>
            </a:extLst>
          </p:cNvPr>
          <p:cNvSpPr>
            <a:spLocks noGrp="1"/>
          </p:cNvSpPr>
          <p:nvPr>
            <p:ph idx="1"/>
          </p:nvPr>
        </p:nvSpPr>
        <p:spPr>
          <a:xfrm>
            <a:off x="838200" y="1825625"/>
            <a:ext cx="10515600" cy="4351338"/>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5DFB2B9D-305F-F158-DB4B-9F9B2F53C8E8}"/>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966120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1AD8-B4D7-993C-0B3A-1FB9C4A399E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34FA2FE-924B-155D-55AC-EEBDEC454C8A}"/>
              </a:ext>
            </a:extLst>
          </p:cNvPr>
          <p:cNvSpPr>
            <a:spLocks noGrp="1"/>
          </p:cNvSpPr>
          <p:nvPr>
            <p:ph type="title"/>
          </p:nvPr>
        </p:nvSpPr>
        <p:spPr>
          <a:xfrm>
            <a:off x="838200" y="365125"/>
            <a:ext cx="10515600" cy="1325563"/>
          </a:xfrm>
        </p:spPr>
        <p:txBody>
          <a:bodyPr/>
          <a:lstStyle>
            <a:lvl1pPr>
              <a:defRPr baseline="0">
                <a:latin typeface="Poppins" pitchFamily="2" charset="77"/>
              </a:defRPr>
            </a:lvl1pPr>
          </a:lstStyle>
          <a:p>
            <a:r>
              <a:rPr lang="en-US" dirty="0"/>
              <a:t>Click to edit Master title style</a:t>
            </a:r>
          </a:p>
        </p:txBody>
      </p:sp>
      <p:sp>
        <p:nvSpPr>
          <p:cNvPr id="4" name="Content Placeholder 2">
            <a:extLst>
              <a:ext uri="{FF2B5EF4-FFF2-40B4-BE49-F238E27FC236}">
                <a16:creationId xmlns:a16="http://schemas.microsoft.com/office/drawing/2014/main" id="{BCC2A3A4-5E67-DD09-8A20-3063DB4B37F9}"/>
              </a:ext>
            </a:extLst>
          </p:cNvPr>
          <p:cNvSpPr>
            <a:spLocks noGrp="1"/>
          </p:cNvSpPr>
          <p:nvPr>
            <p:ph idx="1"/>
          </p:nvPr>
        </p:nvSpPr>
        <p:spPr>
          <a:xfrm>
            <a:off x="838200" y="1825625"/>
            <a:ext cx="10515600" cy="4351338"/>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040A7660-78C7-C98C-3D66-40FF7C4447F4}"/>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65837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0FFFCC-B1E4-85F4-EAA3-D66BF63F2972}"/>
              </a:ext>
            </a:extLst>
          </p:cNvPr>
          <p:cNvSpPr>
            <a:spLocks noGrp="1"/>
          </p:cNvSpPr>
          <p:nvPr>
            <p:ph type="title"/>
          </p:nvPr>
        </p:nvSpPr>
        <p:spPr>
          <a:xfrm>
            <a:off x="838200" y="365125"/>
            <a:ext cx="10515600" cy="1325563"/>
          </a:xfrm>
        </p:spPr>
        <p:txBody>
          <a:bodyPr/>
          <a:lstStyle>
            <a:lvl1pPr>
              <a:defRPr b="1" i="0">
                <a:latin typeface="Poppins" pitchFamily="2" charset="77"/>
                <a:cs typeface="Poppins" pitchFamily="2" charset="77"/>
              </a:defRPr>
            </a:lvl1pPr>
          </a:lstStyle>
          <a:p>
            <a:r>
              <a:rPr lang="en-US" dirty="0"/>
              <a:t>Click to edit Master title style</a:t>
            </a:r>
          </a:p>
        </p:txBody>
      </p:sp>
    </p:spTree>
    <p:extLst>
      <p:ext uri="{BB962C8B-B14F-4D97-AF65-F5344CB8AC3E}">
        <p14:creationId xmlns:p14="http://schemas.microsoft.com/office/powerpoint/2010/main" val="1050869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324152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88ACC1-DB8D-D0F2-AEA8-7F5C78A6C704}"/>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blue text&#10;&#10;Description automatically generated">
            <a:extLst>
              <a:ext uri="{FF2B5EF4-FFF2-40B4-BE49-F238E27FC236}">
                <a16:creationId xmlns:a16="http://schemas.microsoft.com/office/drawing/2014/main" id="{0A8E9EB2-E97F-C0FB-44F9-A7219BF1B4AC}"/>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28914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1B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lstStyle>
            <a:lvl1pPr>
              <a:defRPr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background with blue text&#10;&#10;Description automatically generated">
            <a:extLst>
              <a:ext uri="{FF2B5EF4-FFF2-40B4-BE49-F238E27FC236}">
                <a16:creationId xmlns:a16="http://schemas.microsoft.com/office/drawing/2014/main" id="{F85A6F2A-C0F4-980B-49AC-6F15395631C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148698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00A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lstStyle>
            <a:lvl1pPr>
              <a:defRPr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E713D80C-9020-39C0-E7A3-0AA06F6DC6B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842475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7370F-B8DB-6841-9FA4-F095F127FE3C}"/>
              </a:ext>
            </a:extLst>
          </p:cNvPr>
          <p:cNvPicPr>
            <a:picLocks noChangeAspect="1"/>
          </p:cNvPicPr>
          <p:nvPr userDrawn="1"/>
        </p:nvPicPr>
        <p:blipFill rotWithShape="1">
          <a:blip r:embed="rId2"/>
          <a:srcRect l="2777" t="27745" b="9546"/>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5A1594C3-EF92-094A-B8B7-0781B575B2A3}"/>
              </a:ext>
            </a:extLst>
          </p:cNvPr>
          <p:cNvSpPr>
            <a:spLocks noGrp="1"/>
          </p:cNvSpPr>
          <p:nvPr>
            <p:ph idx="1"/>
          </p:nvPr>
        </p:nvSpPr>
        <p:spPr>
          <a:xfrm>
            <a:off x="1030816" y="1653468"/>
            <a:ext cx="10551584" cy="4161172"/>
          </a:xfrm>
          <a:prstGeom prst="rect">
            <a:avLst/>
          </a:prstGeom>
        </p:spPr>
        <p:txBody>
          <a:bodyPr/>
          <a:lstStyle>
            <a:lvl1pPr>
              <a:defRPr sz="20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a:defRPr sz="2000" b="0" i="0">
                <a:solidFill>
                  <a:schemeClr val="tx1"/>
                </a:solidFill>
                <a:latin typeface="Arial" panose="020B0604020202020204" pitchFamily="34" charset="0"/>
                <a:cs typeface="Arial" panose="020B0604020202020204" pitchFamily="34" charset="0"/>
              </a:defRPr>
            </a:lvl3pPr>
            <a:lvl4pPr>
              <a:defRPr sz="2000" b="0" i="0">
                <a:solidFill>
                  <a:schemeClr val="tx1"/>
                </a:solidFill>
                <a:latin typeface="Arial" panose="020B0604020202020204" pitchFamily="34" charset="0"/>
                <a:cs typeface="Arial" panose="020B0604020202020204" pitchFamily="34" charset="0"/>
              </a:defRPr>
            </a:lvl4pPr>
            <a:lvl5pPr>
              <a:defRPr sz="20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312436"/>
            <a:ext cx="11014040" cy="975328"/>
          </a:xfrm>
          <a:prstGeom prst="rect">
            <a:avLst/>
          </a:prstGeom>
        </p:spPr>
        <p:txBody>
          <a:bodyPr anchor="ctr">
            <a:normAutofit/>
          </a:bodyPr>
          <a:lstStyle>
            <a:lvl1pPr marL="6350" indent="0">
              <a:tabLst/>
              <a:defRPr lang="en-US" sz="2800" b="1" i="0" u="none" strike="noStrike" cap="none" dirty="0">
                <a:solidFill>
                  <a:srgbClr val="1B4298"/>
                </a:solidFill>
                <a:latin typeface="Century Gothic" panose="020B0502020202020204" pitchFamily="34" charset="0"/>
                <a:ea typeface="Century Gothic" panose="020B0502020202020204" pitchFamily="34" charset="0"/>
                <a:cs typeface="Arial" panose="020B0604020202020204" pitchFamily="34" charset="0"/>
                <a:sym typeface="Aria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8CF4DD51-CB5B-AB44-8877-E29A085554CE}"/>
              </a:ext>
            </a:extLst>
          </p:cNvPr>
          <p:cNvSpPr>
            <a:spLocks noGrp="1"/>
          </p:cNvSpPr>
          <p:nvPr>
            <p:ph type="sldNum" sz="quarter" idx="4"/>
          </p:nvPr>
        </p:nvSpPr>
        <p:spPr>
          <a:xfrm>
            <a:off x="264776" y="6356353"/>
            <a:ext cx="2844800" cy="3651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5661273A-A5F1-094B-B1BA-EA2E4638F587}" type="slidenum">
              <a:rPr lang="en-US" smtClean="0"/>
              <a:pPr/>
              <a:t>‹#›</a:t>
            </a:fld>
            <a:endParaRPr lang="en-US" dirty="0"/>
          </a:p>
        </p:txBody>
      </p:sp>
    </p:spTree>
    <p:extLst>
      <p:ext uri="{BB962C8B-B14F-4D97-AF65-F5344CB8AC3E}">
        <p14:creationId xmlns:p14="http://schemas.microsoft.com/office/powerpoint/2010/main" val="2544993642"/>
      </p:ext>
    </p:extLst>
  </p:cSld>
  <p:clrMapOvr>
    <a:masterClrMapping/>
  </p:clrMapOvr>
  <p:extLst>
    <p:ext uri="{DCECCB84-F9BA-43D5-87BE-67443E8EF086}">
      <p15:sldGuideLst xmlns:p15="http://schemas.microsoft.com/office/powerpoint/2012/main">
        <p15:guide id="1" orient="horz" pos="408">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312436"/>
            <a:ext cx="11014040" cy="975328"/>
          </a:xfrm>
          <a:prstGeom prst="rect">
            <a:avLst/>
          </a:prstGeom>
        </p:spPr>
        <p:txBody>
          <a:bodyPr anchor="ctr"/>
          <a:lstStyle>
            <a:lvl1pPr marL="6350" indent="0">
              <a:tabLst/>
              <a:defRPr b="1"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8CF4DD51-CB5B-AB44-8877-E29A085554CE}"/>
              </a:ext>
            </a:extLst>
          </p:cNvPr>
          <p:cNvSpPr>
            <a:spLocks noGrp="1"/>
          </p:cNvSpPr>
          <p:nvPr>
            <p:ph type="sldNum" sz="quarter" idx="4"/>
          </p:nvPr>
        </p:nvSpPr>
        <p:spPr>
          <a:xfrm>
            <a:off x="264776" y="6356351"/>
            <a:ext cx="2844800" cy="3651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5661273A-A5F1-094B-B1BA-EA2E4638F587}" type="slidenum">
              <a:rPr lang="en-US" smtClean="0"/>
              <a:pPr/>
              <a:t>‹#›</a:t>
            </a:fld>
            <a:r>
              <a:rPr lang="en-US" dirty="0"/>
              <a:t>    XXX-XXX-XXXX</a:t>
            </a:r>
          </a:p>
        </p:txBody>
      </p:sp>
    </p:spTree>
    <p:extLst>
      <p:ext uri="{BB962C8B-B14F-4D97-AF65-F5344CB8AC3E}">
        <p14:creationId xmlns:p14="http://schemas.microsoft.com/office/powerpoint/2010/main" val="395130107"/>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0FFFCC-B1E4-85F4-EAA3-D66BF63F2972}"/>
              </a:ext>
            </a:extLst>
          </p:cNvPr>
          <p:cNvSpPr>
            <a:spLocks noGrp="1"/>
          </p:cNvSpPr>
          <p:nvPr>
            <p:ph type="title"/>
          </p:nvPr>
        </p:nvSpPr>
        <p:spPr>
          <a:xfrm>
            <a:off x="838200" y="365128"/>
            <a:ext cx="10515600" cy="1325563"/>
          </a:xfrm>
        </p:spPr>
        <p:txBody>
          <a:bodyPr/>
          <a:lstStyle>
            <a:lvl1pPr>
              <a:defRPr b="1" i="0">
                <a:latin typeface="Poppins" pitchFamily="2" charset="77"/>
                <a:cs typeface="Poppins" pitchFamily="2" charset="77"/>
              </a:defRPr>
            </a:lvl1pPr>
          </a:lstStyle>
          <a:p>
            <a:r>
              <a:rPr lang="en-US" dirty="0"/>
              <a:t>Click to edit Master title style</a:t>
            </a:r>
          </a:p>
        </p:txBody>
      </p:sp>
    </p:spTree>
    <p:extLst>
      <p:ext uri="{BB962C8B-B14F-4D97-AF65-F5344CB8AC3E}">
        <p14:creationId xmlns:p14="http://schemas.microsoft.com/office/powerpoint/2010/main" val="3503952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794B751-23BF-DC86-6B6E-8E8F65CFFF8C}"/>
              </a:ext>
            </a:extLst>
          </p:cNvPr>
          <p:cNvSpPr>
            <a:spLocks noGrp="1"/>
          </p:cNvSpPr>
          <p:nvPr>
            <p:ph type="title"/>
          </p:nvPr>
        </p:nvSpPr>
        <p:spPr>
          <a:xfrm>
            <a:off x="838200" y="365128"/>
            <a:ext cx="10515600" cy="1325563"/>
          </a:xfrm>
        </p:spPr>
        <p:txBody>
          <a:bodyPr/>
          <a:lstStyle>
            <a:lvl1pPr>
              <a:defRPr baseline="0">
                <a:latin typeface="Poppins" pitchFamily="2" charset="77"/>
              </a:defRPr>
            </a:lvl1pPr>
          </a:lstStyle>
          <a:p>
            <a:r>
              <a:rPr lang="en-US" dirty="0"/>
              <a:t>Click to edit Master title style</a:t>
            </a:r>
          </a:p>
        </p:txBody>
      </p:sp>
      <p:sp>
        <p:nvSpPr>
          <p:cNvPr id="5" name="Content Placeholder 2">
            <a:extLst>
              <a:ext uri="{FF2B5EF4-FFF2-40B4-BE49-F238E27FC236}">
                <a16:creationId xmlns:a16="http://schemas.microsoft.com/office/drawing/2014/main" id="{04F88481-7B26-FA3A-7B56-5C4C216EF32B}"/>
              </a:ext>
            </a:extLst>
          </p:cNvPr>
          <p:cNvSpPr>
            <a:spLocks noGrp="1"/>
          </p:cNvSpPr>
          <p:nvPr>
            <p:ph idx="1"/>
          </p:nvPr>
        </p:nvSpPr>
        <p:spPr>
          <a:xfrm>
            <a:off x="838200" y="1825625"/>
            <a:ext cx="10515600" cy="4351339"/>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5DFB2B9D-305F-F158-DB4B-9F9B2F53C8E8}"/>
              </a:ext>
            </a:extLst>
          </p:cNvPr>
          <p:cNvPicPr>
            <a:picLocks noChangeAspect="1"/>
          </p:cNvPicPr>
          <p:nvPr userDrawn="1"/>
        </p:nvPicPr>
        <p:blipFill rotWithShape="1">
          <a:blip r:embed="rId3"/>
          <a:srcRect l="71447" t="87719"/>
          <a:stretch/>
        </p:blipFill>
        <p:spPr>
          <a:xfrm>
            <a:off x="8710865" y="6015791"/>
            <a:ext cx="3481137" cy="842211"/>
          </a:xfrm>
          <a:prstGeom prst="rect">
            <a:avLst/>
          </a:prstGeom>
        </p:spPr>
      </p:pic>
    </p:spTree>
    <p:extLst>
      <p:ext uri="{BB962C8B-B14F-4D97-AF65-F5344CB8AC3E}">
        <p14:creationId xmlns:p14="http://schemas.microsoft.com/office/powerpoint/2010/main" val="647445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1AD8-B4D7-993C-0B3A-1FB9C4A399E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1">
            <a:extLst>
              <a:ext uri="{FF2B5EF4-FFF2-40B4-BE49-F238E27FC236}">
                <a16:creationId xmlns:a16="http://schemas.microsoft.com/office/drawing/2014/main" id="{534FA2FE-924B-155D-55AC-EEBDEC454C8A}"/>
              </a:ext>
            </a:extLst>
          </p:cNvPr>
          <p:cNvSpPr>
            <a:spLocks noGrp="1"/>
          </p:cNvSpPr>
          <p:nvPr>
            <p:ph type="title"/>
          </p:nvPr>
        </p:nvSpPr>
        <p:spPr>
          <a:xfrm>
            <a:off x="838200" y="365128"/>
            <a:ext cx="10515600" cy="1325563"/>
          </a:xfrm>
        </p:spPr>
        <p:txBody>
          <a:bodyPr/>
          <a:lstStyle>
            <a:lvl1pPr>
              <a:defRPr baseline="0">
                <a:latin typeface="Poppins" pitchFamily="2" charset="77"/>
              </a:defRPr>
            </a:lvl1pPr>
          </a:lstStyle>
          <a:p>
            <a:r>
              <a:rPr lang="en-US" dirty="0"/>
              <a:t>Click to edit Master title style</a:t>
            </a:r>
          </a:p>
        </p:txBody>
      </p:sp>
      <p:sp>
        <p:nvSpPr>
          <p:cNvPr id="4" name="Content Placeholder 2">
            <a:extLst>
              <a:ext uri="{FF2B5EF4-FFF2-40B4-BE49-F238E27FC236}">
                <a16:creationId xmlns:a16="http://schemas.microsoft.com/office/drawing/2014/main" id="{BCC2A3A4-5E67-DD09-8A20-3063DB4B37F9}"/>
              </a:ext>
            </a:extLst>
          </p:cNvPr>
          <p:cNvSpPr>
            <a:spLocks noGrp="1"/>
          </p:cNvSpPr>
          <p:nvPr>
            <p:ph idx="1"/>
          </p:nvPr>
        </p:nvSpPr>
        <p:spPr>
          <a:xfrm>
            <a:off x="838200" y="1825625"/>
            <a:ext cx="10515600" cy="4351339"/>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040A7660-78C7-C98C-3D66-40FF7C4447F4}"/>
              </a:ext>
            </a:extLst>
          </p:cNvPr>
          <p:cNvPicPr>
            <a:picLocks noChangeAspect="1"/>
          </p:cNvPicPr>
          <p:nvPr userDrawn="1"/>
        </p:nvPicPr>
        <p:blipFill rotWithShape="1">
          <a:blip r:embed="rId2"/>
          <a:srcRect l="71447" t="87719"/>
          <a:stretch/>
        </p:blipFill>
        <p:spPr>
          <a:xfrm>
            <a:off x="8710865" y="6015791"/>
            <a:ext cx="3481137" cy="842211"/>
          </a:xfrm>
          <a:prstGeom prst="rect">
            <a:avLst/>
          </a:prstGeom>
        </p:spPr>
      </p:pic>
    </p:spTree>
    <p:extLst>
      <p:ext uri="{BB962C8B-B14F-4D97-AF65-F5344CB8AC3E}">
        <p14:creationId xmlns:p14="http://schemas.microsoft.com/office/powerpoint/2010/main" val="2381344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88ACC1-DB8D-D0F2-AEA8-7F5C78A6C704}"/>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descr="A black background with blue text&#10;&#10;Description automatically generated">
            <a:extLst>
              <a:ext uri="{FF2B5EF4-FFF2-40B4-BE49-F238E27FC236}">
                <a16:creationId xmlns:a16="http://schemas.microsoft.com/office/drawing/2014/main" id="{0A8E9EB2-E97F-C0FB-44F9-A7219BF1B4AC}"/>
              </a:ext>
            </a:extLst>
          </p:cNvPr>
          <p:cNvPicPr>
            <a:picLocks noChangeAspect="1"/>
          </p:cNvPicPr>
          <p:nvPr userDrawn="1"/>
        </p:nvPicPr>
        <p:blipFill rotWithShape="1">
          <a:blip r:embed="rId2"/>
          <a:srcRect l="71447" t="87719"/>
          <a:stretch/>
        </p:blipFill>
        <p:spPr>
          <a:xfrm>
            <a:off x="8710865" y="6015791"/>
            <a:ext cx="3481137" cy="842211"/>
          </a:xfrm>
          <a:prstGeom prst="rect">
            <a:avLst/>
          </a:prstGeom>
        </p:spPr>
      </p:pic>
    </p:spTree>
    <p:extLst>
      <p:ext uri="{BB962C8B-B14F-4D97-AF65-F5344CB8AC3E}">
        <p14:creationId xmlns:p14="http://schemas.microsoft.com/office/powerpoint/2010/main" val="66107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1B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72"/>
            <a:ext cx="9055768" cy="1325563"/>
          </a:xfrm>
        </p:spPr>
        <p:txBody>
          <a:bodyPr/>
          <a:lstStyle>
            <a:lvl1pPr>
              <a:defRPr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3" y="4367466"/>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4"/>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8" y="2027325"/>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descr="A black background with blue text&#10;&#10;Description automatically generated">
            <a:extLst>
              <a:ext uri="{FF2B5EF4-FFF2-40B4-BE49-F238E27FC236}">
                <a16:creationId xmlns:a16="http://schemas.microsoft.com/office/drawing/2014/main" id="{F85A6F2A-C0F4-980B-49AC-6F15395631C3}"/>
              </a:ext>
            </a:extLst>
          </p:cNvPr>
          <p:cNvPicPr>
            <a:picLocks noChangeAspect="1"/>
          </p:cNvPicPr>
          <p:nvPr userDrawn="1"/>
        </p:nvPicPr>
        <p:blipFill rotWithShape="1">
          <a:blip r:embed="rId2"/>
          <a:srcRect l="71447" t="87719"/>
          <a:stretch/>
        </p:blipFill>
        <p:spPr>
          <a:xfrm>
            <a:off x="8710865" y="6015791"/>
            <a:ext cx="3481137" cy="842211"/>
          </a:xfrm>
          <a:prstGeom prst="rect">
            <a:avLst/>
          </a:prstGeom>
        </p:spPr>
      </p:pic>
    </p:spTree>
    <p:extLst>
      <p:ext uri="{BB962C8B-B14F-4D97-AF65-F5344CB8AC3E}">
        <p14:creationId xmlns:p14="http://schemas.microsoft.com/office/powerpoint/2010/main" val="33803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937584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genda" userDrawn="1">
  <p:cSld name="1_Agenda">
    <p:spTree>
      <p:nvGrpSpPr>
        <p:cNvPr id="1" name="Shape 62"/>
        <p:cNvGrpSpPr/>
        <p:nvPr/>
      </p:nvGrpSpPr>
      <p:grpSpPr>
        <a:xfrm>
          <a:off x="0" y="0"/>
          <a:ext cx="0" cy="0"/>
          <a:chOff x="0" y="0"/>
          <a:chExt cx="0" cy="0"/>
        </a:xfrm>
      </p:grpSpPr>
      <p:sp>
        <p:nvSpPr>
          <p:cNvPr id="64" name="Google Shape;64;p15"/>
          <p:cNvSpPr txBox="1">
            <a:spLocks noGrp="1"/>
          </p:cNvSpPr>
          <p:nvPr>
            <p:ph type="title"/>
          </p:nvPr>
        </p:nvSpPr>
        <p:spPr>
          <a:xfrm>
            <a:off x="838203" y="365128"/>
            <a:ext cx="829818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2600"/>
              <a:buFont typeface="Georgia"/>
              <a:buNone/>
              <a:defRPr b="1" i="0">
                <a:solidFill>
                  <a:srgbClr val="1B4298"/>
                </a:solidFill>
                <a:latin typeface="Century Gothic" panose="020B0502020202020204" pitchFamily="34" charset="0"/>
                <a:ea typeface="Century Gothic" panose="020B0502020202020204" pitchFamily="34" charset="0"/>
                <a:cs typeface="Arial" panose="020B0604020202020204" pitchFamily="34" charset="0"/>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66" name="Google Shape;66;p15"/>
          <p:cNvSpPr txBox="1">
            <a:spLocks noGrp="1"/>
          </p:cNvSpPr>
          <p:nvPr>
            <p:ph type="sldNum" idx="12"/>
          </p:nvPr>
        </p:nvSpPr>
        <p:spPr>
          <a:xfrm>
            <a:off x="9136380" y="6356354"/>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b="0" i="0" u="none" strike="noStrike" cap="none">
                <a:solidFill>
                  <a:srgbClr val="4C4D4C"/>
                </a:solidFill>
                <a:latin typeface="Arial" panose="020B0604020202020204" pitchFamily="34" charset="0"/>
                <a:ea typeface="Arial" panose="020B0604020202020204" pitchFamily="34" charset="0"/>
                <a:cs typeface="Arial" panose="020B0604020202020204" pitchFamily="34" charset="0"/>
                <a:sym typeface="Corbel"/>
              </a:defRPr>
            </a:lvl1pPr>
            <a:lvl2pPr marL="0" lvl="1" indent="0" algn="r">
              <a:spcBef>
                <a:spcPts val="0"/>
              </a:spcBef>
              <a:buNone/>
              <a:defRPr sz="1067" b="0" i="0" u="none" strike="noStrike" cap="none">
                <a:solidFill>
                  <a:srgbClr val="888888"/>
                </a:solidFill>
                <a:latin typeface="Corbel"/>
                <a:ea typeface="Corbel"/>
                <a:cs typeface="Corbel"/>
                <a:sym typeface="Corbel"/>
              </a:defRPr>
            </a:lvl2pPr>
            <a:lvl3pPr marL="0" lvl="2" indent="0" algn="r">
              <a:spcBef>
                <a:spcPts val="0"/>
              </a:spcBef>
              <a:buNone/>
              <a:defRPr sz="1067" b="0" i="0" u="none" strike="noStrike" cap="none">
                <a:solidFill>
                  <a:srgbClr val="888888"/>
                </a:solidFill>
                <a:latin typeface="Corbel"/>
                <a:ea typeface="Corbel"/>
                <a:cs typeface="Corbel"/>
                <a:sym typeface="Corbel"/>
              </a:defRPr>
            </a:lvl3pPr>
            <a:lvl4pPr marL="0" lvl="3" indent="0" algn="r">
              <a:spcBef>
                <a:spcPts val="0"/>
              </a:spcBef>
              <a:buNone/>
              <a:defRPr sz="1067" b="0" i="0" u="none" strike="noStrike" cap="none">
                <a:solidFill>
                  <a:srgbClr val="888888"/>
                </a:solidFill>
                <a:latin typeface="Corbel"/>
                <a:ea typeface="Corbel"/>
                <a:cs typeface="Corbel"/>
                <a:sym typeface="Corbel"/>
              </a:defRPr>
            </a:lvl4pPr>
            <a:lvl5pPr marL="0" lvl="4" indent="0" algn="r">
              <a:spcBef>
                <a:spcPts val="0"/>
              </a:spcBef>
              <a:buNone/>
              <a:defRPr sz="1067" b="0" i="0" u="none" strike="noStrike" cap="none">
                <a:solidFill>
                  <a:srgbClr val="888888"/>
                </a:solidFill>
                <a:latin typeface="Corbel"/>
                <a:ea typeface="Corbel"/>
                <a:cs typeface="Corbel"/>
                <a:sym typeface="Corbel"/>
              </a:defRPr>
            </a:lvl5pPr>
            <a:lvl6pPr marL="0" lvl="5" indent="0" algn="r">
              <a:spcBef>
                <a:spcPts val="0"/>
              </a:spcBef>
              <a:buNone/>
              <a:defRPr sz="1067" b="0" i="0" u="none" strike="noStrike" cap="none">
                <a:solidFill>
                  <a:srgbClr val="888888"/>
                </a:solidFill>
                <a:latin typeface="Corbel"/>
                <a:ea typeface="Corbel"/>
                <a:cs typeface="Corbel"/>
                <a:sym typeface="Corbel"/>
              </a:defRPr>
            </a:lvl6pPr>
            <a:lvl7pPr marL="0" lvl="6" indent="0" algn="r">
              <a:spcBef>
                <a:spcPts val="0"/>
              </a:spcBef>
              <a:buNone/>
              <a:defRPr sz="1067" b="0" i="0" u="none" strike="noStrike" cap="none">
                <a:solidFill>
                  <a:srgbClr val="888888"/>
                </a:solidFill>
                <a:latin typeface="Corbel"/>
                <a:ea typeface="Corbel"/>
                <a:cs typeface="Corbel"/>
                <a:sym typeface="Corbel"/>
              </a:defRPr>
            </a:lvl7pPr>
            <a:lvl8pPr marL="0" lvl="7" indent="0" algn="r">
              <a:spcBef>
                <a:spcPts val="0"/>
              </a:spcBef>
              <a:buNone/>
              <a:defRPr sz="1067" b="0" i="0" u="none" strike="noStrike" cap="none">
                <a:solidFill>
                  <a:srgbClr val="888888"/>
                </a:solidFill>
                <a:latin typeface="Corbel"/>
                <a:ea typeface="Corbel"/>
                <a:cs typeface="Corbel"/>
                <a:sym typeface="Corbel"/>
              </a:defRPr>
            </a:lvl8pPr>
            <a:lvl9pPr marL="0" lvl="8" indent="0" algn="r">
              <a:spcBef>
                <a:spcPts val="0"/>
              </a:spcBef>
              <a:buNone/>
              <a:defRPr sz="1067" b="0" i="0" u="none" strike="noStrike" cap="none">
                <a:solidFill>
                  <a:srgbClr val="888888"/>
                </a:solidFill>
                <a:latin typeface="Corbel"/>
                <a:ea typeface="Corbel"/>
                <a:cs typeface="Corbel"/>
                <a:sym typeface="Corbel"/>
              </a:defRPr>
            </a:lvl9pPr>
          </a:lstStyle>
          <a:p>
            <a:fld id="{00000000-1234-1234-1234-123412341234}" type="slidenum">
              <a:rPr lang="en" smtClean="0"/>
              <a:pPr/>
              <a:t>‹#›</a:t>
            </a:fld>
            <a:endParaRPr lang="en" dirty="0"/>
          </a:p>
        </p:txBody>
      </p:sp>
      <p:sp>
        <p:nvSpPr>
          <p:cNvPr id="67" name="Google Shape;67;p15"/>
          <p:cNvSpPr txBox="1">
            <a:spLocks noGrp="1"/>
          </p:cNvSpPr>
          <p:nvPr>
            <p:ph type="body" idx="1" hasCustomPrompt="1"/>
          </p:nvPr>
        </p:nvSpPr>
        <p:spPr>
          <a:xfrm>
            <a:off x="838203" y="1789113"/>
            <a:ext cx="8298180" cy="4075112"/>
          </a:xfrm>
          <a:prstGeom prst="rect">
            <a:avLst/>
          </a:prstGeom>
          <a:noFill/>
          <a:ln>
            <a:noFill/>
          </a:ln>
        </p:spPr>
        <p:txBody>
          <a:bodyPr spcFirstLastPara="1" wrap="square" lIns="68575" tIns="34275" rIns="68575" bIns="34275" anchor="t" anchorCtr="0">
            <a:normAutofit/>
          </a:bodyPr>
          <a:lstStyle>
            <a:lvl1pPr marL="463527" lvl="0" indent="-463527" algn="l">
              <a:lnSpc>
                <a:spcPct val="110000"/>
              </a:lnSpc>
              <a:spcBef>
                <a:spcPts val="1067"/>
              </a:spcBef>
              <a:spcAft>
                <a:spcPts val="0"/>
              </a:spcAft>
              <a:buClr>
                <a:schemeClr val="tx2"/>
              </a:buClr>
              <a:buSzPct val="100000"/>
              <a:buFont typeface="Calibri"/>
              <a:buAutoNum type="arabicPeriod"/>
              <a:tabLst/>
              <a:defRPr sz="1867" b="0" i="0">
                <a:solidFill>
                  <a:srgbClr val="4C4D4C"/>
                </a:solidFill>
                <a:latin typeface="Arial" panose="020B0604020202020204" pitchFamily="34" charset="0"/>
                <a:cs typeface="Arial" panose="020B0604020202020204" pitchFamily="34" charset="0"/>
              </a:defRPr>
            </a:lvl1pPr>
            <a:lvl2pPr marL="1219140" lvl="1" indent="-448711" algn="l">
              <a:lnSpc>
                <a:spcPct val="110000"/>
              </a:lnSpc>
              <a:spcBef>
                <a:spcPts val="667"/>
              </a:spcBef>
              <a:spcAft>
                <a:spcPts val="0"/>
              </a:spcAft>
              <a:buClr>
                <a:schemeClr val="bg2"/>
              </a:buClr>
              <a:buSzPct val="100000"/>
              <a:buFont typeface="Calibri"/>
              <a:buAutoNum type="arabicPeriod"/>
              <a:defRPr sz="1867">
                <a:solidFill>
                  <a:srgbClr val="4C4D4C"/>
                </a:solidFill>
              </a:defRPr>
            </a:lvl2pPr>
            <a:lvl3pPr marL="1828709" lvl="2" indent="-448711" algn="l">
              <a:lnSpc>
                <a:spcPct val="110000"/>
              </a:lnSpc>
              <a:spcBef>
                <a:spcPts val="667"/>
              </a:spcBef>
              <a:spcAft>
                <a:spcPts val="0"/>
              </a:spcAft>
              <a:buClr>
                <a:schemeClr val="bg2"/>
              </a:buClr>
              <a:buSzPct val="100000"/>
              <a:buFont typeface="Calibri"/>
              <a:buAutoNum type="arabicPeriod"/>
              <a:defRPr sz="1867">
                <a:solidFill>
                  <a:srgbClr val="4C4D4C"/>
                </a:solidFill>
              </a:defRPr>
            </a:lvl3pPr>
            <a:lvl4pPr marL="2438278" lvl="3" indent="-448711" algn="l">
              <a:lnSpc>
                <a:spcPct val="110000"/>
              </a:lnSpc>
              <a:spcBef>
                <a:spcPts val="667"/>
              </a:spcBef>
              <a:spcAft>
                <a:spcPts val="0"/>
              </a:spcAft>
              <a:buSzPct val="100000"/>
              <a:buFont typeface="Calibri"/>
              <a:buAutoNum type="arabicPeriod"/>
              <a:defRPr sz="1867">
                <a:solidFill>
                  <a:srgbClr val="4C4D4C"/>
                </a:solidFill>
              </a:defRPr>
            </a:lvl4pPr>
            <a:lvl5pPr marL="3047848" lvl="4" indent="-448711" algn="l">
              <a:lnSpc>
                <a:spcPct val="110000"/>
              </a:lnSpc>
              <a:spcBef>
                <a:spcPts val="667"/>
              </a:spcBef>
              <a:spcAft>
                <a:spcPts val="0"/>
              </a:spcAft>
              <a:buSzPts val="1700"/>
              <a:buFont typeface="Calibri"/>
              <a:buAutoNum type="arabicPeriod"/>
              <a:defRPr sz="2267"/>
            </a:lvl5pPr>
            <a:lvl6pPr marL="3657418" lvl="5" indent="-304784">
              <a:spcBef>
                <a:spcPts val="667"/>
              </a:spcBef>
              <a:spcAft>
                <a:spcPts val="0"/>
              </a:spcAft>
              <a:buSzPts val="1100"/>
              <a:buNone/>
              <a:defRPr/>
            </a:lvl6pPr>
            <a:lvl7pPr marL="4266987" lvl="6" indent="-304784">
              <a:spcBef>
                <a:spcPts val="0"/>
              </a:spcBef>
              <a:spcAft>
                <a:spcPts val="0"/>
              </a:spcAft>
              <a:buSzPts val="1100"/>
              <a:buNone/>
              <a:defRPr/>
            </a:lvl7pPr>
            <a:lvl8pPr marL="4876557" lvl="7" indent="-304784">
              <a:spcBef>
                <a:spcPts val="0"/>
              </a:spcBef>
              <a:spcAft>
                <a:spcPts val="0"/>
              </a:spcAft>
              <a:buSzPts val="1100"/>
              <a:buNone/>
              <a:defRPr/>
            </a:lvl8pPr>
            <a:lvl9pPr marL="5486126" lvl="8" indent="-304784">
              <a:spcBef>
                <a:spcPts val="0"/>
              </a:spcBef>
              <a:spcAft>
                <a:spcPts val="0"/>
              </a:spcAft>
              <a:buSzPts val="1100"/>
              <a:buNone/>
              <a:defRPr/>
            </a:lvl9pPr>
          </a:lstStyle>
          <a:p>
            <a:r>
              <a:rPr lang="en-US" dirty="0"/>
              <a:t>Item 1</a:t>
            </a:r>
          </a:p>
          <a:p>
            <a:r>
              <a:rPr lang="en-US" dirty="0"/>
              <a:t>Item 2</a:t>
            </a:r>
          </a:p>
          <a:p>
            <a:r>
              <a:rPr lang="en-US" dirty="0"/>
              <a:t>Item 3</a:t>
            </a:r>
          </a:p>
          <a:p>
            <a:r>
              <a:rPr lang="en-US" dirty="0"/>
              <a:t>Item 4</a:t>
            </a:r>
            <a:endParaRPr dirty="0"/>
          </a:p>
        </p:txBody>
      </p:sp>
      <p:sp>
        <p:nvSpPr>
          <p:cNvPr id="2" name="Google Shape;65;p15">
            <a:extLst>
              <a:ext uri="{FF2B5EF4-FFF2-40B4-BE49-F238E27FC236}">
                <a16:creationId xmlns:a16="http://schemas.microsoft.com/office/drawing/2014/main" id="{6F50F4AE-7246-B58C-0457-F1811F8DC4CF}"/>
              </a:ext>
            </a:extLst>
          </p:cNvPr>
          <p:cNvSpPr txBox="1">
            <a:spLocks noGrp="1"/>
          </p:cNvSpPr>
          <p:nvPr>
            <p:ph type="ftr" idx="11"/>
          </p:nvPr>
        </p:nvSpPr>
        <p:spPr>
          <a:xfrm>
            <a:off x="342900" y="6356354"/>
            <a:ext cx="41148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b="0" i="0">
                <a:solidFill>
                  <a:srgbClr val="4C4D4C"/>
                </a:solidFill>
                <a:latin typeface="Arial" panose="020B0604020202020204" pitchFamily="34" charset="0"/>
                <a:ea typeface="Arial" panose="020B0604020202020204" pitchFamily="34" charset="0"/>
                <a:cs typeface="Arial" panose="020B0604020202020204" pitchFamily="34" charset="0"/>
                <a:sym typeface="Corbe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dirty="0"/>
              <a:t>CODE GOES HERE</a:t>
            </a:r>
          </a:p>
        </p:txBody>
      </p:sp>
    </p:spTree>
    <p:extLst>
      <p:ext uri="{BB962C8B-B14F-4D97-AF65-F5344CB8AC3E}">
        <p14:creationId xmlns:p14="http://schemas.microsoft.com/office/powerpoint/2010/main" val="4216314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4CE56-10CF-C006-851E-87B782F72686}"/>
              </a:ext>
            </a:extLst>
          </p:cNvPr>
          <p:cNvSpPr>
            <a:spLocks noGrp="1"/>
          </p:cNvSpPr>
          <p:nvPr>
            <p:ph type="sldNum" idx="10"/>
          </p:nvPr>
        </p:nvSpPr>
        <p:spPr>
          <a:xfrm>
            <a:off x="8610600" y="6356352"/>
            <a:ext cx="2743200" cy="365125"/>
          </a:xfrm>
          <a:prstGeom prst="rect">
            <a:avLst/>
          </a:prstGeom>
        </p:spPr>
        <p:txBody>
          <a:bodyPr/>
          <a:lstStyle>
            <a:lvl1pPr>
              <a:defRPr sz="800"/>
            </a:lvl1pPr>
          </a:lstStyle>
          <a:p>
            <a:fld id="{00000000-1234-1234-1234-123412341234}" type="slidenum">
              <a:rPr lang="en" smtClean="0"/>
              <a:pPr/>
              <a:t>‹#›</a:t>
            </a:fld>
            <a:endParaRPr lang="en" dirty="0"/>
          </a:p>
        </p:txBody>
      </p:sp>
      <p:sp>
        <p:nvSpPr>
          <p:cNvPr id="4" name="Google Shape;67;p15">
            <a:extLst>
              <a:ext uri="{FF2B5EF4-FFF2-40B4-BE49-F238E27FC236}">
                <a16:creationId xmlns:a16="http://schemas.microsoft.com/office/drawing/2014/main" id="{FEFC0002-686A-5A9E-0F6C-C2D28D612EE5}"/>
              </a:ext>
            </a:extLst>
          </p:cNvPr>
          <p:cNvSpPr txBox="1">
            <a:spLocks noGrp="1"/>
          </p:cNvSpPr>
          <p:nvPr>
            <p:ph type="body" idx="1" hasCustomPrompt="1"/>
          </p:nvPr>
        </p:nvSpPr>
        <p:spPr>
          <a:xfrm>
            <a:off x="838200" y="1789113"/>
            <a:ext cx="10515600" cy="4075112"/>
          </a:xfrm>
          <a:prstGeom prst="rect">
            <a:avLst/>
          </a:prstGeom>
          <a:noFill/>
          <a:ln>
            <a:noFill/>
          </a:ln>
        </p:spPr>
        <p:txBody>
          <a:bodyPr spcFirstLastPara="1" wrap="none" lIns="68575" tIns="34275" rIns="68575" bIns="34275" numCol="2" spcCol="228600" anchor="t" anchorCtr="0">
            <a:noAutofit/>
          </a:bodyPr>
          <a:lstStyle>
            <a:lvl1pPr marL="463527" lvl="0" indent="-463527" algn="l">
              <a:lnSpc>
                <a:spcPct val="110000"/>
              </a:lnSpc>
              <a:spcBef>
                <a:spcPts val="1067"/>
              </a:spcBef>
              <a:spcAft>
                <a:spcPts val="0"/>
              </a:spcAft>
              <a:buClr>
                <a:schemeClr val="tx2"/>
              </a:buClr>
              <a:buSzPct val="100000"/>
              <a:buFont typeface="Arial" panose="020B0604020202020204" pitchFamily="34" charset="0"/>
              <a:buChar char="•"/>
              <a:tabLst/>
              <a:defRPr sz="1867" b="0" i="0">
                <a:solidFill>
                  <a:srgbClr val="4C4D4C"/>
                </a:solidFill>
                <a:latin typeface="Arial" panose="020B0604020202020204" pitchFamily="34" charset="0"/>
                <a:cs typeface="Arial" panose="020B0604020202020204" pitchFamily="34" charset="0"/>
              </a:defRPr>
            </a:lvl1pPr>
            <a:lvl2pPr marL="1219140" lvl="1" indent="-448711" algn="l">
              <a:lnSpc>
                <a:spcPct val="110000"/>
              </a:lnSpc>
              <a:spcBef>
                <a:spcPts val="667"/>
              </a:spcBef>
              <a:spcAft>
                <a:spcPts val="0"/>
              </a:spcAft>
              <a:buClr>
                <a:schemeClr val="bg2"/>
              </a:buClr>
              <a:buSzPct val="100000"/>
              <a:buFont typeface="Arial" panose="020B0604020202020204" pitchFamily="34" charset="0"/>
              <a:buChar char="•"/>
              <a:defRPr sz="1867">
                <a:solidFill>
                  <a:srgbClr val="4C4D4C"/>
                </a:solidFill>
              </a:defRPr>
            </a:lvl2pPr>
            <a:lvl3pPr marL="1828709" lvl="2" indent="-448711" algn="l">
              <a:lnSpc>
                <a:spcPct val="110000"/>
              </a:lnSpc>
              <a:spcBef>
                <a:spcPts val="667"/>
              </a:spcBef>
              <a:spcAft>
                <a:spcPts val="0"/>
              </a:spcAft>
              <a:buClr>
                <a:schemeClr val="bg2"/>
              </a:buClr>
              <a:buSzPct val="100000"/>
              <a:buFont typeface="Arial" panose="020B0604020202020204" pitchFamily="34" charset="0"/>
              <a:buChar char="•"/>
              <a:defRPr sz="1867">
                <a:solidFill>
                  <a:srgbClr val="4C4D4C"/>
                </a:solidFill>
              </a:defRPr>
            </a:lvl3pPr>
            <a:lvl4pPr marL="2438278" lvl="3" indent="-448711" algn="l">
              <a:lnSpc>
                <a:spcPct val="110000"/>
              </a:lnSpc>
              <a:spcBef>
                <a:spcPts val="667"/>
              </a:spcBef>
              <a:spcAft>
                <a:spcPts val="0"/>
              </a:spcAft>
              <a:buClr>
                <a:schemeClr val="bg2"/>
              </a:buClr>
              <a:buSzPct val="100000"/>
              <a:buFont typeface="Arial" panose="020B0604020202020204" pitchFamily="34" charset="0"/>
              <a:buChar char="•"/>
              <a:defRPr sz="1867">
                <a:solidFill>
                  <a:srgbClr val="4C4D4C"/>
                </a:solidFill>
              </a:defRPr>
            </a:lvl4pPr>
            <a:lvl5pPr marL="3047848" lvl="4" indent="-448711" algn="l">
              <a:lnSpc>
                <a:spcPct val="110000"/>
              </a:lnSpc>
              <a:spcBef>
                <a:spcPts val="667"/>
              </a:spcBef>
              <a:spcAft>
                <a:spcPts val="0"/>
              </a:spcAft>
              <a:buSzPts val="1700"/>
              <a:buFont typeface="Arial" panose="020B0604020202020204" pitchFamily="34" charset="0"/>
              <a:buChar char="•"/>
              <a:defRPr sz="1867">
                <a:solidFill>
                  <a:srgbClr val="4C4D4C"/>
                </a:solidFill>
              </a:defRPr>
            </a:lvl5pPr>
            <a:lvl6pPr marL="3657418" lvl="5" indent="-304784">
              <a:spcBef>
                <a:spcPts val="667"/>
              </a:spcBef>
              <a:spcAft>
                <a:spcPts val="0"/>
              </a:spcAft>
              <a:buSzPts val="1100"/>
              <a:buNone/>
              <a:defRPr sz="1867">
                <a:solidFill>
                  <a:srgbClr val="4C4D4C"/>
                </a:solidFill>
              </a:defRPr>
            </a:lvl6pPr>
            <a:lvl7pPr marL="4266987" lvl="6" indent="-304784">
              <a:spcBef>
                <a:spcPts val="0"/>
              </a:spcBef>
              <a:spcAft>
                <a:spcPts val="0"/>
              </a:spcAft>
              <a:buSzPts val="1100"/>
              <a:buNone/>
              <a:defRPr/>
            </a:lvl7pPr>
            <a:lvl8pPr marL="4876557" lvl="7" indent="-304784">
              <a:spcBef>
                <a:spcPts val="0"/>
              </a:spcBef>
              <a:spcAft>
                <a:spcPts val="0"/>
              </a:spcAft>
              <a:buSzPts val="1100"/>
              <a:buNone/>
              <a:defRPr/>
            </a:lvl8pPr>
            <a:lvl9pPr marL="5486126" lvl="8" indent="-304784">
              <a:spcBef>
                <a:spcPts val="0"/>
              </a:spcBef>
              <a:spcAft>
                <a:spcPts val="0"/>
              </a:spcAft>
              <a:buSzPts val="1100"/>
              <a:buNone/>
              <a:defRPr/>
            </a:lvl9pPr>
          </a:lstStyle>
          <a:p>
            <a:pPr lvl="0"/>
            <a:r>
              <a:rPr lang="en-US" dirty="0"/>
              <a:t>Bullet goes here</a:t>
            </a:r>
          </a:p>
          <a:p>
            <a:r>
              <a:rPr lang="en-US" dirty="0"/>
              <a:t>Bullet goes here</a:t>
            </a:r>
          </a:p>
          <a:p>
            <a:r>
              <a:rPr lang="en-US" dirty="0"/>
              <a:t>Bullet goes here</a:t>
            </a:r>
          </a:p>
          <a:p>
            <a:pPr lvl="0"/>
            <a:r>
              <a:rPr lang="en-US" dirty="0"/>
              <a:t>Bullet goes here</a:t>
            </a:r>
          </a:p>
        </p:txBody>
      </p:sp>
      <p:sp>
        <p:nvSpPr>
          <p:cNvPr id="5" name="Google Shape;65;p15">
            <a:extLst>
              <a:ext uri="{FF2B5EF4-FFF2-40B4-BE49-F238E27FC236}">
                <a16:creationId xmlns:a16="http://schemas.microsoft.com/office/drawing/2014/main" id="{41450374-1775-DFA6-6842-C8063D351099}"/>
              </a:ext>
            </a:extLst>
          </p:cNvPr>
          <p:cNvSpPr txBox="1">
            <a:spLocks noGrp="1"/>
          </p:cNvSpPr>
          <p:nvPr>
            <p:ph type="ftr" idx="11"/>
          </p:nvPr>
        </p:nvSpPr>
        <p:spPr>
          <a:xfrm>
            <a:off x="342900" y="6356354"/>
            <a:ext cx="41148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b="0" i="0">
                <a:solidFill>
                  <a:srgbClr val="4C4D4C"/>
                </a:solidFill>
                <a:latin typeface="Arial" panose="020B0604020202020204" pitchFamily="34" charset="0"/>
                <a:ea typeface="Arial" panose="020B0604020202020204" pitchFamily="34" charset="0"/>
                <a:cs typeface="Arial" panose="020B0604020202020204" pitchFamily="34" charset="0"/>
                <a:sym typeface="Corbe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dirty="0"/>
              <a:t>CODE GOES HERE</a:t>
            </a:r>
          </a:p>
        </p:txBody>
      </p:sp>
      <p:sp>
        <p:nvSpPr>
          <p:cNvPr id="6" name="Google Shape;64;p15">
            <a:extLst>
              <a:ext uri="{FF2B5EF4-FFF2-40B4-BE49-F238E27FC236}">
                <a16:creationId xmlns:a16="http://schemas.microsoft.com/office/drawing/2014/main" id="{18DDD78A-8B8C-AE6C-F3DE-CEDFBBE52880}"/>
              </a:ext>
            </a:extLst>
          </p:cNvPr>
          <p:cNvSpPr txBox="1">
            <a:spLocks noGrp="1"/>
          </p:cNvSpPr>
          <p:nvPr>
            <p:ph type="title"/>
          </p:nvPr>
        </p:nvSpPr>
        <p:spPr>
          <a:xfrm>
            <a:off x="838203" y="365128"/>
            <a:ext cx="829818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2600"/>
              <a:buFont typeface="Georgia"/>
              <a:buNone/>
              <a:defRPr b="1" i="0">
                <a:solidFill>
                  <a:srgbClr val="1B4298"/>
                </a:solidFill>
                <a:latin typeface="Century Gothic" panose="020B0502020202020204" pitchFamily="34" charset="0"/>
                <a:ea typeface="Century Gothic" panose="020B0502020202020204" pitchFamily="34" charset="0"/>
                <a:cs typeface="Arial" panose="020B0604020202020204" pitchFamily="34" charset="0"/>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Tree>
    <p:extLst>
      <p:ext uri="{BB962C8B-B14F-4D97-AF65-F5344CB8AC3E}">
        <p14:creationId xmlns:p14="http://schemas.microsoft.com/office/powerpoint/2010/main" val="456106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A1594C3-EF92-094A-B8B7-0781B575B2A3}"/>
              </a:ext>
            </a:extLst>
          </p:cNvPr>
          <p:cNvSpPr>
            <a:spLocks noGrp="1"/>
          </p:cNvSpPr>
          <p:nvPr>
            <p:ph idx="1"/>
          </p:nvPr>
        </p:nvSpPr>
        <p:spPr>
          <a:xfrm>
            <a:off x="568360" y="1713127"/>
            <a:ext cx="10551584" cy="1538883"/>
          </a:xfrm>
          <a:prstGeom prst="rect">
            <a:avLst/>
          </a:prstGeom>
        </p:spPr>
        <p:txBody>
          <a:bodyPr/>
          <a:lstStyle>
            <a:lvl1pPr>
              <a:defRPr sz="2000" b="0" i="0">
                <a:solidFill>
                  <a:schemeClr val="bg2">
                    <a:lumMod val="25000"/>
                  </a:schemeClr>
                </a:solidFill>
                <a:latin typeface="Poppins" panose="00000500000000000000" pitchFamily="2" charset="0"/>
                <a:cs typeface="Poppins" panose="00000500000000000000" pitchFamily="2" charset="0"/>
              </a:defRPr>
            </a:lvl1pPr>
            <a:lvl2pPr>
              <a:defRPr sz="2000" b="0" i="0">
                <a:solidFill>
                  <a:schemeClr val="bg2">
                    <a:lumMod val="25000"/>
                  </a:schemeClr>
                </a:solidFill>
                <a:latin typeface="Poppins" panose="00000500000000000000" pitchFamily="2" charset="0"/>
                <a:cs typeface="Poppins" panose="00000500000000000000" pitchFamily="2" charset="0"/>
              </a:defRPr>
            </a:lvl2pPr>
            <a:lvl3pPr>
              <a:defRPr sz="2000" b="0" i="0">
                <a:solidFill>
                  <a:schemeClr val="bg2">
                    <a:lumMod val="25000"/>
                  </a:schemeClr>
                </a:solidFill>
                <a:latin typeface="Poppins" panose="00000500000000000000" pitchFamily="2" charset="0"/>
                <a:cs typeface="Poppins" panose="00000500000000000000" pitchFamily="2" charset="0"/>
              </a:defRPr>
            </a:lvl3pPr>
            <a:lvl4pPr>
              <a:defRPr sz="2000" b="0" i="0">
                <a:solidFill>
                  <a:schemeClr val="bg2">
                    <a:lumMod val="25000"/>
                  </a:schemeClr>
                </a:solidFill>
                <a:latin typeface="Poppins" panose="00000500000000000000" pitchFamily="2" charset="0"/>
                <a:cs typeface="Poppins" panose="00000500000000000000" pitchFamily="2" charset="0"/>
              </a:defRPr>
            </a:lvl4pPr>
            <a:lvl5pPr>
              <a:defRPr sz="2000" b="0" i="0">
                <a:solidFill>
                  <a:schemeClr val="bg2">
                    <a:lumMod val="25000"/>
                  </a:schemeClr>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574399"/>
            <a:ext cx="11014040" cy="829100"/>
          </a:xfrm>
          <a:prstGeom prst="rect">
            <a:avLst/>
          </a:prstGeom>
        </p:spPr>
        <p:txBody>
          <a:bodyPr anchor="ctr"/>
          <a:lstStyle>
            <a:lvl1pPr marL="6351" indent="0">
              <a:tabLst/>
              <a:defRPr lang="en-US" sz="3200" b="1" i="0" dirty="0">
                <a:solidFill>
                  <a:srgbClr val="1B4298"/>
                </a:solidFill>
                <a:latin typeface="Poppins" panose="00000500000000000000" pitchFamily="2" charset="0"/>
                <a:ea typeface="+mj-ea"/>
                <a:cs typeface="Poppins" panose="00000500000000000000" pitchFamily="2" charset="0"/>
              </a:defRPr>
            </a:lvl1pPr>
          </a:lstStyle>
          <a:p>
            <a:r>
              <a:rPr lang="en-US" dirty="0"/>
              <a:t>Click to edit Master title style</a:t>
            </a:r>
          </a:p>
        </p:txBody>
      </p:sp>
      <p:sp>
        <p:nvSpPr>
          <p:cNvPr id="5" name="Holder 6">
            <a:extLst>
              <a:ext uri="{FF2B5EF4-FFF2-40B4-BE49-F238E27FC236}">
                <a16:creationId xmlns:a16="http://schemas.microsoft.com/office/drawing/2014/main" id="{3774672E-2D03-5135-9E10-5F3F93B1D30A}"/>
              </a:ext>
            </a:extLst>
          </p:cNvPr>
          <p:cNvSpPr>
            <a:spLocks noGrp="1"/>
          </p:cNvSpPr>
          <p:nvPr>
            <p:ph type="sldNum" sz="quarter" idx="7"/>
          </p:nvPr>
        </p:nvSpPr>
        <p:spPr>
          <a:xfrm>
            <a:off x="8778240" y="6377940"/>
            <a:ext cx="2804160" cy="205184"/>
          </a:xfrm>
          <a:prstGeom prst="rect">
            <a:avLst/>
          </a:prstGeom>
        </p:spPr>
        <p:txBody>
          <a:bodyPr wrap="square" lIns="0" tIns="0" rIns="0" bIns="0">
            <a:spAutoFit/>
          </a:bodyPr>
          <a:lstStyle>
            <a:lvl1pPr algn="r">
              <a:defRPr sz="1333">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5828720"/>
      </p:ext>
    </p:extLst>
  </p:cSld>
  <p:clrMapOvr>
    <a:masterClrMapping/>
  </p:clrMapOvr>
  <p:extLst>
    <p:ext uri="{DCECCB84-F9BA-43D5-87BE-67443E8EF086}">
      <p15:sldGuideLst xmlns:p15="http://schemas.microsoft.com/office/powerpoint/2012/main">
        <p15:guide id="1" orient="horz" pos="408">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Cover">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4DEA669-2253-4EFE-96EB-73082E15AFAD}"/>
              </a:ext>
            </a:extLst>
          </p:cNvPr>
          <p:cNvSpPr/>
          <p:nvPr userDrawn="1"/>
        </p:nvSpPr>
        <p:spPr>
          <a:xfrm rot="16200000">
            <a:off x="9179977" y="-1084168"/>
            <a:ext cx="1927860" cy="4096195"/>
          </a:xfrm>
          <a:custGeom>
            <a:avLst/>
            <a:gdLst>
              <a:gd name="connsiteX0" fmla="*/ 1927860 w 1927860"/>
              <a:gd name="connsiteY0" fmla="*/ 0 h 4096194"/>
              <a:gd name="connsiteX1" fmla="*/ 1927859 w 1927860"/>
              <a:gd name="connsiteY1" fmla="*/ 4096194 h 4096194"/>
              <a:gd name="connsiteX2" fmla="*/ 0 w 1927860"/>
              <a:gd name="connsiteY2" fmla="*/ 4096194 h 4096194"/>
            </a:gdLst>
            <a:ahLst/>
            <a:cxnLst>
              <a:cxn ang="0">
                <a:pos x="connsiteX0" y="connsiteY0"/>
              </a:cxn>
              <a:cxn ang="0">
                <a:pos x="connsiteX1" y="connsiteY1"/>
              </a:cxn>
              <a:cxn ang="0">
                <a:pos x="connsiteX2" y="connsiteY2"/>
              </a:cxn>
            </a:cxnLst>
            <a:rect l="l" t="t" r="r" b="b"/>
            <a:pathLst>
              <a:path w="1927860" h="4096194">
                <a:moveTo>
                  <a:pt x="1927860" y="0"/>
                </a:moveTo>
                <a:lnTo>
                  <a:pt x="1927859" y="4096194"/>
                </a:lnTo>
                <a:lnTo>
                  <a:pt x="0" y="409619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dirty="0"/>
          </a:p>
        </p:txBody>
      </p:sp>
      <p:sp>
        <p:nvSpPr>
          <p:cNvPr id="16" name="Free-form: Shape 15">
            <a:extLst>
              <a:ext uri="{FF2B5EF4-FFF2-40B4-BE49-F238E27FC236}">
                <a16:creationId xmlns:a16="http://schemas.microsoft.com/office/drawing/2014/main" id="{4361D7D7-52B8-858D-E15C-0366E5ABD72A}"/>
              </a:ext>
            </a:extLst>
          </p:cNvPr>
          <p:cNvSpPr/>
          <p:nvPr userDrawn="1"/>
        </p:nvSpPr>
        <p:spPr>
          <a:xfrm rot="16200000">
            <a:off x="6785410" y="1451408"/>
            <a:ext cx="3460749" cy="7352435"/>
          </a:xfrm>
          <a:custGeom>
            <a:avLst/>
            <a:gdLst>
              <a:gd name="connsiteX0" fmla="*/ 3460749 w 3460749"/>
              <a:gd name="connsiteY0" fmla="*/ 7352434 h 7352434"/>
              <a:gd name="connsiteX1" fmla="*/ 0 w 3460749"/>
              <a:gd name="connsiteY1" fmla="*/ 7352434 h 7352434"/>
              <a:gd name="connsiteX2" fmla="*/ 0 w 3460749"/>
              <a:gd name="connsiteY2" fmla="*/ 0 h 7352434"/>
            </a:gdLst>
            <a:ahLst/>
            <a:cxnLst>
              <a:cxn ang="0">
                <a:pos x="connsiteX0" y="connsiteY0"/>
              </a:cxn>
              <a:cxn ang="0">
                <a:pos x="connsiteX1" y="connsiteY1"/>
              </a:cxn>
              <a:cxn ang="0">
                <a:pos x="connsiteX2" y="connsiteY2"/>
              </a:cxn>
            </a:cxnLst>
            <a:rect l="l" t="t" r="r" b="b"/>
            <a:pathLst>
              <a:path w="3460749" h="7352434">
                <a:moveTo>
                  <a:pt x="3460749" y="7352434"/>
                </a:moveTo>
                <a:lnTo>
                  <a:pt x="0" y="7352434"/>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dirty="0"/>
          </a:p>
        </p:txBody>
      </p:sp>
      <p:sp>
        <p:nvSpPr>
          <p:cNvPr id="2" name="Title 1">
            <a:extLst>
              <a:ext uri="{FF2B5EF4-FFF2-40B4-BE49-F238E27FC236}">
                <a16:creationId xmlns:a16="http://schemas.microsoft.com/office/drawing/2014/main" id="{7DDE1688-E493-E37F-2853-1DF9B7E41D90}"/>
              </a:ext>
            </a:extLst>
          </p:cNvPr>
          <p:cNvSpPr>
            <a:spLocks noGrp="1"/>
          </p:cNvSpPr>
          <p:nvPr>
            <p:ph type="ctrTitle" hasCustomPrompt="1"/>
          </p:nvPr>
        </p:nvSpPr>
        <p:spPr>
          <a:xfrm>
            <a:off x="2819401" y="2460396"/>
            <a:ext cx="5466761" cy="1305155"/>
          </a:xfrm>
        </p:spPr>
        <p:txBody>
          <a:bodyPr lIns="0" tIns="0" rIns="0" bIns="0" anchor="t">
            <a:noAutofit/>
          </a:bodyPr>
          <a:lstStyle>
            <a:lvl1pPr algn="l">
              <a:defRPr sz="4800">
                <a:solidFill>
                  <a:schemeClr val="bg1"/>
                </a:solidFill>
              </a:defRPr>
            </a:lvl1pPr>
          </a:lstStyle>
          <a:p>
            <a:r>
              <a:rPr lang="en-GB" dirty="0"/>
              <a:t>Cover Title</a:t>
            </a:r>
            <a:endParaRPr lang="en-AU" dirty="0"/>
          </a:p>
        </p:txBody>
      </p:sp>
      <p:sp>
        <p:nvSpPr>
          <p:cNvPr id="3" name="Subtitle 2">
            <a:extLst>
              <a:ext uri="{FF2B5EF4-FFF2-40B4-BE49-F238E27FC236}">
                <a16:creationId xmlns:a16="http://schemas.microsoft.com/office/drawing/2014/main" id="{74784B5B-2F62-151B-46D2-B664979B9679}"/>
              </a:ext>
            </a:extLst>
          </p:cNvPr>
          <p:cNvSpPr>
            <a:spLocks noGrp="1"/>
          </p:cNvSpPr>
          <p:nvPr>
            <p:ph type="subTitle" idx="1"/>
          </p:nvPr>
        </p:nvSpPr>
        <p:spPr>
          <a:xfrm>
            <a:off x="2819401" y="3827282"/>
            <a:ext cx="5466761" cy="1430519"/>
          </a:xfrm>
        </p:spPr>
        <p:txBody>
          <a:bodyPr lIns="0" tIns="0" rIns="0" bIns="0" anchor="t">
            <a:noAutofit/>
          </a:bodyPr>
          <a:lstStyle>
            <a:lvl1pPr marL="0" indent="0" algn="l">
              <a:buNone/>
              <a:defRPr sz="18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AU" dirty="0"/>
          </a:p>
        </p:txBody>
      </p:sp>
      <p:pic>
        <p:nvPicPr>
          <p:cNvPr id="9" name="Picture 8" descr="A logo with a blue circle and a blue circle&#10;&#10;Description automatically generated with medium confidence">
            <a:extLst>
              <a:ext uri="{FF2B5EF4-FFF2-40B4-BE49-F238E27FC236}">
                <a16:creationId xmlns:a16="http://schemas.microsoft.com/office/drawing/2014/main" id="{5BE76F49-8699-116D-0C98-938BF7B41F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49" y="5502640"/>
            <a:ext cx="3083483" cy="790637"/>
          </a:xfrm>
          <a:prstGeom prst="rect">
            <a:avLst/>
          </a:prstGeom>
        </p:spPr>
      </p:pic>
      <p:sp>
        <p:nvSpPr>
          <p:cNvPr id="5" name="Slide Number Placeholder 5">
            <a:extLst>
              <a:ext uri="{FF2B5EF4-FFF2-40B4-BE49-F238E27FC236}">
                <a16:creationId xmlns:a16="http://schemas.microsoft.com/office/drawing/2014/main" id="{46E0ABFC-B3F0-80C5-06DB-FE3B022396EF}"/>
              </a:ext>
            </a:extLst>
          </p:cNvPr>
          <p:cNvSpPr txBox="1">
            <a:spLocks/>
          </p:cNvSpPr>
          <p:nvPr userDrawn="1"/>
        </p:nvSpPr>
        <p:spPr>
          <a:xfrm>
            <a:off x="11720054" y="6390968"/>
            <a:ext cx="380975" cy="310843"/>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661273A-A5F1-094B-B1BA-EA2E4638F587}" type="slidenum">
              <a:rPr lang="en-US" sz="1000" b="1" smtClean="0">
                <a:solidFill>
                  <a:srgbClr val="797979"/>
                </a:solidFill>
                <a:latin typeface="Arial" panose="020B0604020202020204" pitchFamily="34" charset="0"/>
                <a:cs typeface="Arial" panose="020B0604020202020204" pitchFamily="34" charset="0"/>
              </a:rPr>
              <a:pPr algn="r"/>
              <a:t>‹#›</a:t>
            </a:fld>
            <a:endParaRPr lang="en-US" sz="1000" b="1" dirty="0">
              <a:solidFill>
                <a:srgbClr val="7979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47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0FFFCC-B1E4-85F4-EAA3-D66BF63F2972}"/>
              </a:ext>
            </a:extLst>
          </p:cNvPr>
          <p:cNvSpPr>
            <a:spLocks noGrp="1"/>
          </p:cNvSpPr>
          <p:nvPr>
            <p:ph type="title"/>
          </p:nvPr>
        </p:nvSpPr>
        <p:spPr>
          <a:xfrm>
            <a:off x="838200" y="365125"/>
            <a:ext cx="10515600" cy="1325563"/>
          </a:xfrm>
        </p:spPr>
        <p:txBody>
          <a:bodyPr/>
          <a:lstStyle>
            <a:lvl1pPr>
              <a:defRPr b="1" i="0">
                <a:latin typeface="Poppins" pitchFamily="2" charset="77"/>
                <a:cs typeface="Poppins" pitchFamily="2" charset="77"/>
              </a:defRPr>
            </a:lvl1pPr>
          </a:lstStyle>
          <a:p>
            <a:r>
              <a:rPr lang="en-US" dirty="0"/>
              <a:t>Click to edit Master title style</a:t>
            </a:r>
          </a:p>
        </p:txBody>
      </p:sp>
    </p:spTree>
    <p:extLst>
      <p:ext uri="{BB962C8B-B14F-4D97-AF65-F5344CB8AC3E}">
        <p14:creationId xmlns:p14="http://schemas.microsoft.com/office/powerpoint/2010/main" val="3333823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0EF4EC9D-AD51-4AC2-4809-B95C96B00C2B}"/>
              </a:ext>
            </a:extLst>
          </p:cNvPr>
          <p:cNvSpPr/>
          <p:nvPr userDrawn="1">
            <p:custDataLst>
              <p:tags r:id="rId1"/>
            </p:custDataLst>
          </p:nvPr>
        </p:nvSpPr>
        <p:spPr>
          <a:xfrm>
            <a:off x="2" y="1"/>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0A49CB9D-205B-A7D2-D2CC-98C8D3B5C327}"/>
              </a:ext>
            </a:extLst>
          </p:cNvPr>
          <p:cNvSpPr>
            <a:spLocks noGrp="1"/>
          </p:cNvSpPr>
          <p:nvPr>
            <p:ph type="title"/>
          </p:nvPr>
        </p:nvSpPr>
        <p:spPr/>
        <p:txBody>
          <a:bodyPr/>
          <a:lstStyle>
            <a:lvl1pPr>
              <a:defRPr>
                <a:latin typeface="Century Gothic" panose="020B0502020202020204" pitchFamily="34" charset="0"/>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B302B71F-8F6A-AF0E-2A59-C0733CAB3F88}"/>
              </a:ext>
            </a:extLst>
          </p:cNvPr>
          <p:cNvSpPr>
            <a:spLocks noGrp="1"/>
          </p:cNvSpPr>
          <p:nvPr>
            <p:ph idx="1"/>
          </p:nvPr>
        </p:nvSpPr>
        <p:spPr>
          <a:xfrm>
            <a:off x="549276" y="1875971"/>
            <a:ext cx="10804525" cy="421050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Slide Number Placeholder 6">
            <a:extLst>
              <a:ext uri="{FF2B5EF4-FFF2-40B4-BE49-F238E27FC236}">
                <a16:creationId xmlns:a16="http://schemas.microsoft.com/office/drawing/2014/main" id="{A6A36FDD-8ED2-B819-DFDC-55F37311217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F3A62BF-6DE6-4F79-954C-769D73C1B2BB}" type="slidenum">
              <a:rPr lang="en-US" smtClean="0"/>
              <a:t>‹#›</a:t>
            </a:fld>
            <a:endParaRPr lang="en-US" dirty="0"/>
          </a:p>
        </p:txBody>
      </p:sp>
    </p:spTree>
    <p:extLst>
      <p:ext uri="{BB962C8B-B14F-4D97-AF65-F5344CB8AC3E}">
        <p14:creationId xmlns:p14="http://schemas.microsoft.com/office/powerpoint/2010/main" val="86287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ivider_Slide_3">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71C0451D-BF60-9234-A8B7-87BE7A12449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064"/>
            <a:ext cx="12192000" cy="6853936"/>
          </a:xfrm>
          <a:prstGeom prst="rect">
            <a:avLst/>
          </a:prstGeom>
        </p:spPr>
      </p:pic>
      <p:sp>
        <p:nvSpPr>
          <p:cNvPr id="5" name="Google Shape;187;p31">
            <a:extLst>
              <a:ext uri="{FF2B5EF4-FFF2-40B4-BE49-F238E27FC236}">
                <a16:creationId xmlns:a16="http://schemas.microsoft.com/office/drawing/2014/main" id="{22C7DF36-3D72-7006-6E3A-DA6530E4107E}"/>
              </a:ext>
            </a:extLst>
          </p:cNvPr>
          <p:cNvSpPr txBox="1">
            <a:spLocks noGrp="1"/>
          </p:cNvSpPr>
          <p:nvPr>
            <p:ph type="ctrTitle"/>
          </p:nvPr>
        </p:nvSpPr>
        <p:spPr>
          <a:xfrm>
            <a:off x="838200" y="2866016"/>
            <a:ext cx="8644467" cy="1125968"/>
          </a:xfrm>
          <a:prstGeom prst="rect">
            <a:avLst/>
          </a:prstGeom>
          <a:noFill/>
          <a:ln>
            <a:noFill/>
          </a:ln>
        </p:spPr>
        <p:txBody>
          <a:bodyPr spcFirstLastPara="1" wrap="square" lIns="68575" tIns="34275" rIns="68575" bIns="34275" anchor="ctr" anchorCtr="0">
            <a:noAutofit/>
          </a:bodyPr>
          <a:lstStyle>
            <a:lvl1pPr lvl="0" algn="l">
              <a:lnSpc>
                <a:spcPct val="110000"/>
              </a:lnSpc>
              <a:spcBef>
                <a:spcPts val="0"/>
              </a:spcBef>
              <a:spcAft>
                <a:spcPts val="0"/>
              </a:spcAft>
              <a:buClr>
                <a:schemeClr val="accent5"/>
              </a:buClr>
              <a:buSzPts val="2600"/>
              <a:buFont typeface="Georgia"/>
              <a:buNone/>
              <a:defRPr sz="3467" b="1" i="0" cap="none">
                <a:solidFill>
                  <a:schemeClr val="bg1"/>
                </a:solidFill>
                <a:latin typeface="Century Gothic" panose="020B0502020202020204" pitchFamily="34"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Tree>
    <p:extLst>
      <p:ext uri="{BB962C8B-B14F-4D97-AF65-F5344CB8AC3E}">
        <p14:creationId xmlns:p14="http://schemas.microsoft.com/office/powerpoint/2010/main" val="1035811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HEAVY CONTENT w/EYEBROW">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33400" y="35012"/>
            <a:ext cx="11125200" cy="1341905"/>
          </a:xfrm>
        </p:spPr>
        <p:txBody>
          <a:bodyPr>
            <a:spAutoFit/>
          </a:bodyPr>
          <a:lstStyle>
            <a:lvl1pPr>
              <a:defRPr baseline="0">
                <a:solidFill>
                  <a:schemeClr val="tx1"/>
                </a:solidFill>
                <a:latin typeface="+mj-lt"/>
              </a:defRPr>
            </a:lvl1pPr>
          </a:lstStyle>
          <a:p>
            <a:r>
              <a:rPr lang="en-US" dirty="0"/>
              <a:t>Content headline, do not exceed three lines (sentence-case)</a:t>
            </a:r>
          </a:p>
        </p:txBody>
      </p:sp>
      <p:sp>
        <p:nvSpPr>
          <p:cNvPr id="8"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200" baseline="0">
                <a:solidFill>
                  <a:schemeClr val="tx2"/>
                </a:solidFill>
                <a:latin typeface="+mn-lt"/>
              </a:defRPr>
            </a:lvl1pPr>
          </a:lstStyle>
          <a:p>
            <a:pPr lvl="0"/>
            <a:r>
              <a:rPr lang="en-US" dirty="0"/>
              <a:t>OPTIONAL EYEBROW</a:t>
            </a:r>
          </a:p>
        </p:txBody>
      </p:sp>
      <p:sp>
        <p:nvSpPr>
          <p:cNvPr id="9" name="Text Placeholder 6"/>
          <p:cNvSpPr>
            <a:spLocks noGrp="1"/>
          </p:cNvSpPr>
          <p:nvPr>
            <p:ph type="body" sz="quarter" idx="12" hasCustomPrompt="1"/>
          </p:nvPr>
        </p:nvSpPr>
        <p:spPr>
          <a:xfrm>
            <a:off x="533402" y="6264161"/>
            <a:ext cx="8498133" cy="311667"/>
          </a:xfrm>
        </p:spPr>
        <p:txBody>
          <a:bodyPr anchor="b" anchorCtr="0">
            <a:normAutofit/>
          </a:bodyPr>
          <a:lstStyle>
            <a:lvl1pPr marL="0" indent="0" algn="l">
              <a:spcBef>
                <a:spcPts val="0"/>
              </a:spcBef>
              <a:buClr>
                <a:schemeClr val="tx1">
                  <a:lumMod val="50000"/>
                  <a:lumOff val="50000"/>
                </a:schemeClr>
              </a:buClr>
              <a:buFont typeface="+mj-lt"/>
              <a:buNone/>
              <a:defRPr sz="10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VTI PROTECT					Confidential </a:t>
            </a:r>
          </a:p>
        </p:txBody>
      </p:sp>
      <p:sp>
        <p:nvSpPr>
          <p:cNvPr id="10"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342644"/>
            <a:ext cx="9751829" cy="320040"/>
          </a:xfrm>
        </p:spPr>
        <p:txBody>
          <a:bodyPr anchor="ctr" anchorCtr="0"/>
          <a:lstStyle>
            <a:lvl1pPr marL="0" indent="0">
              <a:lnSpc>
                <a:spcPct val="100000"/>
              </a:lnSpc>
              <a:spcBef>
                <a:spcPts val="0"/>
              </a:spcBef>
              <a:buNone/>
              <a:defRPr sz="1600" b="1" spc="0" baseline="0">
                <a:solidFill>
                  <a:schemeClr val="tx2"/>
                </a:solidFill>
                <a:latin typeface="+mn-lt"/>
              </a:defRPr>
            </a:lvl1pPr>
          </a:lstStyle>
          <a:p>
            <a:pPr lvl="0"/>
            <a:r>
              <a:rPr lang="en-US" dirty="0"/>
              <a:t>Subhead for bullet text goes here</a:t>
            </a:r>
          </a:p>
        </p:txBody>
      </p:sp>
      <p:sp>
        <p:nvSpPr>
          <p:cNvPr id="11" name="Content Placeholder 3"/>
          <p:cNvSpPr>
            <a:spLocks noGrp="1"/>
          </p:cNvSpPr>
          <p:nvPr>
            <p:ph sz="quarter" idx="10" hasCustomPrompt="1"/>
          </p:nvPr>
        </p:nvSpPr>
        <p:spPr>
          <a:xfrm>
            <a:off x="533400" y="1677421"/>
            <a:ext cx="9751829" cy="3894560"/>
          </a:xfrm>
        </p:spPr>
        <p:txBody>
          <a:bodyPr/>
          <a:lstStyle>
            <a:lvl1pPr marL="182870" indent="-182870">
              <a:spcBef>
                <a:spcPts val="600"/>
              </a:spcBef>
              <a:defRPr sz="1600">
                <a:solidFill>
                  <a:schemeClr val="tx1"/>
                </a:solidFill>
                <a:latin typeface="+mn-lt"/>
              </a:defRPr>
            </a:lvl1pPr>
            <a:lvl2pPr marL="457178" indent="-182870">
              <a:buFont typeface="Arial" panose="020B0604020202020204" pitchFamily="34" charset="0"/>
              <a:buChar char="•"/>
              <a:defRPr sz="1500">
                <a:solidFill>
                  <a:schemeClr val="tx1"/>
                </a:solidFill>
                <a:latin typeface="+mn-lt"/>
              </a:defRPr>
            </a:lvl2pPr>
            <a:lvl3pPr marL="731484" indent="-182870">
              <a:defRPr sz="1400">
                <a:solidFill>
                  <a:schemeClr val="tx1"/>
                </a:solidFill>
                <a:latin typeface="+mn-lt"/>
              </a:defRPr>
            </a:lvl3pPr>
            <a:lvl4pPr marL="777202" indent="-118866">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5AC7B5BC-FDCC-4977-A3D6-73111F5699FF}"/>
              </a:ext>
            </a:extLst>
          </p:cNvPr>
          <p:cNvSpPr txBox="1"/>
          <p:nvPr userDrawn="1"/>
        </p:nvSpPr>
        <p:spPr>
          <a:xfrm>
            <a:off x="11438860" y="6390935"/>
            <a:ext cx="225056" cy="184893"/>
          </a:xfrm>
          <a:prstGeom prst="rect">
            <a:avLst/>
          </a:prstGeom>
          <a:noFill/>
        </p:spPr>
        <p:txBody>
          <a:bodyPr wrap="square" lIns="0" tIns="0" rIns="0" bIns="0" rtlCol="0" anchor="b" anchorCtr="0">
            <a:noAutofit/>
          </a:bodyPr>
          <a:lstStyle/>
          <a:p>
            <a:pPr algn="r"/>
            <a:fld id="{0FD08294-13F4-471E-BAD0-2C8D54C2E70F}" type="slidenum">
              <a:rPr lang="en-US" sz="651" smtClean="0">
                <a:solidFill>
                  <a:schemeClr val="tx1">
                    <a:lumMod val="50000"/>
                    <a:lumOff val="50000"/>
                  </a:schemeClr>
                </a:solidFill>
                <a:latin typeface="+mn-lt"/>
              </a:rPr>
              <a:t>‹#›</a:t>
            </a:fld>
            <a:endParaRPr lang="en-US" sz="651" dirty="0">
              <a:solidFill>
                <a:schemeClr val="tx1">
                  <a:lumMod val="50000"/>
                  <a:lumOff val="50000"/>
                </a:schemeClr>
              </a:solidFill>
              <a:latin typeface="+mn-lt"/>
            </a:endParaRPr>
          </a:p>
        </p:txBody>
      </p:sp>
    </p:spTree>
    <p:extLst>
      <p:ext uri="{BB962C8B-B14F-4D97-AF65-F5344CB8AC3E}">
        <p14:creationId xmlns:p14="http://schemas.microsoft.com/office/powerpoint/2010/main" val="1957868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orient="horz" pos="16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9C1B-F08E-BF07-4423-E157FA982550}"/>
              </a:ext>
            </a:extLst>
          </p:cNvPr>
          <p:cNvSpPr>
            <a:spLocks noGrp="1"/>
          </p:cNvSpPr>
          <p:nvPr>
            <p:ph type="title"/>
          </p:nvPr>
        </p:nvSpPr>
        <p:spPr/>
        <p:txBody>
          <a:bodyPr>
            <a:normAutofit/>
          </a:bodyPr>
          <a:lstStyle>
            <a:lvl1pPr>
              <a:defRPr sz="3600">
                <a:latin typeface="Poppins ExtraBold" panose="00000900000000000000" pitchFamily="2" charset="0"/>
                <a:cs typeface="Poppins ExtraBold" panose="000009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2036DB2-DA35-BF0F-AB2B-EE07FC70110D}"/>
              </a:ext>
            </a:extLst>
          </p:cNvPr>
          <p:cNvSpPr>
            <a:spLocks noGrp="1"/>
          </p:cNvSpPr>
          <p:nvPr>
            <p:ph type="dt" sz="half" idx="10"/>
          </p:nvPr>
        </p:nvSpPr>
        <p:spPr/>
        <p:txBody>
          <a:bodyPr/>
          <a:lstStyle/>
          <a:p>
            <a:fld id="{DD5D2F3D-A097-4AC8-9FB7-4F7AD3D1CDE7}" type="datetimeFigureOut">
              <a:rPr lang="en-US" smtClean="0"/>
              <a:t>10/6/2025</a:t>
            </a:fld>
            <a:endParaRPr lang="en-US" dirty="0"/>
          </a:p>
        </p:txBody>
      </p:sp>
      <p:sp>
        <p:nvSpPr>
          <p:cNvPr id="4" name="Footer Placeholder 3">
            <a:extLst>
              <a:ext uri="{FF2B5EF4-FFF2-40B4-BE49-F238E27FC236}">
                <a16:creationId xmlns:a16="http://schemas.microsoft.com/office/drawing/2014/main" id="{1530FE49-7679-59E2-A811-E647BDA5CF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339C3B-C797-C443-C476-FB2606A50EC6}"/>
              </a:ext>
            </a:extLst>
          </p:cNvPr>
          <p:cNvSpPr>
            <a:spLocks noGrp="1"/>
          </p:cNvSpPr>
          <p:nvPr>
            <p:ph type="sldNum" sz="quarter" idx="12"/>
          </p:nvPr>
        </p:nvSpPr>
        <p:spPr/>
        <p:txBody>
          <a:bodyPr/>
          <a:lstStyle/>
          <a:p>
            <a:fld id="{CE053B1F-53DC-4293-A820-F6C9652FC1F1}" type="slidenum">
              <a:rPr lang="en-US" smtClean="0"/>
              <a:t>‹#›</a:t>
            </a:fld>
            <a:endParaRPr lang="en-US" dirty="0"/>
          </a:p>
        </p:txBody>
      </p:sp>
    </p:spTree>
    <p:extLst>
      <p:ext uri="{BB962C8B-B14F-4D97-AF65-F5344CB8AC3E}">
        <p14:creationId xmlns:p14="http://schemas.microsoft.com/office/powerpoint/2010/main" val="5708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5438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197114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pic>
        <p:nvPicPr>
          <p:cNvPr id="5" name="Picture 4">
            <a:extLst>
              <a:ext uri="{FF2B5EF4-FFF2-40B4-BE49-F238E27FC236}">
                <a16:creationId xmlns:a16="http://schemas.microsoft.com/office/drawing/2014/main" id="{9B2CCFF9-B0D2-BAEA-8F0B-DC302BA04B1F}"/>
              </a:ext>
            </a:extLst>
          </p:cNvPr>
          <p:cNvPicPr>
            <a:picLocks noChangeAspect="1"/>
          </p:cNvPicPr>
          <p:nvPr userDrawn="1"/>
        </p:nvPicPr>
        <p:blipFill>
          <a:blip r:embed="rId4"/>
          <a:stretch>
            <a:fillRect/>
          </a:stretch>
        </p:blipFill>
        <p:spPr>
          <a:xfrm>
            <a:off x="8905460" y="6084871"/>
            <a:ext cx="3075539" cy="882293"/>
          </a:xfrm>
          <a:prstGeom prst="rect">
            <a:avLst/>
          </a:prstGeom>
        </p:spPr>
      </p:pic>
    </p:spTree>
    <p:extLst>
      <p:ext uri="{BB962C8B-B14F-4D97-AF65-F5344CB8AC3E}">
        <p14:creationId xmlns:p14="http://schemas.microsoft.com/office/powerpoint/2010/main" val="4262751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pic>
        <p:nvPicPr>
          <p:cNvPr id="5" name="Picture 4">
            <a:extLst>
              <a:ext uri="{FF2B5EF4-FFF2-40B4-BE49-F238E27FC236}">
                <a16:creationId xmlns:a16="http://schemas.microsoft.com/office/drawing/2014/main" id="{B3DFF084-F591-F317-6E69-3EA99B249AAA}"/>
              </a:ext>
            </a:extLst>
          </p:cNvPr>
          <p:cNvPicPr>
            <a:picLocks noChangeAspect="1"/>
          </p:cNvPicPr>
          <p:nvPr userDrawn="1"/>
        </p:nvPicPr>
        <p:blipFill>
          <a:blip r:embed="rId4"/>
          <a:stretch>
            <a:fillRect/>
          </a:stretch>
        </p:blipFill>
        <p:spPr>
          <a:xfrm>
            <a:off x="8905460" y="6084871"/>
            <a:ext cx="3075539" cy="882293"/>
          </a:xfrm>
          <a:prstGeom prst="rect">
            <a:avLst/>
          </a:prstGeom>
        </p:spPr>
      </p:pic>
    </p:spTree>
    <p:extLst>
      <p:ext uri="{BB962C8B-B14F-4D97-AF65-F5344CB8AC3E}">
        <p14:creationId xmlns:p14="http://schemas.microsoft.com/office/powerpoint/2010/main" val="2431749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pic>
        <p:nvPicPr>
          <p:cNvPr id="5" name="Picture 4">
            <a:extLst>
              <a:ext uri="{FF2B5EF4-FFF2-40B4-BE49-F238E27FC236}">
                <a16:creationId xmlns:a16="http://schemas.microsoft.com/office/drawing/2014/main" id="{640B0581-1C81-9283-689F-895779568CC0}"/>
              </a:ext>
            </a:extLst>
          </p:cNvPr>
          <p:cNvPicPr>
            <a:picLocks noChangeAspect="1"/>
          </p:cNvPicPr>
          <p:nvPr userDrawn="1"/>
        </p:nvPicPr>
        <p:blipFill>
          <a:blip r:embed="rId4"/>
          <a:stretch>
            <a:fillRect/>
          </a:stretch>
        </p:blipFill>
        <p:spPr>
          <a:xfrm>
            <a:off x="8905460" y="6084871"/>
            <a:ext cx="3075539" cy="882293"/>
          </a:xfrm>
          <a:prstGeom prst="rect">
            <a:avLst/>
          </a:prstGeom>
        </p:spPr>
      </p:pic>
    </p:spTree>
    <p:extLst>
      <p:ext uri="{BB962C8B-B14F-4D97-AF65-F5344CB8AC3E}">
        <p14:creationId xmlns:p14="http://schemas.microsoft.com/office/powerpoint/2010/main" val="786969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bg2">
                    <a:lumMod val="25000"/>
                  </a:schemeClr>
                </a:solidFill>
                <a:latin typeface="Poppins" pitchFamily="2" charset="77"/>
              </a:defRPr>
            </a:lvl1pPr>
            <a:lvl2pPr>
              <a:defRPr baseline="0">
                <a:solidFill>
                  <a:schemeClr val="bg2">
                    <a:lumMod val="25000"/>
                  </a:schemeClr>
                </a:solidFill>
                <a:latin typeface="Poppins" pitchFamily="2" charset="77"/>
              </a:defRPr>
            </a:lvl2pPr>
            <a:lvl3pPr>
              <a:defRPr baseline="0">
                <a:solidFill>
                  <a:schemeClr val="bg2">
                    <a:lumMod val="25000"/>
                  </a:schemeClr>
                </a:solidFill>
                <a:latin typeface="Poppins" pitchFamily="2" charset="77"/>
              </a:defRPr>
            </a:lvl3pPr>
            <a:lvl4pPr>
              <a:defRPr baseline="0">
                <a:solidFill>
                  <a:schemeClr val="bg2">
                    <a:lumMod val="25000"/>
                  </a:schemeClr>
                </a:solidFill>
                <a:latin typeface="Poppins" pitchFamily="2" charset="77"/>
              </a:defRPr>
            </a:lvl4pPr>
            <a:lvl5pPr>
              <a:defRPr baseline="0">
                <a:solidFill>
                  <a:schemeClr val="bg2">
                    <a:lumMod val="25000"/>
                  </a:schemeClr>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383335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794B751-23BF-DC86-6B6E-8E8F65CFFF8C}"/>
              </a:ext>
            </a:extLst>
          </p:cNvPr>
          <p:cNvSpPr>
            <a:spLocks noGrp="1"/>
          </p:cNvSpPr>
          <p:nvPr>
            <p:ph type="title"/>
          </p:nvPr>
        </p:nvSpPr>
        <p:spPr>
          <a:xfrm>
            <a:off x="838200" y="365125"/>
            <a:ext cx="10515600" cy="1325563"/>
          </a:xfrm>
        </p:spPr>
        <p:txBody>
          <a:bodyPr>
            <a:normAutofit/>
          </a:bodyPr>
          <a:lstStyle>
            <a:lvl1pPr>
              <a:defRPr sz="3600" baseline="0">
                <a:latin typeface="Poppins" pitchFamily="2" charset="77"/>
              </a:defRPr>
            </a:lvl1pPr>
          </a:lstStyle>
          <a:p>
            <a:r>
              <a:rPr lang="en-US" dirty="0"/>
              <a:t>Click to edit Master title style</a:t>
            </a:r>
          </a:p>
        </p:txBody>
      </p:sp>
      <p:sp>
        <p:nvSpPr>
          <p:cNvPr id="5" name="Content Placeholder 2">
            <a:extLst>
              <a:ext uri="{FF2B5EF4-FFF2-40B4-BE49-F238E27FC236}">
                <a16:creationId xmlns:a16="http://schemas.microsoft.com/office/drawing/2014/main" id="{04F88481-7B26-FA3A-7B56-5C4C216EF32B}"/>
              </a:ext>
            </a:extLst>
          </p:cNvPr>
          <p:cNvSpPr>
            <a:spLocks noGrp="1"/>
          </p:cNvSpPr>
          <p:nvPr>
            <p:ph idx="1"/>
          </p:nvPr>
        </p:nvSpPr>
        <p:spPr>
          <a:xfrm>
            <a:off x="838200" y="1825625"/>
            <a:ext cx="10515600" cy="4351338"/>
          </a:xfrm>
        </p:spPr>
        <p:txBody>
          <a:bodyPr/>
          <a:lstStyle>
            <a:lvl1pPr>
              <a:defRPr baseline="0">
                <a:solidFill>
                  <a:schemeClr val="bg2">
                    <a:lumMod val="25000"/>
                  </a:schemeClr>
                </a:solidFill>
                <a:latin typeface="Poppins" pitchFamily="2" charset="77"/>
              </a:defRPr>
            </a:lvl1pPr>
            <a:lvl2pPr>
              <a:defRPr baseline="0">
                <a:solidFill>
                  <a:schemeClr val="bg2">
                    <a:lumMod val="25000"/>
                  </a:schemeClr>
                </a:solidFill>
                <a:latin typeface="Poppins" pitchFamily="2" charset="77"/>
              </a:defRPr>
            </a:lvl2pPr>
            <a:lvl3pPr>
              <a:defRPr baseline="0">
                <a:solidFill>
                  <a:schemeClr val="bg2">
                    <a:lumMod val="25000"/>
                  </a:schemeClr>
                </a:solidFill>
                <a:latin typeface="Poppins" pitchFamily="2" charset="77"/>
              </a:defRPr>
            </a:lvl3pPr>
            <a:lvl4pPr>
              <a:defRPr baseline="0">
                <a:solidFill>
                  <a:schemeClr val="bg2">
                    <a:lumMod val="25000"/>
                  </a:schemeClr>
                </a:solidFill>
                <a:latin typeface="Poppins" pitchFamily="2" charset="77"/>
              </a:defRPr>
            </a:lvl4pPr>
            <a:lvl5pPr>
              <a:defRPr baseline="0">
                <a:solidFill>
                  <a:schemeClr val="bg2">
                    <a:lumMod val="25000"/>
                  </a:schemeClr>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5DFB2B9D-305F-F158-DB4B-9F9B2F53C8E8}"/>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235360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bg2">
                    <a:lumMod val="25000"/>
                  </a:schemeClr>
                </a:solidFill>
                <a:latin typeface="Poppins" pitchFamily="2" charset="77"/>
              </a:defRPr>
            </a:lvl1pPr>
            <a:lvl2pPr>
              <a:defRPr baseline="0">
                <a:solidFill>
                  <a:schemeClr val="bg2">
                    <a:lumMod val="25000"/>
                  </a:schemeClr>
                </a:solidFill>
                <a:latin typeface="Poppins" pitchFamily="2" charset="77"/>
              </a:defRPr>
            </a:lvl2pPr>
            <a:lvl3pPr>
              <a:defRPr baseline="0">
                <a:solidFill>
                  <a:schemeClr val="bg2">
                    <a:lumMod val="25000"/>
                  </a:schemeClr>
                </a:solidFill>
                <a:latin typeface="Poppins" pitchFamily="2" charset="77"/>
              </a:defRPr>
            </a:lvl3pPr>
            <a:lvl4pPr>
              <a:defRPr baseline="0">
                <a:solidFill>
                  <a:schemeClr val="bg2">
                    <a:lumMod val="25000"/>
                  </a:schemeClr>
                </a:solidFill>
                <a:latin typeface="Poppins" pitchFamily="2" charset="77"/>
              </a:defRPr>
            </a:lvl4pPr>
            <a:lvl5pPr>
              <a:defRPr baseline="0">
                <a:solidFill>
                  <a:schemeClr val="bg2">
                    <a:lumMod val="25000"/>
                  </a:schemeClr>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201949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5640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6920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2787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482F-040E-29BD-231B-A13463BC2477}"/>
              </a:ext>
            </a:extLst>
          </p:cNvPr>
          <p:cNvSpPr>
            <a:spLocks noGrp="1"/>
          </p:cNvSpPr>
          <p:nvPr>
            <p:ph type="title"/>
          </p:nvPr>
        </p:nvSpPr>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DA631D13-0C13-EF9F-0905-C2CBF168A346}"/>
              </a:ext>
            </a:extLst>
          </p:cNvPr>
          <p:cNvSpPr>
            <a:spLocks noGrp="1"/>
          </p:cNvSpPr>
          <p:nvPr>
            <p:ph sz="half" idx="1"/>
          </p:nvPr>
        </p:nvSpPr>
        <p:spPr>
          <a:xfrm>
            <a:off x="838200" y="1825625"/>
            <a:ext cx="5181600" cy="4351338"/>
          </a:xfrm>
        </p:spPr>
        <p:txBody>
          <a:bodyPr/>
          <a:lstStyle>
            <a:lvl1pPr>
              <a:defRPr b="0" i="0" baseline="0">
                <a:solidFill>
                  <a:schemeClr val="bg2">
                    <a:lumMod val="25000"/>
                  </a:schemeClr>
                </a:solidFill>
                <a:latin typeface="Poppins" pitchFamily="2" charset="77"/>
                <a:cs typeface="Poppins" pitchFamily="2" charset="77"/>
              </a:defRPr>
            </a:lvl1pPr>
            <a:lvl2pPr>
              <a:defRPr b="0" i="0" baseline="0">
                <a:solidFill>
                  <a:schemeClr val="bg2">
                    <a:lumMod val="25000"/>
                  </a:schemeClr>
                </a:solidFill>
                <a:latin typeface="Poppins" pitchFamily="2" charset="77"/>
                <a:cs typeface="Poppins" pitchFamily="2" charset="77"/>
              </a:defRPr>
            </a:lvl2pPr>
            <a:lvl3pPr>
              <a:defRPr b="0" i="0" baseline="0">
                <a:solidFill>
                  <a:schemeClr val="bg2">
                    <a:lumMod val="25000"/>
                  </a:schemeClr>
                </a:solidFill>
                <a:latin typeface="Poppins" pitchFamily="2" charset="77"/>
                <a:cs typeface="Poppins" pitchFamily="2" charset="77"/>
              </a:defRPr>
            </a:lvl3pPr>
            <a:lvl4pPr>
              <a:defRPr b="0" i="0" baseline="0">
                <a:solidFill>
                  <a:schemeClr val="bg2">
                    <a:lumMod val="25000"/>
                  </a:schemeClr>
                </a:solidFill>
                <a:latin typeface="Poppins" pitchFamily="2" charset="77"/>
                <a:cs typeface="Poppins" pitchFamily="2" charset="77"/>
              </a:defRPr>
            </a:lvl4pPr>
            <a:lvl5pPr>
              <a:defRPr b="0" i="0" baseline="0">
                <a:solidFill>
                  <a:schemeClr val="bg2">
                    <a:lumMod val="25000"/>
                  </a:schemeClr>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D2EB09-575F-8FC4-5401-AFA179CFC78F}"/>
              </a:ext>
            </a:extLst>
          </p:cNvPr>
          <p:cNvSpPr>
            <a:spLocks noGrp="1"/>
          </p:cNvSpPr>
          <p:nvPr>
            <p:ph sz="half" idx="2"/>
          </p:nvPr>
        </p:nvSpPr>
        <p:spPr>
          <a:xfrm>
            <a:off x="6172200" y="1825625"/>
            <a:ext cx="5181600" cy="4351338"/>
          </a:xfrm>
        </p:spPr>
        <p:txBody>
          <a:bodyPr/>
          <a:lstStyle>
            <a:lvl1pPr>
              <a:defRPr b="0" i="0" baseline="0">
                <a:solidFill>
                  <a:schemeClr val="bg2">
                    <a:lumMod val="25000"/>
                  </a:schemeClr>
                </a:solidFill>
                <a:latin typeface="Poppins" pitchFamily="2" charset="77"/>
                <a:cs typeface="Poppins" pitchFamily="2" charset="77"/>
              </a:defRPr>
            </a:lvl1pPr>
            <a:lvl2pPr>
              <a:defRPr b="0" i="0" baseline="0">
                <a:solidFill>
                  <a:schemeClr val="bg2">
                    <a:lumMod val="25000"/>
                  </a:schemeClr>
                </a:solidFill>
                <a:latin typeface="Poppins" pitchFamily="2" charset="77"/>
                <a:cs typeface="Poppins" pitchFamily="2" charset="77"/>
              </a:defRPr>
            </a:lvl2pPr>
            <a:lvl3pPr>
              <a:defRPr b="0" i="0" baseline="0">
                <a:solidFill>
                  <a:schemeClr val="bg2">
                    <a:lumMod val="25000"/>
                  </a:schemeClr>
                </a:solidFill>
                <a:latin typeface="Poppins" pitchFamily="2" charset="77"/>
                <a:cs typeface="Poppins" pitchFamily="2" charset="77"/>
              </a:defRPr>
            </a:lvl3pPr>
            <a:lvl4pPr>
              <a:defRPr b="0" i="0" baseline="0">
                <a:solidFill>
                  <a:schemeClr val="bg2">
                    <a:lumMod val="25000"/>
                  </a:schemeClr>
                </a:solidFill>
                <a:latin typeface="Poppins" pitchFamily="2" charset="77"/>
                <a:cs typeface="Poppins" pitchFamily="2" charset="77"/>
              </a:defRPr>
            </a:lvl4pPr>
            <a:lvl5pPr>
              <a:defRPr b="0" i="0" baseline="0">
                <a:solidFill>
                  <a:schemeClr val="bg2">
                    <a:lumMod val="25000"/>
                  </a:schemeClr>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2453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595208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26E858-12F0-3305-39C6-2E5E2F0E7397}"/>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59F0E1-AFBF-9A89-5D07-6B6152B5A789}"/>
              </a:ext>
            </a:extLst>
          </p:cNvPr>
          <p:cNvSpPr>
            <a:spLocks noGrp="1"/>
          </p:cNvSpPr>
          <p:nvPr>
            <p:ph type="title"/>
          </p:nvPr>
        </p:nvSpPr>
        <p:spPr>
          <a:xfrm>
            <a:off x="839788" y="365125"/>
            <a:ext cx="10515600" cy="1325563"/>
          </a:xfrm>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15068B9D-5421-DBA1-1887-3D692EA3FD64}"/>
              </a:ext>
            </a:extLst>
          </p:cNvPr>
          <p:cNvSpPr>
            <a:spLocks noGrp="1"/>
          </p:cNvSpPr>
          <p:nvPr>
            <p:ph type="body" idx="1"/>
          </p:nvPr>
        </p:nvSpPr>
        <p:spPr>
          <a:xfrm>
            <a:off x="839788" y="1681163"/>
            <a:ext cx="5157787" cy="823912"/>
          </a:xfrm>
        </p:spPr>
        <p:txBody>
          <a:bodyPr anchor="b"/>
          <a:lstStyle>
            <a:lvl1pPr marL="0" indent="0">
              <a:buNone/>
              <a:defRPr sz="2400" b="1" i="0">
                <a:solidFill>
                  <a:schemeClr val="accent3"/>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2920A7B-8C82-B13E-E320-95B6630FD302}"/>
              </a:ext>
            </a:extLst>
          </p:cNvPr>
          <p:cNvSpPr>
            <a:spLocks noGrp="1"/>
          </p:cNvSpPr>
          <p:nvPr>
            <p:ph sz="half" idx="2"/>
          </p:nvPr>
        </p:nvSpPr>
        <p:spPr>
          <a:xfrm>
            <a:off x="839788" y="2505075"/>
            <a:ext cx="5157787" cy="368458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5BD052-CBBF-FB05-8FD3-0EAD0FBC20DA}"/>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accent3"/>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0130300-38CB-AD85-D150-403DB275D7AC}"/>
              </a:ext>
            </a:extLst>
          </p:cNvPr>
          <p:cNvSpPr>
            <a:spLocks noGrp="1"/>
          </p:cNvSpPr>
          <p:nvPr>
            <p:ph sz="quarter" idx="4"/>
          </p:nvPr>
        </p:nvSpPr>
        <p:spPr>
          <a:xfrm>
            <a:off x="6172200" y="2505075"/>
            <a:ext cx="5183188" cy="368458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ack background with blue text&#10;&#10;Description automatically generated">
            <a:extLst>
              <a:ext uri="{FF2B5EF4-FFF2-40B4-BE49-F238E27FC236}">
                <a16:creationId xmlns:a16="http://schemas.microsoft.com/office/drawing/2014/main" id="{6298AD3D-0A20-DEE4-CBC2-24A7513FFA17}"/>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634158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1AD8-B4D7-993C-0B3A-1FB9C4A399E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34FA2FE-924B-155D-55AC-EEBDEC454C8A}"/>
              </a:ext>
            </a:extLst>
          </p:cNvPr>
          <p:cNvSpPr>
            <a:spLocks noGrp="1"/>
          </p:cNvSpPr>
          <p:nvPr>
            <p:ph type="title"/>
          </p:nvPr>
        </p:nvSpPr>
        <p:spPr>
          <a:xfrm>
            <a:off x="838200" y="365125"/>
            <a:ext cx="10515600" cy="1325563"/>
          </a:xfrm>
        </p:spPr>
        <p:txBody>
          <a:bodyPr>
            <a:normAutofit/>
          </a:bodyPr>
          <a:lstStyle>
            <a:lvl1pPr>
              <a:defRPr sz="3600" baseline="0">
                <a:latin typeface="Poppins" pitchFamily="2" charset="77"/>
              </a:defRPr>
            </a:lvl1pPr>
          </a:lstStyle>
          <a:p>
            <a:r>
              <a:rPr lang="en-US" dirty="0"/>
              <a:t>Click to edit Master title style</a:t>
            </a:r>
          </a:p>
        </p:txBody>
      </p:sp>
      <p:sp>
        <p:nvSpPr>
          <p:cNvPr id="4" name="Content Placeholder 2">
            <a:extLst>
              <a:ext uri="{FF2B5EF4-FFF2-40B4-BE49-F238E27FC236}">
                <a16:creationId xmlns:a16="http://schemas.microsoft.com/office/drawing/2014/main" id="{BCC2A3A4-5E67-DD09-8A20-3063DB4B37F9}"/>
              </a:ext>
            </a:extLst>
          </p:cNvPr>
          <p:cNvSpPr>
            <a:spLocks noGrp="1"/>
          </p:cNvSpPr>
          <p:nvPr>
            <p:ph idx="1"/>
          </p:nvPr>
        </p:nvSpPr>
        <p:spPr>
          <a:xfrm>
            <a:off x="838200" y="1825625"/>
            <a:ext cx="10515600" cy="4351338"/>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040A7660-78C7-C98C-3D66-40FF7C4447F4}"/>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417966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0FFFCC-B1E4-85F4-EAA3-D66BF63F2972}"/>
              </a:ext>
            </a:extLst>
          </p:cNvPr>
          <p:cNvSpPr>
            <a:spLocks noGrp="1"/>
          </p:cNvSpPr>
          <p:nvPr>
            <p:ph type="title"/>
          </p:nvPr>
        </p:nvSpPr>
        <p:spPr>
          <a:xfrm>
            <a:off x="838200" y="365125"/>
            <a:ext cx="10515600" cy="1325563"/>
          </a:xfrm>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Tree>
    <p:extLst>
      <p:ext uri="{BB962C8B-B14F-4D97-AF65-F5344CB8AC3E}">
        <p14:creationId xmlns:p14="http://schemas.microsoft.com/office/powerpoint/2010/main" val="3791158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88ACC1-DB8D-D0F2-AEA8-7F5C78A6C704}"/>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blue text&#10;&#10;Description automatically generated">
            <a:extLst>
              <a:ext uri="{FF2B5EF4-FFF2-40B4-BE49-F238E27FC236}">
                <a16:creationId xmlns:a16="http://schemas.microsoft.com/office/drawing/2014/main" id="{0A8E9EB2-E97F-C0FB-44F9-A7219BF1B4AC}"/>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95548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1B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lstStyle>
            <a:lvl1pPr>
              <a:defRPr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background with blue text&#10;&#10;Description automatically generated">
            <a:extLst>
              <a:ext uri="{FF2B5EF4-FFF2-40B4-BE49-F238E27FC236}">
                <a16:creationId xmlns:a16="http://schemas.microsoft.com/office/drawing/2014/main" id="{F85A6F2A-C0F4-980B-49AC-6F15395631C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443060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00A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lstStyle>
            <a:lvl1pPr>
              <a:defRPr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E713D80C-9020-39C0-E7A3-0AA06F6DC6B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434527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4AE9-9FD4-7FAD-9DF3-490718A65CF4}"/>
              </a:ext>
            </a:extLst>
          </p:cNvPr>
          <p:cNvSpPr>
            <a:spLocks noGrp="1"/>
          </p:cNvSpPr>
          <p:nvPr>
            <p:ph type="title"/>
          </p:nvPr>
        </p:nvSpPr>
        <p:spPr>
          <a:xfrm>
            <a:off x="839788" y="457200"/>
            <a:ext cx="3932237" cy="1600200"/>
          </a:xfrm>
        </p:spPr>
        <p:txBody>
          <a:bodyPr anchor="b"/>
          <a:lstStyle>
            <a:lvl1pPr>
              <a:defRPr sz="3200" b="1" i="0">
                <a:latin typeface="Poppins" pitchFamily="2" charset="77"/>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DB245A1-88D7-D451-FB5B-52E583738D3B}"/>
              </a:ext>
            </a:extLst>
          </p:cNvPr>
          <p:cNvSpPr>
            <a:spLocks noGrp="1"/>
          </p:cNvSpPr>
          <p:nvPr>
            <p:ph idx="1"/>
          </p:nvPr>
        </p:nvSpPr>
        <p:spPr>
          <a:xfrm>
            <a:off x="5183188" y="987425"/>
            <a:ext cx="6172200" cy="4873625"/>
          </a:xfrm>
        </p:spPr>
        <p:txBody>
          <a:bodyPr/>
          <a:lstStyle>
            <a:lvl1pPr>
              <a:defRPr sz="3200">
                <a:solidFill>
                  <a:schemeClr val="tx2"/>
                </a:solidFill>
                <a:latin typeface="Poppins" panose="00000500000000000000" pitchFamily="2" charset="0"/>
                <a:cs typeface="Poppins" panose="00000500000000000000" pitchFamily="2" charset="0"/>
              </a:defRPr>
            </a:lvl1pPr>
            <a:lvl2pPr>
              <a:defRPr sz="2800">
                <a:solidFill>
                  <a:schemeClr val="tx2"/>
                </a:solidFill>
                <a:latin typeface="Poppins" panose="00000500000000000000" pitchFamily="2" charset="0"/>
                <a:cs typeface="Poppins" panose="00000500000000000000" pitchFamily="2" charset="0"/>
              </a:defRPr>
            </a:lvl2pPr>
            <a:lvl3pPr>
              <a:defRPr sz="2400">
                <a:solidFill>
                  <a:schemeClr val="tx2"/>
                </a:solidFill>
                <a:latin typeface="Poppins" panose="00000500000000000000" pitchFamily="2" charset="0"/>
                <a:cs typeface="Poppins" panose="00000500000000000000" pitchFamily="2" charset="0"/>
              </a:defRPr>
            </a:lvl3pPr>
            <a:lvl4pPr>
              <a:defRPr sz="2000">
                <a:solidFill>
                  <a:schemeClr val="tx2"/>
                </a:solidFill>
                <a:latin typeface="Poppins" panose="00000500000000000000" pitchFamily="2" charset="0"/>
                <a:cs typeface="Poppins" panose="00000500000000000000" pitchFamily="2" charset="0"/>
              </a:defRPr>
            </a:lvl4pPr>
            <a:lvl5pPr>
              <a:defRPr sz="2000">
                <a:solidFill>
                  <a:schemeClr val="tx2"/>
                </a:solidFill>
                <a:latin typeface="Poppins" panose="00000500000000000000" pitchFamily="2" charset="0"/>
                <a:cs typeface="Poppins" panose="000005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D174CF3-1288-4575-BE3C-1C8F33762FB2}"/>
              </a:ext>
            </a:extLst>
          </p:cNvPr>
          <p:cNvSpPr>
            <a:spLocks noGrp="1"/>
          </p:cNvSpPr>
          <p:nvPr>
            <p:ph type="body" sz="half" idx="2"/>
          </p:nvPr>
        </p:nvSpPr>
        <p:spPr>
          <a:xfrm>
            <a:off x="839788" y="2261936"/>
            <a:ext cx="3932237" cy="3607051"/>
          </a:xfrm>
        </p:spPr>
        <p:txBody>
          <a:bodyPr/>
          <a:lstStyle>
            <a:lvl1pPr marL="0" indent="0">
              <a:buNone/>
              <a:defRPr sz="1600" b="1" i="0">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756094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BD3-5F67-AAA3-674D-BA2BA8109A15}"/>
              </a:ext>
            </a:extLst>
          </p:cNvPr>
          <p:cNvSpPr>
            <a:spLocks noGrp="1"/>
          </p:cNvSpPr>
          <p:nvPr>
            <p:ph type="title"/>
          </p:nvPr>
        </p:nvSpPr>
        <p:spPr>
          <a:xfrm>
            <a:off x="839788" y="457200"/>
            <a:ext cx="3932237" cy="1600200"/>
          </a:xfrm>
        </p:spPr>
        <p:txBody>
          <a:bodyPr anchor="b"/>
          <a:lstStyle>
            <a:lvl1pPr>
              <a:defRPr sz="3200">
                <a:latin typeface="Poppins" pitchFamily="2" charset="77"/>
                <a:cs typeface="Poppins"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90A63F82-068C-4D75-15BD-971C8E5D41C3}"/>
              </a:ext>
            </a:extLst>
          </p:cNvPr>
          <p:cNvSpPr>
            <a:spLocks noGrp="1"/>
          </p:cNvSpPr>
          <p:nvPr>
            <p:ph type="pic" idx="1"/>
          </p:nvPr>
        </p:nvSpPr>
        <p:spPr>
          <a:xfrm>
            <a:off x="5183188" y="987425"/>
            <a:ext cx="6172200" cy="4873625"/>
          </a:xfr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5D5556-0FE6-ECD4-798A-69D765E13AEF}"/>
              </a:ext>
            </a:extLst>
          </p:cNvPr>
          <p:cNvSpPr>
            <a:spLocks noGrp="1"/>
          </p:cNvSpPr>
          <p:nvPr>
            <p:ph type="body" sz="half" idx="2"/>
          </p:nvPr>
        </p:nvSpPr>
        <p:spPr>
          <a:xfrm>
            <a:off x="839788" y="2235200"/>
            <a:ext cx="3932237" cy="3633788"/>
          </a:xfrm>
        </p:spPr>
        <p:txBody>
          <a:bodyPr/>
          <a:lstStyle>
            <a:lvl1pPr marL="0" indent="0">
              <a:buNone/>
              <a:defRPr sz="1600" b="1" i="0">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05752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7370F-B8DB-6841-9FA4-F095F127FE3C}"/>
              </a:ext>
            </a:extLst>
          </p:cNvPr>
          <p:cNvPicPr>
            <a:picLocks noChangeAspect="1"/>
          </p:cNvPicPr>
          <p:nvPr userDrawn="1"/>
        </p:nvPicPr>
        <p:blipFill rotWithShape="1">
          <a:blip r:embed="rId2"/>
          <a:srcRect l="2777" t="27745" b="9546"/>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5A1594C3-EF92-094A-B8B7-0781B575B2A3}"/>
              </a:ext>
            </a:extLst>
          </p:cNvPr>
          <p:cNvSpPr>
            <a:spLocks noGrp="1"/>
          </p:cNvSpPr>
          <p:nvPr>
            <p:ph idx="1"/>
          </p:nvPr>
        </p:nvSpPr>
        <p:spPr>
          <a:xfrm>
            <a:off x="1030816" y="1653468"/>
            <a:ext cx="10551584" cy="4161172"/>
          </a:xfrm>
          <a:prstGeom prst="rect">
            <a:avLst/>
          </a:prstGeom>
        </p:spPr>
        <p:txBody>
          <a:bodyPr/>
          <a:lstStyle>
            <a:lvl1pPr>
              <a:defRPr sz="2000" b="0" i="0">
                <a:solidFill>
                  <a:schemeClr val="bg2">
                    <a:lumMod val="25000"/>
                  </a:schemeClr>
                </a:solidFill>
                <a:latin typeface="Poppins" panose="00000500000000000000" pitchFamily="2" charset="0"/>
                <a:cs typeface="Poppins" panose="00000500000000000000" pitchFamily="2" charset="0"/>
              </a:defRPr>
            </a:lvl1pPr>
            <a:lvl2pPr>
              <a:defRPr sz="2000" b="0" i="0">
                <a:solidFill>
                  <a:schemeClr val="bg2">
                    <a:lumMod val="25000"/>
                  </a:schemeClr>
                </a:solidFill>
                <a:latin typeface="Poppins" panose="00000500000000000000" pitchFamily="2" charset="0"/>
                <a:cs typeface="Poppins" panose="00000500000000000000" pitchFamily="2" charset="0"/>
              </a:defRPr>
            </a:lvl2pPr>
            <a:lvl3pPr>
              <a:defRPr sz="2000" b="0" i="0">
                <a:solidFill>
                  <a:schemeClr val="bg2">
                    <a:lumMod val="25000"/>
                  </a:schemeClr>
                </a:solidFill>
                <a:latin typeface="Poppins" panose="00000500000000000000" pitchFamily="2" charset="0"/>
                <a:cs typeface="Poppins" panose="00000500000000000000" pitchFamily="2" charset="0"/>
              </a:defRPr>
            </a:lvl3pPr>
            <a:lvl4pPr>
              <a:defRPr sz="2000" b="0" i="0">
                <a:solidFill>
                  <a:schemeClr val="bg2">
                    <a:lumMod val="25000"/>
                  </a:schemeClr>
                </a:solidFill>
                <a:latin typeface="Poppins" panose="00000500000000000000" pitchFamily="2" charset="0"/>
                <a:cs typeface="Poppins" panose="00000500000000000000" pitchFamily="2" charset="0"/>
              </a:defRPr>
            </a:lvl4pPr>
            <a:lvl5pPr>
              <a:defRPr sz="2000" b="0" i="0">
                <a:solidFill>
                  <a:schemeClr val="bg2">
                    <a:lumMod val="25000"/>
                  </a:schemeClr>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312436"/>
            <a:ext cx="11014040" cy="975328"/>
          </a:xfrm>
          <a:prstGeom prst="rect">
            <a:avLst/>
          </a:prstGeom>
        </p:spPr>
        <p:txBody>
          <a:bodyPr anchor="ctr">
            <a:normAutofit/>
          </a:bodyPr>
          <a:lstStyle>
            <a:lvl1pPr marL="6350" indent="0">
              <a:tabLst/>
              <a:defRPr lang="en-US" sz="3200" b="1" i="0" u="none" strike="noStrike" cap="none" dirty="0">
                <a:solidFill>
                  <a:srgbClr val="1B4298"/>
                </a:solidFill>
                <a:latin typeface="Poppins ExtraBold" panose="00000900000000000000" pitchFamily="2" charset="0"/>
                <a:ea typeface="Poppins ExtraBold" panose="00000900000000000000" pitchFamily="2" charset="0"/>
                <a:cs typeface="Poppins ExtraBold" panose="00000900000000000000" pitchFamily="2" charset="0"/>
                <a:sym typeface="Aria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8CF4DD51-CB5B-AB44-8877-E29A085554CE}"/>
              </a:ext>
            </a:extLst>
          </p:cNvPr>
          <p:cNvSpPr>
            <a:spLocks noGrp="1"/>
          </p:cNvSpPr>
          <p:nvPr>
            <p:ph type="sldNum" sz="quarter" idx="4"/>
          </p:nvPr>
        </p:nvSpPr>
        <p:spPr>
          <a:xfrm>
            <a:off x="264776" y="6356353"/>
            <a:ext cx="2844800" cy="3651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5661273A-A5F1-094B-B1BA-EA2E4638F587}" type="slidenum">
              <a:rPr lang="en-US" smtClean="0"/>
              <a:pPr/>
              <a:t>‹#›</a:t>
            </a:fld>
            <a:endParaRPr lang="en-US" dirty="0"/>
          </a:p>
        </p:txBody>
      </p:sp>
    </p:spTree>
    <p:extLst>
      <p:ext uri="{BB962C8B-B14F-4D97-AF65-F5344CB8AC3E}">
        <p14:creationId xmlns:p14="http://schemas.microsoft.com/office/powerpoint/2010/main" val="2873498819"/>
      </p:ext>
    </p:extLst>
  </p:cSld>
  <p:clrMapOvr>
    <a:masterClrMapping/>
  </p:clrMapOvr>
  <p:extLst>
    <p:ext uri="{DCECCB84-F9BA-43D5-87BE-67443E8EF086}">
      <p15:sldGuideLst xmlns:p15="http://schemas.microsoft.com/office/powerpoint/2012/main">
        <p15:guide id="1" orient="horz" pos="408">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9C1B-F08E-BF07-4423-E157FA982550}"/>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A2036DB2-DA35-BF0F-AB2B-EE07FC70110D}"/>
              </a:ext>
            </a:extLst>
          </p:cNvPr>
          <p:cNvSpPr>
            <a:spLocks noGrp="1"/>
          </p:cNvSpPr>
          <p:nvPr>
            <p:ph type="dt" sz="half" idx="10"/>
          </p:nvPr>
        </p:nvSpPr>
        <p:spPr/>
        <p:txBody>
          <a:bodyPr/>
          <a:lstStyle/>
          <a:p>
            <a:fld id="{DD5D2F3D-A097-4AC8-9FB7-4F7AD3D1CDE7}" type="datetimeFigureOut">
              <a:rPr lang="en-US" smtClean="0"/>
              <a:t>10/6/2025</a:t>
            </a:fld>
            <a:endParaRPr lang="en-US" dirty="0"/>
          </a:p>
        </p:txBody>
      </p:sp>
      <p:sp>
        <p:nvSpPr>
          <p:cNvPr id="4" name="Footer Placeholder 3">
            <a:extLst>
              <a:ext uri="{FF2B5EF4-FFF2-40B4-BE49-F238E27FC236}">
                <a16:creationId xmlns:a16="http://schemas.microsoft.com/office/drawing/2014/main" id="{1530FE49-7679-59E2-A811-E647BDA5CF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339C3B-C797-C443-C476-FB2606A50EC6}"/>
              </a:ext>
            </a:extLst>
          </p:cNvPr>
          <p:cNvSpPr>
            <a:spLocks noGrp="1"/>
          </p:cNvSpPr>
          <p:nvPr>
            <p:ph type="sldNum" sz="quarter" idx="12"/>
          </p:nvPr>
        </p:nvSpPr>
        <p:spPr/>
        <p:txBody>
          <a:bodyPr/>
          <a:lstStyle/>
          <a:p>
            <a:fld id="{CE053B1F-53DC-4293-A820-F6C9652FC1F1}" type="slidenum">
              <a:rPr lang="en-US" smtClean="0"/>
              <a:t>‹#›</a:t>
            </a:fld>
            <a:endParaRPr lang="en-US" dirty="0"/>
          </a:p>
        </p:txBody>
      </p:sp>
    </p:spTree>
    <p:extLst>
      <p:ext uri="{BB962C8B-B14F-4D97-AF65-F5344CB8AC3E}">
        <p14:creationId xmlns:p14="http://schemas.microsoft.com/office/powerpoint/2010/main" val="126855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794B751-23BF-DC86-6B6E-8E8F65CFFF8C}"/>
              </a:ext>
            </a:extLst>
          </p:cNvPr>
          <p:cNvSpPr>
            <a:spLocks noGrp="1"/>
          </p:cNvSpPr>
          <p:nvPr>
            <p:ph type="title"/>
          </p:nvPr>
        </p:nvSpPr>
        <p:spPr>
          <a:xfrm>
            <a:off x="838200" y="365125"/>
            <a:ext cx="10515600" cy="1325563"/>
          </a:xfrm>
        </p:spPr>
        <p:txBody>
          <a:bodyPr>
            <a:normAutofit/>
          </a:bodyPr>
          <a:lstStyle>
            <a:lvl1pPr>
              <a:defRPr sz="3600" baseline="0">
                <a:latin typeface="Poppins" pitchFamily="2" charset="77"/>
              </a:defRPr>
            </a:lvl1pPr>
          </a:lstStyle>
          <a:p>
            <a:r>
              <a:rPr lang="en-US" dirty="0"/>
              <a:t>Click to edit Master title style</a:t>
            </a:r>
          </a:p>
        </p:txBody>
      </p:sp>
      <p:sp>
        <p:nvSpPr>
          <p:cNvPr id="5" name="Content Placeholder 2">
            <a:extLst>
              <a:ext uri="{FF2B5EF4-FFF2-40B4-BE49-F238E27FC236}">
                <a16:creationId xmlns:a16="http://schemas.microsoft.com/office/drawing/2014/main" id="{04F88481-7B26-FA3A-7B56-5C4C216EF32B}"/>
              </a:ext>
            </a:extLst>
          </p:cNvPr>
          <p:cNvSpPr>
            <a:spLocks noGrp="1"/>
          </p:cNvSpPr>
          <p:nvPr>
            <p:ph idx="1"/>
          </p:nvPr>
        </p:nvSpPr>
        <p:spPr>
          <a:xfrm>
            <a:off x="838200" y="1825625"/>
            <a:ext cx="10515600" cy="4351338"/>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5DFB2B9D-305F-F158-DB4B-9F9B2F53C8E8}"/>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115248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312436"/>
            <a:ext cx="11014040" cy="975328"/>
          </a:xfrm>
          <a:prstGeom prst="rect">
            <a:avLst/>
          </a:prstGeom>
        </p:spPr>
        <p:txBody>
          <a:bodyPr anchor="ctr">
            <a:normAutofit/>
          </a:bodyPr>
          <a:lstStyle>
            <a:lvl1pPr marL="6350" indent="0">
              <a:tabLst/>
              <a:defRPr sz="3600" b="1" i="0">
                <a:solidFill>
                  <a:schemeClr val="accent1"/>
                </a:solidFill>
                <a:latin typeface="Poppins ExtraBold" panose="00000900000000000000" pitchFamily="2" charset="0"/>
                <a:cs typeface="Poppins ExtraBold" panose="00000900000000000000" pitchFamily="2" charset="0"/>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8CF4DD51-CB5B-AB44-8877-E29A085554CE}"/>
              </a:ext>
            </a:extLst>
          </p:cNvPr>
          <p:cNvSpPr>
            <a:spLocks noGrp="1"/>
          </p:cNvSpPr>
          <p:nvPr>
            <p:ph type="sldNum" sz="quarter" idx="4"/>
          </p:nvPr>
        </p:nvSpPr>
        <p:spPr>
          <a:xfrm>
            <a:off x="264776" y="6356351"/>
            <a:ext cx="2844800" cy="3651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5661273A-A5F1-094B-B1BA-EA2E4638F587}" type="slidenum">
              <a:rPr lang="en-US" smtClean="0"/>
              <a:pPr/>
              <a:t>‹#›</a:t>
            </a:fld>
            <a:r>
              <a:rPr lang="en-US" dirty="0"/>
              <a:t>    XXX-XXX-XXXX</a:t>
            </a:r>
          </a:p>
        </p:txBody>
      </p:sp>
    </p:spTree>
    <p:extLst>
      <p:ext uri="{BB962C8B-B14F-4D97-AF65-F5344CB8AC3E}">
        <p14:creationId xmlns:p14="http://schemas.microsoft.com/office/powerpoint/2010/main" val="1136704132"/>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256041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011666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E2ED3-4872-F949-86A0-A726842579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6FB-30C5-A986-9E37-1B6DEE5D6517}"/>
              </a:ext>
            </a:extLst>
          </p:cNvPr>
          <p:cNvSpPr>
            <a:spLocks noGrp="1"/>
          </p:cNvSpPr>
          <p:nvPr>
            <p:ph type="ctrTitle" hasCustomPrompt="1"/>
          </p:nvPr>
        </p:nvSpPr>
        <p:spPr>
          <a:xfrm>
            <a:off x="1624042" y="3585411"/>
            <a:ext cx="9144000" cy="1324296"/>
          </a:xfrm>
        </p:spPr>
        <p:txBody>
          <a:bodyPr anchor="t">
            <a:normAutofit/>
          </a:bodyPr>
          <a:lstStyle>
            <a:lvl1pPr algn="l">
              <a:defRPr sz="4000" b="1" i="0">
                <a:solidFill>
                  <a:schemeClr val="bg1"/>
                </a:solidFill>
                <a:latin typeface="Poppins ExtraBold" pitchFamily="2" charset="77"/>
                <a:cs typeface="Poppins ExtraBold" pitchFamily="2" charset="77"/>
              </a:defRPr>
            </a:lvl1pPr>
          </a:lstStyle>
          <a:p>
            <a:r>
              <a:rPr lang="en-US" dirty="0"/>
              <a:t>PROTECT PPT Template</a:t>
            </a:r>
          </a:p>
        </p:txBody>
      </p:sp>
      <p:sp>
        <p:nvSpPr>
          <p:cNvPr id="3" name="Subtitle 2">
            <a:extLst>
              <a:ext uri="{FF2B5EF4-FFF2-40B4-BE49-F238E27FC236}">
                <a16:creationId xmlns:a16="http://schemas.microsoft.com/office/drawing/2014/main" id="{F356E35C-079B-407F-F781-AF4528243762}"/>
              </a:ext>
            </a:extLst>
          </p:cNvPr>
          <p:cNvSpPr>
            <a:spLocks noGrp="1"/>
          </p:cNvSpPr>
          <p:nvPr>
            <p:ph type="subTitle" idx="1" hasCustomPrompt="1"/>
          </p:nvPr>
        </p:nvSpPr>
        <p:spPr>
          <a:xfrm>
            <a:off x="1624042" y="5001442"/>
            <a:ext cx="8818325" cy="512348"/>
          </a:xfrm>
        </p:spPr>
        <p:txBody>
          <a:bodyPr>
            <a:normAutofit/>
          </a:bodyPr>
          <a:lstStyle>
            <a:lvl1pPr marL="0" indent="0" algn="l">
              <a:buNone/>
              <a:defRPr sz="20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and Date</a:t>
            </a:r>
          </a:p>
        </p:txBody>
      </p:sp>
      <p:pic>
        <p:nvPicPr>
          <p:cNvPr id="4" name="Picture 3" descr="A black background with blue text&#10;&#10;Description automatically generated">
            <a:extLst>
              <a:ext uri="{FF2B5EF4-FFF2-40B4-BE49-F238E27FC236}">
                <a16:creationId xmlns:a16="http://schemas.microsoft.com/office/drawing/2014/main" id="{53497E1E-1DFC-D7FC-5EC9-6BE4E704FD7C}"/>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633116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123980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794B751-23BF-DC86-6B6E-8E8F65CFFF8C}"/>
              </a:ext>
            </a:extLst>
          </p:cNvPr>
          <p:cNvSpPr>
            <a:spLocks noGrp="1"/>
          </p:cNvSpPr>
          <p:nvPr>
            <p:ph type="title"/>
          </p:nvPr>
        </p:nvSpPr>
        <p:spPr>
          <a:xfrm>
            <a:off x="838200" y="365125"/>
            <a:ext cx="10515600" cy="1325563"/>
          </a:xfrm>
        </p:spPr>
        <p:txBody>
          <a:bodyPr>
            <a:normAutofit/>
          </a:bodyPr>
          <a:lstStyle>
            <a:lvl1pPr>
              <a:defRPr sz="3600" baseline="0">
                <a:latin typeface="Poppins" pitchFamily="2" charset="77"/>
              </a:defRPr>
            </a:lvl1pPr>
          </a:lstStyle>
          <a:p>
            <a:r>
              <a:rPr lang="en-US" dirty="0"/>
              <a:t>Click to edit Master title style</a:t>
            </a:r>
          </a:p>
        </p:txBody>
      </p:sp>
      <p:sp>
        <p:nvSpPr>
          <p:cNvPr id="5" name="Content Placeholder 2">
            <a:extLst>
              <a:ext uri="{FF2B5EF4-FFF2-40B4-BE49-F238E27FC236}">
                <a16:creationId xmlns:a16="http://schemas.microsoft.com/office/drawing/2014/main" id="{04F88481-7B26-FA3A-7B56-5C4C216EF32B}"/>
              </a:ext>
            </a:extLst>
          </p:cNvPr>
          <p:cNvSpPr>
            <a:spLocks noGrp="1"/>
          </p:cNvSpPr>
          <p:nvPr>
            <p:ph idx="1"/>
          </p:nvPr>
        </p:nvSpPr>
        <p:spPr>
          <a:xfrm>
            <a:off x="838200" y="1825625"/>
            <a:ext cx="10515600" cy="4351338"/>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5DFB2B9D-305F-F158-DB4B-9F9B2F53C8E8}"/>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682498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6235036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319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2677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666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blue text&#10;&#10;Description automatically generated">
            <a:extLst>
              <a:ext uri="{FF2B5EF4-FFF2-40B4-BE49-F238E27FC236}">
                <a16:creationId xmlns:a16="http://schemas.microsoft.com/office/drawing/2014/main" id="{282753DA-5615-14F4-F043-CE9031426F91}"/>
              </a:ext>
            </a:extLst>
          </p:cNvPr>
          <p:cNvPicPr>
            <a:picLocks noChangeAspect="1"/>
          </p:cNvPicPr>
          <p:nvPr userDrawn="1"/>
        </p:nvPicPr>
        <p:blipFill rotWithShape="1">
          <a:blip r:embed="rId3"/>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6691409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482F-040E-29BD-231B-A13463BC2477}"/>
              </a:ext>
            </a:extLst>
          </p:cNvPr>
          <p:cNvSpPr>
            <a:spLocks noGrp="1"/>
          </p:cNvSpPr>
          <p:nvPr>
            <p:ph type="title"/>
          </p:nvPr>
        </p:nvSpPr>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DA631D13-0C13-EF9F-0905-C2CBF168A346}"/>
              </a:ext>
            </a:extLst>
          </p:cNvPr>
          <p:cNvSpPr>
            <a:spLocks noGrp="1"/>
          </p:cNvSpPr>
          <p:nvPr>
            <p:ph sz="half" idx="1"/>
          </p:nvPr>
        </p:nvSpPr>
        <p:spPr>
          <a:xfrm>
            <a:off x="838200" y="1825625"/>
            <a:ext cx="5181600" cy="435133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D2EB09-575F-8FC4-5401-AFA179CFC78F}"/>
              </a:ext>
            </a:extLst>
          </p:cNvPr>
          <p:cNvSpPr>
            <a:spLocks noGrp="1"/>
          </p:cNvSpPr>
          <p:nvPr>
            <p:ph sz="half" idx="2"/>
          </p:nvPr>
        </p:nvSpPr>
        <p:spPr>
          <a:xfrm>
            <a:off x="6172200" y="1825625"/>
            <a:ext cx="5181600" cy="435133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343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26E858-12F0-3305-39C6-2E5E2F0E7397}"/>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59F0E1-AFBF-9A89-5D07-6B6152B5A789}"/>
              </a:ext>
            </a:extLst>
          </p:cNvPr>
          <p:cNvSpPr>
            <a:spLocks noGrp="1"/>
          </p:cNvSpPr>
          <p:nvPr>
            <p:ph type="title"/>
          </p:nvPr>
        </p:nvSpPr>
        <p:spPr>
          <a:xfrm>
            <a:off x="839788" y="365125"/>
            <a:ext cx="10515600" cy="1325563"/>
          </a:xfrm>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15068B9D-5421-DBA1-1887-3D692EA3FD64}"/>
              </a:ext>
            </a:extLst>
          </p:cNvPr>
          <p:cNvSpPr>
            <a:spLocks noGrp="1"/>
          </p:cNvSpPr>
          <p:nvPr>
            <p:ph type="body" idx="1"/>
          </p:nvPr>
        </p:nvSpPr>
        <p:spPr>
          <a:xfrm>
            <a:off x="839788" y="1681163"/>
            <a:ext cx="5157787" cy="823912"/>
          </a:xfrm>
        </p:spPr>
        <p:txBody>
          <a:bodyPr anchor="b"/>
          <a:lstStyle>
            <a:lvl1pPr marL="0" indent="0">
              <a:buNone/>
              <a:defRPr sz="2400" b="1" i="0">
                <a:solidFill>
                  <a:schemeClr val="accent3"/>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2920A7B-8C82-B13E-E320-95B6630FD302}"/>
              </a:ext>
            </a:extLst>
          </p:cNvPr>
          <p:cNvSpPr>
            <a:spLocks noGrp="1"/>
          </p:cNvSpPr>
          <p:nvPr>
            <p:ph sz="half" idx="2"/>
          </p:nvPr>
        </p:nvSpPr>
        <p:spPr>
          <a:xfrm>
            <a:off x="839788" y="2505075"/>
            <a:ext cx="5157787" cy="368458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5BD052-CBBF-FB05-8FD3-0EAD0FBC20DA}"/>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accent3"/>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0130300-38CB-AD85-D150-403DB275D7AC}"/>
              </a:ext>
            </a:extLst>
          </p:cNvPr>
          <p:cNvSpPr>
            <a:spLocks noGrp="1"/>
          </p:cNvSpPr>
          <p:nvPr>
            <p:ph sz="quarter" idx="4"/>
          </p:nvPr>
        </p:nvSpPr>
        <p:spPr>
          <a:xfrm>
            <a:off x="6172200" y="2505075"/>
            <a:ext cx="5183188" cy="3684588"/>
          </a:xfrm>
        </p:spPr>
        <p:txBody>
          <a:bodyPr/>
          <a:lstStyle>
            <a:lvl1pPr>
              <a:defRPr b="0" i="0" baseline="0">
                <a:solidFill>
                  <a:schemeClr val="tx2"/>
                </a:solidFill>
                <a:latin typeface="Poppins" pitchFamily="2" charset="77"/>
                <a:cs typeface="Poppins" pitchFamily="2" charset="77"/>
              </a:defRPr>
            </a:lvl1pPr>
            <a:lvl2pPr>
              <a:defRPr b="0" i="0" baseline="0">
                <a:solidFill>
                  <a:schemeClr val="tx2"/>
                </a:solidFill>
                <a:latin typeface="Poppins" pitchFamily="2" charset="77"/>
                <a:cs typeface="Poppins" pitchFamily="2" charset="77"/>
              </a:defRPr>
            </a:lvl2pPr>
            <a:lvl3pPr>
              <a:defRPr b="0" i="0" baseline="0">
                <a:solidFill>
                  <a:schemeClr val="tx2"/>
                </a:solidFill>
                <a:latin typeface="Poppins" pitchFamily="2" charset="77"/>
                <a:cs typeface="Poppins" pitchFamily="2" charset="77"/>
              </a:defRPr>
            </a:lvl3pPr>
            <a:lvl4pPr>
              <a:defRPr b="0" i="0" baseline="0">
                <a:solidFill>
                  <a:schemeClr val="tx2"/>
                </a:solidFill>
                <a:latin typeface="Poppins" pitchFamily="2" charset="77"/>
                <a:cs typeface="Poppins" pitchFamily="2" charset="77"/>
              </a:defRPr>
            </a:lvl4pPr>
            <a:lvl5pPr>
              <a:defRPr b="0" i="0" baseline="0">
                <a:solidFill>
                  <a:schemeClr val="tx2"/>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ack background with blue text&#10;&#10;Description automatically generated">
            <a:extLst>
              <a:ext uri="{FF2B5EF4-FFF2-40B4-BE49-F238E27FC236}">
                <a16:creationId xmlns:a16="http://schemas.microsoft.com/office/drawing/2014/main" id="{6298AD3D-0A20-DEE4-CBC2-24A7513FFA17}"/>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6428256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1AD8-B4D7-993C-0B3A-1FB9C4A399E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34FA2FE-924B-155D-55AC-EEBDEC454C8A}"/>
              </a:ext>
            </a:extLst>
          </p:cNvPr>
          <p:cNvSpPr>
            <a:spLocks noGrp="1"/>
          </p:cNvSpPr>
          <p:nvPr>
            <p:ph type="title"/>
          </p:nvPr>
        </p:nvSpPr>
        <p:spPr>
          <a:xfrm>
            <a:off x="838200" y="365125"/>
            <a:ext cx="10515600" cy="1325563"/>
          </a:xfrm>
        </p:spPr>
        <p:txBody>
          <a:bodyPr>
            <a:normAutofit/>
          </a:bodyPr>
          <a:lstStyle>
            <a:lvl1pPr>
              <a:defRPr sz="3600" baseline="0">
                <a:latin typeface="Poppins" pitchFamily="2" charset="77"/>
              </a:defRPr>
            </a:lvl1pPr>
          </a:lstStyle>
          <a:p>
            <a:r>
              <a:rPr lang="en-US" dirty="0"/>
              <a:t>Click to edit Master title style</a:t>
            </a:r>
          </a:p>
        </p:txBody>
      </p:sp>
      <p:sp>
        <p:nvSpPr>
          <p:cNvPr id="4" name="Content Placeholder 2">
            <a:extLst>
              <a:ext uri="{FF2B5EF4-FFF2-40B4-BE49-F238E27FC236}">
                <a16:creationId xmlns:a16="http://schemas.microsoft.com/office/drawing/2014/main" id="{BCC2A3A4-5E67-DD09-8A20-3063DB4B37F9}"/>
              </a:ext>
            </a:extLst>
          </p:cNvPr>
          <p:cNvSpPr>
            <a:spLocks noGrp="1"/>
          </p:cNvSpPr>
          <p:nvPr>
            <p:ph idx="1"/>
          </p:nvPr>
        </p:nvSpPr>
        <p:spPr>
          <a:xfrm>
            <a:off x="838200" y="1825625"/>
            <a:ext cx="10515600" cy="4351338"/>
          </a:xfrm>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blue text&#10;&#10;Description automatically generated">
            <a:extLst>
              <a:ext uri="{FF2B5EF4-FFF2-40B4-BE49-F238E27FC236}">
                <a16:creationId xmlns:a16="http://schemas.microsoft.com/office/drawing/2014/main" id="{040A7660-78C7-C98C-3D66-40FF7C4447F4}"/>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703345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0FFFCC-B1E4-85F4-EAA3-D66BF63F2972}"/>
              </a:ext>
            </a:extLst>
          </p:cNvPr>
          <p:cNvSpPr>
            <a:spLocks noGrp="1"/>
          </p:cNvSpPr>
          <p:nvPr>
            <p:ph type="title"/>
          </p:nvPr>
        </p:nvSpPr>
        <p:spPr>
          <a:xfrm>
            <a:off x="838200" y="365125"/>
            <a:ext cx="10515600" cy="1325563"/>
          </a:xfrm>
        </p:spPr>
        <p:txBody>
          <a:bodyPr>
            <a:normAutofit/>
          </a:bodyPr>
          <a:lstStyle>
            <a:lvl1pPr>
              <a:defRPr sz="3600" b="1" i="0">
                <a:latin typeface="Poppins" pitchFamily="2" charset="77"/>
                <a:cs typeface="Poppins" pitchFamily="2" charset="77"/>
              </a:defRPr>
            </a:lvl1pPr>
          </a:lstStyle>
          <a:p>
            <a:r>
              <a:rPr lang="en-US" dirty="0"/>
              <a:t>Click to edit Master title style</a:t>
            </a:r>
          </a:p>
        </p:txBody>
      </p:sp>
    </p:spTree>
    <p:extLst>
      <p:ext uri="{BB962C8B-B14F-4D97-AF65-F5344CB8AC3E}">
        <p14:creationId xmlns:p14="http://schemas.microsoft.com/office/powerpoint/2010/main" val="4058631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88ACC1-DB8D-D0F2-AEA8-7F5C78A6C704}"/>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blue text&#10;&#10;Description automatically generated">
            <a:extLst>
              <a:ext uri="{FF2B5EF4-FFF2-40B4-BE49-F238E27FC236}">
                <a16:creationId xmlns:a16="http://schemas.microsoft.com/office/drawing/2014/main" id="{0A8E9EB2-E97F-C0FB-44F9-A7219BF1B4AC}"/>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23997959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1B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lstStyle>
            <a:lvl1pPr>
              <a:defRPr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background with blue text&#10;&#10;Description automatically generated">
            <a:extLst>
              <a:ext uri="{FF2B5EF4-FFF2-40B4-BE49-F238E27FC236}">
                <a16:creationId xmlns:a16="http://schemas.microsoft.com/office/drawing/2014/main" id="{F85A6F2A-C0F4-980B-49AC-6F15395631C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164245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DE641-9DE4-CFAF-3D4B-9CD3BC1B3D98}"/>
              </a:ext>
            </a:extLst>
          </p:cNvPr>
          <p:cNvSpPr/>
          <p:nvPr userDrawn="1"/>
        </p:nvSpPr>
        <p:spPr>
          <a:xfrm>
            <a:off x="0" y="0"/>
            <a:ext cx="12192000" cy="6858000"/>
          </a:xfrm>
          <a:prstGeom prst="rect">
            <a:avLst/>
          </a:prstGeom>
          <a:solidFill>
            <a:srgbClr val="00A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9916632-BFC9-6C56-C7B9-4662247E151A}"/>
              </a:ext>
            </a:extLst>
          </p:cNvPr>
          <p:cNvSpPr>
            <a:spLocks noGrp="1"/>
          </p:cNvSpPr>
          <p:nvPr>
            <p:ph type="title" hasCustomPrompt="1"/>
          </p:nvPr>
        </p:nvSpPr>
        <p:spPr>
          <a:xfrm>
            <a:off x="2298032" y="2572669"/>
            <a:ext cx="9055768" cy="1325563"/>
          </a:xfrm>
        </p:spPr>
        <p:txBody>
          <a:bodyPr/>
          <a:lstStyle>
            <a:lvl1pPr>
              <a:defRPr b="1" i="0">
                <a:solidFill>
                  <a:schemeClr val="bg1"/>
                </a:solidFill>
                <a:latin typeface="Poppins" pitchFamily="2" charset="77"/>
                <a:cs typeface="Poppins" pitchFamily="2" charset="77"/>
              </a:defRPr>
            </a:lvl1pPr>
          </a:lstStyle>
          <a:p>
            <a:r>
              <a:rPr lang="en-US" dirty="0"/>
              <a:t>Bumper 1</a:t>
            </a:r>
          </a:p>
        </p:txBody>
      </p:sp>
      <p:sp>
        <p:nvSpPr>
          <p:cNvPr id="9" name="Right Triangle 8">
            <a:extLst>
              <a:ext uri="{FF2B5EF4-FFF2-40B4-BE49-F238E27FC236}">
                <a16:creationId xmlns:a16="http://schemas.microsoft.com/office/drawing/2014/main" id="{FCD71AA8-9D25-02A9-D1BF-ED88A2350E46}"/>
              </a:ext>
            </a:extLst>
          </p:cNvPr>
          <p:cNvSpPr/>
          <p:nvPr userDrawn="1"/>
        </p:nvSpPr>
        <p:spPr>
          <a:xfrm flipH="1">
            <a:off x="5354052" y="4367463"/>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B36F428C-C2F4-6CB3-8418-2C2F6BB9FFA0}"/>
              </a:ext>
            </a:extLst>
          </p:cNvPr>
          <p:cNvSpPr/>
          <p:nvPr userDrawn="1"/>
        </p:nvSpPr>
        <p:spPr>
          <a:xfrm flipH="1" flipV="1">
            <a:off x="5354053" y="0"/>
            <a:ext cx="6837947" cy="24905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6C65A6-0486-BEA4-DE12-AFEA492D31E7}"/>
              </a:ext>
            </a:extLst>
          </p:cNvPr>
          <p:cNvSpPr/>
          <p:nvPr userDrawn="1"/>
        </p:nvSpPr>
        <p:spPr>
          <a:xfrm rot="5400000">
            <a:off x="246647" y="2027324"/>
            <a:ext cx="1913021" cy="24063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E713D80C-9020-39C0-E7A3-0AA06F6DC6B3}"/>
              </a:ext>
            </a:extLst>
          </p:cNvPr>
          <p:cNvPicPr>
            <a:picLocks noChangeAspect="1"/>
          </p:cNvPicPr>
          <p:nvPr userDrawn="1"/>
        </p:nvPicPr>
        <p:blipFill rotWithShape="1">
          <a:blip r:embed="rId2"/>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6074243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4AE9-9FD4-7FAD-9DF3-490718A65CF4}"/>
              </a:ext>
            </a:extLst>
          </p:cNvPr>
          <p:cNvSpPr>
            <a:spLocks noGrp="1"/>
          </p:cNvSpPr>
          <p:nvPr>
            <p:ph type="title"/>
          </p:nvPr>
        </p:nvSpPr>
        <p:spPr>
          <a:xfrm>
            <a:off x="839788" y="457200"/>
            <a:ext cx="3932237" cy="1600200"/>
          </a:xfrm>
        </p:spPr>
        <p:txBody>
          <a:bodyPr anchor="b"/>
          <a:lstStyle>
            <a:lvl1pPr>
              <a:defRPr sz="3200" b="1" i="0">
                <a:latin typeface="Poppins" pitchFamily="2" charset="77"/>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DB245A1-88D7-D451-FB5B-52E583738D3B}"/>
              </a:ext>
            </a:extLst>
          </p:cNvPr>
          <p:cNvSpPr>
            <a:spLocks noGrp="1"/>
          </p:cNvSpPr>
          <p:nvPr>
            <p:ph idx="1"/>
          </p:nvPr>
        </p:nvSpPr>
        <p:spPr>
          <a:xfrm>
            <a:off x="5183188" y="987425"/>
            <a:ext cx="6172200" cy="4873625"/>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D174CF3-1288-4575-BE3C-1C8F33762FB2}"/>
              </a:ext>
            </a:extLst>
          </p:cNvPr>
          <p:cNvSpPr>
            <a:spLocks noGrp="1"/>
          </p:cNvSpPr>
          <p:nvPr>
            <p:ph type="body" sz="half" idx="2"/>
          </p:nvPr>
        </p:nvSpPr>
        <p:spPr>
          <a:xfrm>
            <a:off x="839788" y="2261936"/>
            <a:ext cx="3932237" cy="3607051"/>
          </a:xfrm>
        </p:spPr>
        <p:txBody>
          <a:bodyPr/>
          <a:lstStyle>
            <a:lvl1pPr marL="0" indent="0">
              <a:buNone/>
              <a:defRPr sz="1600" b="1" i="0">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10411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BD3-5F67-AAA3-674D-BA2BA8109A15}"/>
              </a:ext>
            </a:extLst>
          </p:cNvPr>
          <p:cNvSpPr>
            <a:spLocks noGrp="1"/>
          </p:cNvSpPr>
          <p:nvPr>
            <p:ph type="title"/>
          </p:nvPr>
        </p:nvSpPr>
        <p:spPr>
          <a:xfrm>
            <a:off x="839788" y="457200"/>
            <a:ext cx="3932237" cy="1600200"/>
          </a:xfrm>
        </p:spPr>
        <p:txBody>
          <a:bodyPr anchor="b"/>
          <a:lstStyle>
            <a:lvl1pPr>
              <a:defRPr sz="3200">
                <a:latin typeface="Poppins" pitchFamily="2" charset="77"/>
                <a:cs typeface="Poppins"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90A63F82-068C-4D75-15BD-971C8E5D41C3}"/>
              </a:ext>
            </a:extLst>
          </p:cNvPr>
          <p:cNvSpPr>
            <a:spLocks noGrp="1"/>
          </p:cNvSpPr>
          <p:nvPr>
            <p:ph type="pic" idx="1"/>
          </p:nvPr>
        </p:nvSpPr>
        <p:spPr>
          <a:xfrm>
            <a:off x="5183188" y="987425"/>
            <a:ext cx="6172200" cy="4873625"/>
          </a:xfr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5D5556-0FE6-ECD4-798A-69D765E13AEF}"/>
              </a:ext>
            </a:extLst>
          </p:cNvPr>
          <p:cNvSpPr>
            <a:spLocks noGrp="1"/>
          </p:cNvSpPr>
          <p:nvPr>
            <p:ph type="body" sz="half" idx="2"/>
          </p:nvPr>
        </p:nvSpPr>
        <p:spPr>
          <a:xfrm>
            <a:off x="839788" y="2235200"/>
            <a:ext cx="3932237" cy="3633788"/>
          </a:xfrm>
        </p:spPr>
        <p:txBody>
          <a:bodyPr/>
          <a:lstStyle>
            <a:lvl1pPr marL="0" indent="0">
              <a:buNone/>
              <a:defRPr sz="1600" b="1" i="0">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896476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7370F-B8DB-6841-9FA4-F095F127FE3C}"/>
              </a:ext>
            </a:extLst>
          </p:cNvPr>
          <p:cNvPicPr>
            <a:picLocks noChangeAspect="1"/>
          </p:cNvPicPr>
          <p:nvPr userDrawn="1"/>
        </p:nvPicPr>
        <p:blipFill rotWithShape="1">
          <a:blip r:embed="rId2"/>
          <a:srcRect l="2777" t="27745" b="9546"/>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5A1594C3-EF92-094A-B8B7-0781B575B2A3}"/>
              </a:ext>
            </a:extLst>
          </p:cNvPr>
          <p:cNvSpPr>
            <a:spLocks noGrp="1"/>
          </p:cNvSpPr>
          <p:nvPr>
            <p:ph idx="1"/>
          </p:nvPr>
        </p:nvSpPr>
        <p:spPr>
          <a:xfrm>
            <a:off x="1030816" y="1653468"/>
            <a:ext cx="10551584" cy="4161172"/>
          </a:xfrm>
          <a:prstGeom prst="rect">
            <a:avLst/>
          </a:prstGeom>
        </p:spPr>
        <p:txBody>
          <a:bodyPr/>
          <a:lstStyle>
            <a:lvl1pPr>
              <a:defRPr sz="20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a:defRPr sz="2000" b="0" i="0">
                <a:solidFill>
                  <a:schemeClr val="tx1"/>
                </a:solidFill>
                <a:latin typeface="Arial" panose="020B0604020202020204" pitchFamily="34" charset="0"/>
                <a:cs typeface="Arial" panose="020B0604020202020204" pitchFamily="34" charset="0"/>
              </a:defRPr>
            </a:lvl3pPr>
            <a:lvl4pPr>
              <a:defRPr sz="2000" b="0" i="0">
                <a:solidFill>
                  <a:schemeClr val="tx1"/>
                </a:solidFill>
                <a:latin typeface="Arial" panose="020B0604020202020204" pitchFamily="34" charset="0"/>
                <a:cs typeface="Arial" panose="020B0604020202020204" pitchFamily="34" charset="0"/>
              </a:defRPr>
            </a:lvl4pPr>
            <a:lvl5pPr>
              <a:defRPr sz="20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312436"/>
            <a:ext cx="11014040" cy="975328"/>
          </a:xfrm>
          <a:prstGeom prst="rect">
            <a:avLst/>
          </a:prstGeom>
        </p:spPr>
        <p:txBody>
          <a:bodyPr anchor="ctr">
            <a:normAutofit/>
          </a:bodyPr>
          <a:lstStyle>
            <a:lvl1pPr marL="6350" indent="0">
              <a:tabLst/>
              <a:defRPr lang="en-US" sz="2800" b="1" i="0" u="none" strike="noStrike" cap="none" dirty="0">
                <a:solidFill>
                  <a:srgbClr val="1B4298"/>
                </a:solidFill>
                <a:latin typeface="Century Gothic" panose="020B0502020202020204" pitchFamily="34" charset="0"/>
                <a:ea typeface="Century Gothic" panose="020B0502020202020204" pitchFamily="34" charset="0"/>
                <a:cs typeface="Arial" panose="020B0604020202020204" pitchFamily="34" charset="0"/>
                <a:sym typeface="Aria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8CF4DD51-CB5B-AB44-8877-E29A085554CE}"/>
              </a:ext>
            </a:extLst>
          </p:cNvPr>
          <p:cNvSpPr>
            <a:spLocks noGrp="1"/>
          </p:cNvSpPr>
          <p:nvPr>
            <p:ph type="sldNum" sz="quarter" idx="4"/>
          </p:nvPr>
        </p:nvSpPr>
        <p:spPr>
          <a:xfrm>
            <a:off x="264776" y="6356353"/>
            <a:ext cx="2844800" cy="3651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5661273A-A5F1-094B-B1BA-EA2E4638F587}" type="slidenum">
              <a:rPr lang="en-US" smtClean="0"/>
              <a:pPr/>
              <a:t>‹#›</a:t>
            </a:fld>
            <a:endParaRPr lang="en-US" dirty="0"/>
          </a:p>
        </p:txBody>
      </p:sp>
    </p:spTree>
    <p:extLst>
      <p:ext uri="{BB962C8B-B14F-4D97-AF65-F5344CB8AC3E}">
        <p14:creationId xmlns:p14="http://schemas.microsoft.com/office/powerpoint/2010/main" val="2136633125"/>
      </p:ext>
    </p:extLst>
  </p:cSld>
  <p:clrMapOvr>
    <a:masterClrMapping/>
  </p:clrMapOvr>
  <p:extLst>
    <p:ext uri="{DCECCB84-F9BA-43D5-87BE-67443E8EF086}">
      <p15:sldGuideLst xmlns:p15="http://schemas.microsoft.com/office/powerpoint/2012/main">
        <p15:guide id="1" orient="horz" pos="408">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93EE18-9700-0A25-2F24-16ECCBAEA27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97818-CA51-E096-2382-79AFE00E114C}"/>
              </a:ext>
            </a:extLst>
          </p:cNvPr>
          <p:cNvSpPr>
            <a:spLocks noGrp="1"/>
          </p:cNvSpPr>
          <p:nvPr>
            <p:ph type="title"/>
          </p:nvPr>
        </p:nvSpPr>
        <p:spPr/>
        <p:txBody>
          <a:bodyPr>
            <a:normAutofit/>
          </a:bodyPr>
          <a:lstStyle>
            <a:lvl1pPr>
              <a:defRPr sz="3600" baseline="0">
                <a:latin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0F6258B-AE1D-E387-B0BE-0ADB2C7321E3}"/>
              </a:ext>
            </a:extLst>
          </p:cNvPr>
          <p:cNvSpPr>
            <a:spLocks noGrp="1"/>
          </p:cNvSpPr>
          <p:nvPr>
            <p:ph idx="1"/>
          </p:nvPr>
        </p:nvSpPr>
        <p:spPr/>
        <p:txBody>
          <a:bodyPr/>
          <a:lstStyle>
            <a:lvl1pPr>
              <a:defRPr baseline="0">
                <a:solidFill>
                  <a:schemeClr val="tx2"/>
                </a:solidFill>
                <a:latin typeface="Poppins" pitchFamily="2" charset="77"/>
              </a:defRPr>
            </a:lvl1pPr>
            <a:lvl2pPr>
              <a:defRPr baseline="0">
                <a:solidFill>
                  <a:schemeClr val="tx2"/>
                </a:solidFill>
                <a:latin typeface="Poppins" pitchFamily="2" charset="77"/>
              </a:defRPr>
            </a:lvl2pPr>
            <a:lvl3pPr>
              <a:defRPr baseline="0">
                <a:solidFill>
                  <a:schemeClr val="tx2"/>
                </a:solidFill>
                <a:latin typeface="Poppins" pitchFamily="2" charset="77"/>
              </a:defRPr>
            </a:lvl3pPr>
            <a:lvl4pPr>
              <a:defRPr baseline="0">
                <a:solidFill>
                  <a:schemeClr val="tx2"/>
                </a:solidFill>
                <a:latin typeface="Poppins" pitchFamily="2" charset="77"/>
              </a:defRPr>
            </a:lvl4pPr>
            <a:lvl5pPr>
              <a:defRPr baseline="0">
                <a:solidFill>
                  <a:schemeClr val="tx2"/>
                </a:solidFill>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23077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9C1B-F08E-BF07-4423-E157FA982550}"/>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A2036DB2-DA35-BF0F-AB2B-EE07FC70110D}"/>
              </a:ext>
            </a:extLst>
          </p:cNvPr>
          <p:cNvSpPr>
            <a:spLocks noGrp="1"/>
          </p:cNvSpPr>
          <p:nvPr>
            <p:ph type="dt" sz="half" idx="10"/>
          </p:nvPr>
        </p:nvSpPr>
        <p:spPr/>
        <p:txBody>
          <a:bodyPr/>
          <a:lstStyle/>
          <a:p>
            <a:fld id="{DD5D2F3D-A097-4AC8-9FB7-4F7AD3D1CDE7}" type="datetimeFigureOut">
              <a:rPr lang="en-US" smtClean="0"/>
              <a:t>10/6/2025</a:t>
            </a:fld>
            <a:endParaRPr lang="en-US" dirty="0"/>
          </a:p>
        </p:txBody>
      </p:sp>
      <p:sp>
        <p:nvSpPr>
          <p:cNvPr id="4" name="Footer Placeholder 3">
            <a:extLst>
              <a:ext uri="{FF2B5EF4-FFF2-40B4-BE49-F238E27FC236}">
                <a16:creationId xmlns:a16="http://schemas.microsoft.com/office/drawing/2014/main" id="{1530FE49-7679-59E2-A811-E647BDA5CF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339C3B-C797-C443-C476-FB2606A50EC6}"/>
              </a:ext>
            </a:extLst>
          </p:cNvPr>
          <p:cNvSpPr>
            <a:spLocks noGrp="1"/>
          </p:cNvSpPr>
          <p:nvPr>
            <p:ph type="sldNum" sz="quarter" idx="12"/>
          </p:nvPr>
        </p:nvSpPr>
        <p:spPr/>
        <p:txBody>
          <a:bodyPr/>
          <a:lstStyle/>
          <a:p>
            <a:fld id="{CE053B1F-53DC-4293-A820-F6C9652FC1F1}" type="slidenum">
              <a:rPr lang="en-US" smtClean="0"/>
              <a:t>‹#›</a:t>
            </a:fld>
            <a:endParaRPr lang="en-US" dirty="0"/>
          </a:p>
        </p:txBody>
      </p:sp>
    </p:spTree>
    <p:extLst>
      <p:ext uri="{BB962C8B-B14F-4D97-AF65-F5344CB8AC3E}">
        <p14:creationId xmlns:p14="http://schemas.microsoft.com/office/powerpoint/2010/main" val="2795929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B2E5A5-B6A7-A246-ABB5-50DBE6ED1908}"/>
              </a:ext>
            </a:extLst>
          </p:cNvPr>
          <p:cNvSpPr>
            <a:spLocks noGrp="1"/>
          </p:cNvSpPr>
          <p:nvPr>
            <p:ph type="title"/>
          </p:nvPr>
        </p:nvSpPr>
        <p:spPr>
          <a:xfrm>
            <a:off x="568360" y="312436"/>
            <a:ext cx="11014040" cy="975328"/>
          </a:xfrm>
          <a:prstGeom prst="rect">
            <a:avLst/>
          </a:prstGeom>
        </p:spPr>
        <p:txBody>
          <a:bodyPr anchor="ctr">
            <a:normAutofit/>
          </a:bodyPr>
          <a:lstStyle>
            <a:lvl1pPr marL="6350" indent="0">
              <a:tabLst/>
              <a:defRPr sz="3600" b="1"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8CF4DD51-CB5B-AB44-8877-E29A085554CE}"/>
              </a:ext>
            </a:extLst>
          </p:cNvPr>
          <p:cNvSpPr>
            <a:spLocks noGrp="1"/>
          </p:cNvSpPr>
          <p:nvPr>
            <p:ph type="sldNum" sz="quarter" idx="4"/>
          </p:nvPr>
        </p:nvSpPr>
        <p:spPr>
          <a:xfrm>
            <a:off x="264776" y="6356351"/>
            <a:ext cx="2844800" cy="3651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5661273A-A5F1-094B-B1BA-EA2E4638F587}" type="slidenum">
              <a:rPr lang="en-US" smtClean="0"/>
              <a:pPr/>
              <a:t>‹#›</a:t>
            </a:fld>
            <a:r>
              <a:rPr lang="en-US" dirty="0"/>
              <a:t>    XXX-XXX-XXXX</a:t>
            </a:r>
          </a:p>
        </p:txBody>
      </p:sp>
    </p:spTree>
    <p:extLst>
      <p:ext uri="{BB962C8B-B14F-4D97-AF65-F5344CB8AC3E}">
        <p14:creationId xmlns:p14="http://schemas.microsoft.com/office/powerpoint/2010/main" val="721214507"/>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4DEA669-2253-4EFE-96EB-73082E15AFAD}"/>
              </a:ext>
            </a:extLst>
          </p:cNvPr>
          <p:cNvSpPr/>
          <p:nvPr userDrawn="1"/>
        </p:nvSpPr>
        <p:spPr>
          <a:xfrm rot="16200000">
            <a:off x="9179977" y="-1084168"/>
            <a:ext cx="1927860" cy="4096195"/>
          </a:xfrm>
          <a:custGeom>
            <a:avLst/>
            <a:gdLst>
              <a:gd name="connsiteX0" fmla="*/ 1927860 w 1927860"/>
              <a:gd name="connsiteY0" fmla="*/ 0 h 4096194"/>
              <a:gd name="connsiteX1" fmla="*/ 1927859 w 1927860"/>
              <a:gd name="connsiteY1" fmla="*/ 4096194 h 4096194"/>
              <a:gd name="connsiteX2" fmla="*/ 0 w 1927860"/>
              <a:gd name="connsiteY2" fmla="*/ 4096194 h 4096194"/>
            </a:gdLst>
            <a:ahLst/>
            <a:cxnLst>
              <a:cxn ang="0">
                <a:pos x="connsiteX0" y="connsiteY0"/>
              </a:cxn>
              <a:cxn ang="0">
                <a:pos x="connsiteX1" y="connsiteY1"/>
              </a:cxn>
              <a:cxn ang="0">
                <a:pos x="connsiteX2" y="connsiteY2"/>
              </a:cxn>
            </a:cxnLst>
            <a:rect l="l" t="t" r="r" b="b"/>
            <a:pathLst>
              <a:path w="1927860" h="4096194">
                <a:moveTo>
                  <a:pt x="1927860" y="0"/>
                </a:moveTo>
                <a:lnTo>
                  <a:pt x="1927859" y="4096194"/>
                </a:lnTo>
                <a:lnTo>
                  <a:pt x="0" y="409619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Effra CC Regular"/>
              <a:ea typeface="+mn-ea"/>
              <a:cs typeface="+mn-cs"/>
            </a:endParaRPr>
          </a:p>
        </p:txBody>
      </p:sp>
      <p:sp>
        <p:nvSpPr>
          <p:cNvPr id="16" name="Free-form: Shape 15">
            <a:extLst>
              <a:ext uri="{FF2B5EF4-FFF2-40B4-BE49-F238E27FC236}">
                <a16:creationId xmlns:a16="http://schemas.microsoft.com/office/drawing/2014/main" id="{4361D7D7-52B8-858D-E15C-0366E5ABD72A}"/>
              </a:ext>
            </a:extLst>
          </p:cNvPr>
          <p:cNvSpPr/>
          <p:nvPr userDrawn="1"/>
        </p:nvSpPr>
        <p:spPr>
          <a:xfrm rot="16200000">
            <a:off x="6785410" y="1451408"/>
            <a:ext cx="3460749" cy="7352435"/>
          </a:xfrm>
          <a:custGeom>
            <a:avLst/>
            <a:gdLst>
              <a:gd name="connsiteX0" fmla="*/ 3460749 w 3460749"/>
              <a:gd name="connsiteY0" fmla="*/ 7352434 h 7352434"/>
              <a:gd name="connsiteX1" fmla="*/ 0 w 3460749"/>
              <a:gd name="connsiteY1" fmla="*/ 7352434 h 7352434"/>
              <a:gd name="connsiteX2" fmla="*/ 0 w 3460749"/>
              <a:gd name="connsiteY2" fmla="*/ 0 h 7352434"/>
            </a:gdLst>
            <a:ahLst/>
            <a:cxnLst>
              <a:cxn ang="0">
                <a:pos x="connsiteX0" y="connsiteY0"/>
              </a:cxn>
              <a:cxn ang="0">
                <a:pos x="connsiteX1" y="connsiteY1"/>
              </a:cxn>
              <a:cxn ang="0">
                <a:pos x="connsiteX2" y="connsiteY2"/>
              </a:cxn>
            </a:cxnLst>
            <a:rect l="l" t="t" r="r" b="b"/>
            <a:pathLst>
              <a:path w="3460749" h="7352434">
                <a:moveTo>
                  <a:pt x="3460749" y="7352434"/>
                </a:moveTo>
                <a:lnTo>
                  <a:pt x="0" y="7352434"/>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Effra CC Regular"/>
              <a:ea typeface="+mn-ea"/>
              <a:cs typeface="+mn-cs"/>
            </a:endParaRPr>
          </a:p>
        </p:txBody>
      </p:sp>
      <p:sp>
        <p:nvSpPr>
          <p:cNvPr id="2" name="Title 1">
            <a:extLst>
              <a:ext uri="{FF2B5EF4-FFF2-40B4-BE49-F238E27FC236}">
                <a16:creationId xmlns:a16="http://schemas.microsoft.com/office/drawing/2014/main" id="{7DDE1688-E493-E37F-2853-1DF9B7E41D90}"/>
              </a:ext>
            </a:extLst>
          </p:cNvPr>
          <p:cNvSpPr>
            <a:spLocks noGrp="1"/>
          </p:cNvSpPr>
          <p:nvPr>
            <p:ph type="ctrTitle" hasCustomPrompt="1"/>
          </p:nvPr>
        </p:nvSpPr>
        <p:spPr>
          <a:xfrm>
            <a:off x="2819401" y="2460396"/>
            <a:ext cx="5466761" cy="1305155"/>
          </a:xfrm>
        </p:spPr>
        <p:txBody>
          <a:bodyPr lIns="0" tIns="0" rIns="0" bIns="0" anchor="t">
            <a:noAutofit/>
          </a:bodyPr>
          <a:lstStyle>
            <a:lvl1pPr algn="l">
              <a:defRPr sz="4800">
                <a:solidFill>
                  <a:schemeClr val="tx1">
                    <a:lumMod val="75000"/>
                  </a:schemeClr>
                </a:solidFill>
              </a:defRPr>
            </a:lvl1pPr>
          </a:lstStyle>
          <a:p>
            <a:r>
              <a:rPr lang="en-GB" dirty="0"/>
              <a:t>Cover Title</a:t>
            </a:r>
            <a:endParaRPr lang="en-AU" dirty="0"/>
          </a:p>
        </p:txBody>
      </p:sp>
      <p:sp>
        <p:nvSpPr>
          <p:cNvPr id="3" name="Subtitle 2">
            <a:extLst>
              <a:ext uri="{FF2B5EF4-FFF2-40B4-BE49-F238E27FC236}">
                <a16:creationId xmlns:a16="http://schemas.microsoft.com/office/drawing/2014/main" id="{74784B5B-2F62-151B-46D2-B664979B9679}"/>
              </a:ext>
            </a:extLst>
          </p:cNvPr>
          <p:cNvSpPr>
            <a:spLocks noGrp="1"/>
          </p:cNvSpPr>
          <p:nvPr>
            <p:ph type="subTitle" idx="1"/>
          </p:nvPr>
        </p:nvSpPr>
        <p:spPr>
          <a:xfrm>
            <a:off x="2819401" y="3827282"/>
            <a:ext cx="5466761" cy="1430519"/>
          </a:xfrm>
        </p:spPr>
        <p:txBody>
          <a:bodyPr lIns="0" tIns="0" rIns="0" bIns="0" anchor="t">
            <a:noAutofit/>
          </a:bodyPr>
          <a:lstStyle>
            <a:lvl1pPr marL="0" indent="0" algn="l">
              <a:buNone/>
              <a:defRPr sz="1800">
                <a:solidFill>
                  <a:schemeClr val="tx1">
                    <a:lumMod val="7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AU" dirty="0"/>
          </a:p>
        </p:txBody>
      </p:sp>
      <p:sp>
        <p:nvSpPr>
          <p:cNvPr id="8" name="Isosceles Triangle 7">
            <a:extLst>
              <a:ext uri="{FF2B5EF4-FFF2-40B4-BE49-F238E27FC236}">
                <a16:creationId xmlns:a16="http://schemas.microsoft.com/office/drawing/2014/main" id="{88CC7FE2-8BFE-D4F6-FC0A-56EA43872CE6}"/>
              </a:ext>
            </a:extLst>
          </p:cNvPr>
          <p:cNvSpPr/>
          <p:nvPr userDrawn="1"/>
        </p:nvSpPr>
        <p:spPr>
          <a:xfrm rot="5400000">
            <a:off x="251561" y="1813665"/>
            <a:ext cx="2068631" cy="2571751"/>
          </a:xfrm>
          <a:prstGeom prst="triangle">
            <a:avLst/>
          </a:prstGeom>
          <a:solidFill>
            <a:srgbClr val="303D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Effra CC Regular"/>
              <a:ea typeface="+mn-ea"/>
              <a:cs typeface="+mn-cs"/>
            </a:endParaRPr>
          </a:p>
        </p:txBody>
      </p:sp>
      <p:pic>
        <p:nvPicPr>
          <p:cNvPr id="9" name="Picture 8" descr="A logo with a blue circle and a blue circle&#10;&#10;Description automatically generated with medium confidence">
            <a:extLst>
              <a:ext uri="{FF2B5EF4-FFF2-40B4-BE49-F238E27FC236}">
                <a16:creationId xmlns:a16="http://schemas.microsoft.com/office/drawing/2014/main" id="{5BE76F49-8699-116D-0C98-938BF7B41F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49" y="5502640"/>
            <a:ext cx="3083483" cy="790637"/>
          </a:xfrm>
          <a:prstGeom prst="rect">
            <a:avLst/>
          </a:prstGeom>
        </p:spPr>
      </p:pic>
      <p:sp>
        <p:nvSpPr>
          <p:cNvPr id="4" name="Rectangle 3">
            <a:extLst>
              <a:ext uri="{FF2B5EF4-FFF2-40B4-BE49-F238E27FC236}">
                <a16:creationId xmlns:a16="http://schemas.microsoft.com/office/drawing/2014/main" id="{C1CA1FFA-D82D-E82C-4346-9B69FD1720A4}"/>
              </a:ext>
            </a:extLst>
          </p:cNvPr>
          <p:cNvSpPr/>
          <p:nvPr userDrawn="1"/>
        </p:nvSpPr>
        <p:spPr>
          <a:xfrm>
            <a:off x="8445357" y="5502640"/>
            <a:ext cx="3158475" cy="7906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86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image" Target="../media/image2.png"/><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image" Target="../media/image1.pn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image" Target="../media/image3.png"/><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image" Target="../media/image2.png"/><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image" Target="../media/image1.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theme" Target="../theme/theme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95026-84E2-9B84-B0E1-16B4D1E7A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NSM Master Title Style</a:t>
            </a:r>
          </a:p>
        </p:txBody>
      </p:sp>
      <p:sp>
        <p:nvSpPr>
          <p:cNvPr id="3" name="Text Placeholder 2">
            <a:extLst>
              <a:ext uri="{FF2B5EF4-FFF2-40B4-BE49-F238E27FC236}">
                <a16:creationId xmlns:a16="http://schemas.microsoft.com/office/drawing/2014/main" id="{20A885DA-4D28-122C-3C93-24C6B34F76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99AC6F5-7A9E-1FE9-C561-D6E28D1FC03F}"/>
              </a:ext>
            </a:extLst>
          </p:cNvPr>
          <p:cNvPicPr>
            <a:picLocks noChangeAspect="1"/>
          </p:cNvPicPr>
          <p:nvPr userDrawn="1"/>
        </p:nvPicPr>
        <p:blipFill>
          <a:blip r:embed="rId49"/>
          <a:stretch>
            <a:fillRect/>
          </a:stretch>
        </p:blipFill>
        <p:spPr>
          <a:xfrm>
            <a:off x="9932066" y="5477191"/>
            <a:ext cx="2120902" cy="1325564"/>
          </a:xfrm>
          <a:prstGeom prst="rect">
            <a:avLst/>
          </a:prstGeom>
        </p:spPr>
      </p:pic>
      <p:sp>
        <p:nvSpPr>
          <p:cNvPr id="19" name="Footer Placeholder 18">
            <a:extLst>
              <a:ext uri="{FF2B5EF4-FFF2-40B4-BE49-F238E27FC236}">
                <a16:creationId xmlns:a16="http://schemas.microsoft.com/office/drawing/2014/main" id="{1EBAD6C2-47DA-ECE7-F083-A4A558092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4" name="Picture 3">
            <a:extLst>
              <a:ext uri="{FF2B5EF4-FFF2-40B4-BE49-F238E27FC236}">
                <a16:creationId xmlns:a16="http://schemas.microsoft.com/office/drawing/2014/main" id="{CEFE75E8-86F5-55E1-899D-8D8EFF9C67A3}"/>
              </a:ext>
            </a:extLst>
          </p:cNvPr>
          <p:cNvPicPr>
            <a:picLocks noChangeAspect="1"/>
          </p:cNvPicPr>
          <p:nvPr userDrawn="1"/>
        </p:nvPicPr>
        <p:blipFill>
          <a:blip r:embed="rId50"/>
          <a:srcRect/>
          <a:stretch/>
        </p:blipFill>
        <p:spPr>
          <a:xfrm>
            <a:off x="0" y="0"/>
            <a:ext cx="12192000" cy="6858000"/>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E7542302-221E-B238-65E5-0487108E3938}"/>
              </a:ext>
            </a:extLst>
          </p:cNvPr>
          <p:cNvPicPr>
            <a:picLocks noChangeAspect="1"/>
          </p:cNvPicPr>
          <p:nvPr userDrawn="1"/>
        </p:nvPicPr>
        <p:blipFill rotWithShape="1">
          <a:blip r:embed="rId51"/>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377056171"/>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49" r:id="rId3"/>
    <p:sldLayoutId id="2147483664" r:id="rId4"/>
    <p:sldLayoutId id="2147483665" r:id="rId5"/>
    <p:sldLayoutId id="2147483650" r:id="rId6"/>
    <p:sldLayoutId id="2147483660" r:id="rId7"/>
    <p:sldLayoutId id="2147483667" r:id="rId8"/>
    <p:sldLayoutId id="2147483668" r:id="rId9"/>
    <p:sldLayoutId id="2147483669" r:id="rId10"/>
    <p:sldLayoutId id="2147483670" r:id="rId11"/>
    <p:sldLayoutId id="2147483652" r:id="rId12"/>
    <p:sldLayoutId id="2147483653" r:id="rId13"/>
    <p:sldLayoutId id="2147483654" r:id="rId14"/>
    <p:sldLayoutId id="2147483655" r:id="rId15"/>
    <p:sldLayoutId id="2147483663" r:id="rId16"/>
    <p:sldLayoutId id="2147483661" r:id="rId17"/>
    <p:sldLayoutId id="2147483666" r:id="rId18"/>
    <p:sldLayoutId id="2147483656" r:id="rId19"/>
    <p:sldLayoutId id="2147483657" r:id="rId20"/>
    <p:sldLayoutId id="2147483673" r:id="rId21"/>
    <p:sldLayoutId id="2147483675" r:id="rId22"/>
    <p:sldLayoutId id="2147483751" r:id="rId23"/>
    <p:sldLayoutId id="2147483752" r:id="rId24"/>
    <p:sldLayoutId id="2147483753" r:id="rId25"/>
    <p:sldLayoutId id="2147483782" r:id="rId26"/>
    <p:sldLayoutId id="2147483711" r:id="rId27"/>
    <p:sldLayoutId id="2147483718" r:id="rId28"/>
    <p:sldLayoutId id="2147483719" r:id="rId29"/>
    <p:sldLayoutId id="2147483720" r:id="rId30"/>
    <p:sldLayoutId id="2147483721" r:id="rId31"/>
    <p:sldLayoutId id="2147483722" r:id="rId32"/>
    <p:sldLayoutId id="2147483725" r:id="rId33"/>
    <p:sldLayoutId id="2147483727" r:id="rId34"/>
    <p:sldLayoutId id="2147483769" r:id="rId35"/>
    <p:sldLayoutId id="2147483770" r:id="rId36"/>
    <p:sldLayoutId id="2147483771" r:id="rId37"/>
    <p:sldLayoutId id="2147483772" r:id="rId38"/>
    <p:sldLayoutId id="2147483773" r:id="rId39"/>
    <p:sldLayoutId id="2147483774" r:id="rId40"/>
    <p:sldLayoutId id="2147483775" r:id="rId41"/>
    <p:sldLayoutId id="2147483776" r:id="rId42"/>
    <p:sldLayoutId id="2147483777" r:id="rId43"/>
    <p:sldLayoutId id="2147483778" r:id="rId44"/>
    <p:sldLayoutId id="2147483779" r:id="rId45"/>
    <p:sldLayoutId id="2147483780" r:id="rId46"/>
    <p:sldLayoutId id="2147483781" r:id="rId47"/>
  </p:sldLayoutIdLst>
  <p:txStyles>
    <p:titleStyle>
      <a:lvl1pPr algn="l" defTabSz="914400" rtl="0" eaLnBrk="1" latinLnBrk="0" hangingPunct="1">
        <a:lnSpc>
          <a:spcPct val="90000"/>
        </a:lnSpc>
        <a:spcBef>
          <a:spcPct val="0"/>
        </a:spcBef>
        <a:buNone/>
        <a:defRPr sz="4400" b="1" i="0" kern="1200">
          <a:solidFill>
            <a:schemeClr val="accent1"/>
          </a:solidFill>
          <a:latin typeface="Montserrat Extra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ontserrat" pitchFamily="2" charset="77"/>
          <a:ea typeface="+mn-ea"/>
          <a:cs typeface="+mn-cs"/>
        </a:defRPr>
      </a:lvl1pPr>
      <a:lvl2pPr marL="466725" indent="-233363" algn="l" defTabSz="914400" rtl="0" eaLnBrk="1" latinLnBrk="0" hangingPunct="1">
        <a:lnSpc>
          <a:spcPct val="90000"/>
        </a:lnSpc>
        <a:spcBef>
          <a:spcPts val="500"/>
        </a:spcBef>
        <a:buClr>
          <a:schemeClr val="accent1"/>
        </a:buClr>
        <a:buFont typeface="Courier New" panose="02070309020205020404" pitchFamily="49" charset="0"/>
        <a:buChar char="o"/>
        <a:tabLst/>
        <a:defRPr sz="2400" kern="1200">
          <a:solidFill>
            <a:schemeClr val="tx1">
              <a:lumMod val="75000"/>
              <a:lumOff val="25000"/>
            </a:schemeClr>
          </a:solidFill>
          <a:latin typeface="Montserrat" pitchFamily="2" charset="77"/>
          <a:ea typeface="+mn-ea"/>
          <a:cs typeface="+mn-cs"/>
        </a:defRPr>
      </a:lvl2pPr>
      <a:lvl3pPr marL="690563" indent="-223838"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3pPr>
      <a:lvl4pPr marL="923925" indent="-233363"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4pPr>
      <a:lvl5pPr marL="1147763" indent="-223838" algn="l" defTabSz="914400" rtl="0" eaLnBrk="1" latinLnBrk="0" hangingPunct="1">
        <a:lnSpc>
          <a:spcPct val="90000"/>
        </a:lnSpc>
        <a:spcBef>
          <a:spcPts val="500"/>
        </a:spcBef>
        <a:buClr>
          <a:schemeClr val="accent1"/>
        </a:buClr>
        <a:buSzPct val="100000"/>
        <a:buFont typeface="Lucida Grande" panose="020B0600040502020204" pitchFamily="34" charset="0"/>
        <a:buChar char="▪"/>
        <a:tabLst/>
        <a:defRPr sz="2400" kern="1200">
          <a:solidFill>
            <a:schemeClr val="tx1">
              <a:lumMod val="75000"/>
              <a:lumOff val="2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95026-84E2-9B84-B0E1-16B4D1E7A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NSM Master Title Style</a:t>
            </a:r>
          </a:p>
        </p:txBody>
      </p:sp>
      <p:sp>
        <p:nvSpPr>
          <p:cNvPr id="3" name="Text Placeholder 2">
            <a:extLst>
              <a:ext uri="{FF2B5EF4-FFF2-40B4-BE49-F238E27FC236}">
                <a16:creationId xmlns:a16="http://schemas.microsoft.com/office/drawing/2014/main" id="{20A885DA-4D28-122C-3C93-24C6B34F76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99AC6F5-7A9E-1FE9-C561-D6E28D1FC03F}"/>
              </a:ext>
            </a:extLst>
          </p:cNvPr>
          <p:cNvPicPr>
            <a:picLocks noChangeAspect="1"/>
          </p:cNvPicPr>
          <p:nvPr userDrawn="1"/>
        </p:nvPicPr>
        <p:blipFill>
          <a:blip r:embed="rId25"/>
          <a:stretch>
            <a:fillRect/>
          </a:stretch>
        </p:blipFill>
        <p:spPr>
          <a:xfrm>
            <a:off x="9932066" y="5477191"/>
            <a:ext cx="2120902" cy="1325564"/>
          </a:xfrm>
          <a:prstGeom prst="rect">
            <a:avLst/>
          </a:prstGeom>
        </p:spPr>
      </p:pic>
      <p:sp>
        <p:nvSpPr>
          <p:cNvPr id="19" name="Footer Placeholder 18">
            <a:extLst>
              <a:ext uri="{FF2B5EF4-FFF2-40B4-BE49-F238E27FC236}">
                <a16:creationId xmlns:a16="http://schemas.microsoft.com/office/drawing/2014/main" id="{1EBAD6C2-47DA-ECE7-F083-A4A558092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4" name="Picture 3">
            <a:extLst>
              <a:ext uri="{FF2B5EF4-FFF2-40B4-BE49-F238E27FC236}">
                <a16:creationId xmlns:a16="http://schemas.microsoft.com/office/drawing/2014/main" id="{CEFE75E8-86F5-55E1-899D-8D8EFF9C67A3}"/>
              </a:ext>
            </a:extLst>
          </p:cNvPr>
          <p:cNvPicPr>
            <a:picLocks noChangeAspect="1"/>
          </p:cNvPicPr>
          <p:nvPr userDrawn="1"/>
        </p:nvPicPr>
        <p:blipFill>
          <a:blip r:embed="rId26"/>
          <a:srcRect/>
          <a:stretch/>
        </p:blipFill>
        <p:spPr>
          <a:xfrm>
            <a:off x="0" y="0"/>
            <a:ext cx="12192000" cy="6858000"/>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E7542302-221E-B238-65E5-0487108E3938}"/>
              </a:ext>
            </a:extLst>
          </p:cNvPr>
          <p:cNvPicPr>
            <a:picLocks noChangeAspect="1"/>
          </p:cNvPicPr>
          <p:nvPr userDrawn="1"/>
        </p:nvPicPr>
        <p:blipFill rotWithShape="1">
          <a:blip r:embed="rId27"/>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34612155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Lst>
  <p:txStyles>
    <p:titleStyle>
      <a:lvl1pPr algn="l" defTabSz="914400" rtl="0" eaLnBrk="1" latinLnBrk="0" hangingPunct="1">
        <a:lnSpc>
          <a:spcPct val="90000"/>
        </a:lnSpc>
        <a:spcBef>
          <a:spcPct val="0"/>
        </a:spcBef>
        <a:buNone/>
        <a:defRPr sz="4400" b="1" i="0" kern="1200">
          <a:solidFill>
            <a:schemeClr val="accent1"/>
          </a:solidFill>
          <a:latin typeface="Montserrat Extra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ontserrat" pitchFamily="2" charset="77"/>
          <a:ea typeface="+mn-ea"/>
          <a:cs typeface="+mn-cs"/>
        </a:defRPr>
      </a:lvl1pPr>
      <a:lvl2pPr marL="466725" indent="-233363" algn="l" defTabSz="914400" rtl="0" eaLnBrk="1" latinLnBrk="0" hangingPunct="1">
        <a:lnSpc>
          <a:spcPct val="90000"/>
        </a:lnSpc>
        <a:spcBef>
          <a:spcPts val="500"/>
        </a:spcBef>
        <a:buClr>
          <a:schemeClr val="accent1"/>
        </a:buClr>
        <a:buFont typeface="Courier New" panose="02070309020205020404" pitchFamily="49" charset="0"/>
        <a:buChar char="o"/>
        <a:tabLst/>
        <a:defRPr sz="2400" kern="1200">
          <a:solidFill>
            <a:schemeClr val="tx1">
              <a:lumMod val="75000"/>
              <a:lumOff val="25000"/>
            </a:schemeClr>
          </a:solidFill>
          <a:latin typeface="Montserrat" pitchFamily="2" charset="77"/>
          <a:ea typeface="+mn-ea"/>
          <a:cs typeface="+mn-cs"/>
        </a:defRPr>
      </a:lvl2pPr>
      <a:lvl3pPr marL="690563" indent="-223838"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3pPr>
      <a:lvl4pPr marL="923925" indent="-233363"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4pPr>
      <a:lvl5pPr marL="1147763" indent="-223838" algn="l" defTabSz="914400" rtl="0" eaLnBrk="1" latinLnBrk="0" hangingPunct="1">
        <a:lnSpc>
          <a:spcPct val="90000"/>
        </a:lnSpc>
        <a:spcBef>
          <a:spcPts val="500"/>
        </a:spcBef>
        <a:buClr>
          <a:schemeClr val="accent1"/>
        </a:buClr>
        <a:buSzPct val="100000"/>
        <a:buFont typeface="Lucida Grande" panose="020B0600040502020204" pitchFamily="34" charset="0"/>
        <a:buChar char="▪"/>
        <a:tabLst/>
        <a:defRPr sz="2400" kern="1200">
          <a:solidFill>
            <a:schemeClr val="tx1">
              <a:lumMod val="75000"/>
              <a:lumOff val="2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95026-84E2-9B84-B0E1-16B4D1E7A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NSM Master Title Style</a:t>
            </a:r>
          </a:p>
        </p:txBody>
      </p:sp>
      <p:sp>
        <p:nvSpPr>
          <p:cNvPr id="3" name="Text Placeholder 2">
            <a:extLst>
              <a:ext uri="{FF2B5EF4-FFF2-40B4-BE49-F238E27FC236}">
                <a16:creationId xmlns:a16="http://schemas.microsoft.com/office/drawing/2014/main" id="{20A885DA-4D28-122C-3C93-24C6B34F76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99AC6F5-7A9E-1FE9-C561-D6E28D1FC03F}"/>
              </a:ext>
            </a:extLst>
          </p:cNvPr>
          <p:cNvPicPr>
            <a:picLocks noChangeAspect="1"/>
          </p:cNvPicPr>
          <p:nvPr userDrawn="1"/>
        </p:nvPicPr>
        <p:blipFill>
          <a:blip r:embed="rId24"/>
          <a:stretch>
            <a:fillRect/>
          </a:stretch>
        </p:blipFill>
        <p:spPr>
          <a:xfrm>
            <a:off x="9932066" y="5477191"/>
            <a:ext cx="2120902" cy="1325564"/>
          </a:xfrm>
          <a:prstGeom prst="rect">
            <a:avLst/>
          </a:prstGeom>
        </p:spPr>
      </p:pic>
      <p:sp>
        <p:nvSpPr>
          <p:cNvPr id="19" name="Footer Placeholder 18">
            <a:extLst>
              <a:ext uri="{FF2B5EF4-FFF2-40B4-BE49-F238E27FC236}">
                <a16:creationId xmlns:a16="http://schemas.microsoft.com/office/drawing/2014/main" id="{1EBAD6C2-47DA-ECE7-F083-A4A558092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4" name="Picture 3">
            <a:extLst>
              <a:ext uri="{FF2B5EF4-FFF2-40B4-BE49-F238E27FC236}">
                <a16:creationId xmlns:a16="http://schemas.microsoft.com/office/drawing/2014/main" id="{CEFE75E8-86F5-55E1-899D-8D8EFF9C67A3}"/>
              </a:ext>
            </a:extLst>
          </p:cNvPr>
          <p:cNvPicPr>
            <a:picLocks noChangeAspect="1"/>
          </p:cNvPicPr>
          <p:nvPr userDrawn="1"/>
        </p:nvPicPr>
        <p:blipFill>
          <a:blip r:embed="rId25"/>
          <a:srcRect/>
          <a:stretch/>
        </p:blipFill>
        <p:spPr>
          <a:xfrm>
            <a:off x="0" y="0"/>
            <a:ext cx="12192000" cy="6858000"/>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E7542302-221E-B238-65E5-0487108E3938}"/>
              </a:ext>
            </a:extLst>
          </p:cNvPr>
          <p:cNvPicPr>
            <a:picLocks noChangeAspect="1"/>
          </p:cNvPicPr>
          <p:nvPr userDrawn="1"/>
        </p:nvPicPr>
        <p:blipFill rotWithShape="1">
          <a:blip r:embed="rId26"/>
          <a:srcRect l="71447" t="87719"/>
          <a:stretch/>
        </p:blipFill>
        <p:spPr>
          <a:xfrm>
            <a:off x="8710862" y="6015788"/>
            <a:ext cx="3481137" cy="842211"/>
          </a:xfrm>
          <a:prstGeom prst="rect">
            <a:avLst/>
          </a:prstGeom>
        </p:spPr>
      </p:pic>
    </p:spTree>
    <p:extLst>
      <p:ext uri="{BB962C8B-B14F-4D97-AF65-F5344CB8AC3E}">
        <p14:creationId xmlns:p14="http://schemas.microsoft.com/office/powerpoint/2010/main" val="15877643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6" r:id="rId22"/>
  </p:sldLayoutIdLst>
  <p:txStyles>
    <p:titleStyle>
      <a:lvl1pPr algn="l" defTabSz="914400" rtl="0" eaLnBrk="1" latinLnBrk="0" hangingPunct="1">
        <a:lnSpc>
          <a:spcPct val="90000"/>
        </a:lnSpc>
        <a:spcBef>
          <a:spcPct val="0"/>
        </a:spcBef>
        <a:buNone/>
        <a:defRPr sz="4400" b="1" i="0" kern="1200">
          <a:solidFill>
            <a:schemeClr val="accent1"/>
          </a:solidFill>
          <a:latin typeface="Montserrat Extra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ontserrat" pitchFamily="2" charset="77"/>
          <a:ea typeface="+mn-ea"/>
          <a:cs typeface="+mn-cs"/>
        </a:defRPr>
      </a:lvl1pPr>
      <a:lvl2pPr marL="466725" indent="-233363" algn="l" defTabSz="914400" rtl="0" eaLnBrk="1" latinLnBrk="0" hangingPunct="1">
        <a:lnSpc>
          <a:spcPct val="90000"/>
        </a:lnSpc>
        <a:spcBef>
          <a:spcPts val="500"/>
        </a:spcBef>
        <a:buClr>
          <a:schemeClr val="accent1"/>
        </a:buClr>
        <a:buFont typeface="Courier New" panose="02070309020205020404" pitchFamily="49" charset="0"/>
        <a:buChar char="o"/>
        <a:tabLst/>
        <a:defRPr sz="2400" kern="1200">
          <a:solidFill>
            <a:schemeClr val="tx1">
              <a:lumMod val="75000"/>
              <a:lumOff val="25000"/>
            </a:schemeClr>
          </a:solidFill>
          <a:latin typeface="Montserrat" pitchFamily="2" charset="77"/>
          <a:ea typeface="+mn-ea"/>
          <a:cs typeface="+mn-cs"/>
        </a:defRPr>
      </a:lvl2pPr>
      <a:lvl3pPr marL="690563" indent="-223838"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3pPr>
      <a:lvl4pPr marL="923925" indent="-233363"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4pPr>
      <a:lvl5pPr marL="1147763" indent="-223838" algn="l" defTabSz="914400" rtl="0" eaLnBrk="1" latinLnBrk="0" hangingPunct="1">
        <a:lnSpc>
          <a:spcPct val="90000"/>
        </a:lnSpc>
        <a:spcBef>
          <a:spcPts val="500"/>
        </a:spcBef>
        <a:buClr>
          <a:schemeClr val="accent1"/>
        </a:buClr>
        <a:buSzPct val="100000"/>
        <a:buFont typeface="Lucida Grande" panose="020B0600040502020204" pitchFamily="34" charset="0"/>
        <a:buChar char="▪"/>
        <a:tabLst/>
        <a:defRPr sz="2400" kern="1200">
          <a:solidFill>
            <a:schemeClr val="tx1">
              <a:lumMod val="75000"/>
              <a:lumOff val="2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89.xml"/><Relationship Id="rId6" Type="http://schemas.microsoft.com/office/2007/relationships/hdphoto" Target="../media/hdphoto2.wdp"/><Relationship Id="rId5" Type="http://schemas.openxmlformats.org/officeDocument/2006/relationships/image" Target="../media/image4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9.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52.emf"/><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chart" Target="../charts/chart3.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chart" Target="../charts/chart1.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1.tm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chart" Target="../charts/char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3DCDD0-D8D9-37BA-F3EA-237E6C1736AC}"/>
              </a:ext>
            </a:extLst>
          </p:cNvPr>
          <p:cNvSpPr>
            <a:spLocks noGrp="1"/>
          </p:cNvSpPr>
          <p:nvPr>
            <p:ph type="title"/>
          </p:nvPr>
        </p:nvSpPr>
        <p:spPr>
          <a:xfrm>
            <a:off x="568360" y="1707900"/>
            <a:ext cx="11014040" cy="2184650"/>
          </a:xfrm>
        </p:spPr>
        <p:txBody>
          <a:bodyPr>
            <a:normAutofit fontScale="90000"/>
          </a:bodyPr>
          <a:lstStyle/>
          <a:p>
            <a:r>
              <a:rPr lang="en-US" sz="4000" dirty="0">
                <a:latin typeface="Poppins" panose="00000500000000000000" pitchFamily="2" charset="0"/>
                <a:cs typeface="Poppins" panose="00000500000000000000" pitchFamily="2" charset="0"/>
              </a:rPr>
              <a:t>A Catenary Curved Power Profile </a:t>
            </a:r>
            <a:br>
              <a:rPr lang="en-US" sz="4000" dirty="0">
                <a:latin typeface="Poppins" panose="00000500000000000000" pitchFamily="2" charset="0"/>
                <a:cs typeface="Poppins" panose="00000500000000000000" pitchFamily="2" charset="0"/>
              </a:rPr>
            </a:br>
            <a:r>
              <a:rPr lang="en-US" sz="4000" dirty="0">
                <a:latin typeface="Poppins" panose="00000500000000000000" pitchFamily="2" charset="0"/>
                <a:cs typeface="Poppins" panose="00000500000000000000" pitchFamily="2" charset="0"/>
              </a:rPr>
              <a:t>Contact Lenses for Myopia Management, Astigmatic Correction, and Presbyopia Correction</a:t>
            </a:r>
          </a:p>
        </p:txBody>
      </p:sp>
      <p:sp>
        <p:nvSpPr>
          <p:cNvPr id="2" name="TextBox 1">
            <a:extLst>
              <a:ext uri="{FF2B5EF4-FFF2-40B4-BE49-F238E27FC236}">
                <a16:creationId xmlns:a16="http://schemas.microsoft.com/office/drawing/2014/main" id="{2B05C091-B7F8-A3C2-4A75-AB5177D37DEA}"/>
              </a:ext>
            </a:extLst>
          </p:cNvPr>
          <p:cNvSpPr txBox="1"/>
          <p:nvPr/>
        </p:nvSpPr>
        <p:spPr>
          <a:xfrm>
            <a:off x="1053243" y="4950214"/>
            <a:ext cx="10408508" cy="1015663"/>
          </a:xfrm>
          <a:prstGeom prst="rect">
            <a:avLst/>
          </a:prstGeom>
          <a:noFill/>
        </p:spPr>
        <p:txBody>
          <a:bodyPr wrap="square" rtlCol="0">
            <a:spAutoFit/>
          </a:bodyPr>
          <a:lstStyle/>
          <a:p>
            <a:r>
              <a:rPr lang="en-US" sz="2000" dirty="0">
                <a:latin typeface="+mj-lt"/>
                <a:ea typeface="Calibri" panose="020F0502020204030204" pitchFamily="34" charset="0"/>
                <a:cs typeface="Arial" panose="020B0604020202020204" pitchFamily="34" charset="0"/>
              </a:rPr>
              <a:t>K. Ashley Tuan, OD, MS, PhD</a:t>
            </a:r>
          </a:p>
          <a:p>
            <a:r>
              <a:rPr lang="en-US" sz="2000" dirty="0">
                <a:latin typeface="+mj-lt"/>
                <a:ea typeface="Calibri" panose="020F0502020204030204" pitchFamily="34" charset="0"/>
                <a:cs typeface="Arial" panose="020B0604020202020204" pitchFamily="34" charset="0"/>
              </a:rPr>
              <a:t>Chief Medical Officer</a:t>
            </a:r>
            <a:br>
              <a:rPr lang="en-US" sz="2000" dirty="0">
                <a:highlight>
                  <a:srgbClr val="FFFF00"/>
                </a:highlight>
                <a:latin typeface="+mj-lt"/>
                <a:ea typeface="DengXian" panose="02010600030101010101" pitchFamily="2" charset="-122"/>
                <a:cs typeface="Times New Roman" panose="02020603050405020304" pitchFamily="18" charset="0"/>
              </a:rPr>
            </a:br>
            <a:r>
              <a:rPr lang="en-US" sz="2000" dirty="0">
                <a:latin typeface="+mj-lt"/>
                <a:ea typeface="DengXian" panose="02010600030101010101" pitchFamily="2" charset="-122"/>
                <a:cs typeface="Times New Roman" panose="02020603050405020304" pitchFamily="18" charset="0"/>
              </a:rPr>
              <a:t>Visioneering Technologies, Inc.</a:t>
            </a:r>
            <a:endParaRPr lang="en-US" sz="2000" dirty="0">
              <a:latin typeface="+mj-lt"/>
            </a:endParaRPr>
          </a:p>
        </p:txBody>
      </p:sp>
      <p:sp>
        <p:nvSpPr>
          <p:cNvPr id="5" name="TextBox 4">
            <a:extLst>
              <a:ext uri="{FF2B5EF4-FFF2-40B4-BE49-F238E27FC236}">
                <a16:creationId xmlns:a16="http://schemas.microsoft.com/office/drawing/2014/main" id="{728E8A93-AC6A-EC28-CEE0-1F735F6C799E}"/>
              </a:ext>
            </a:extLst>
          </p:cNvPr>
          <p:cNvSpPr txBox="1"/>
          <p:nvPr/>
        </p:nvSpPr>
        <p:spPr>
          <a:xfrm>
            <a:off x="190500" y="6463268"/>
            <a:ext cx="2171700" cy="246221"/>
          </a:xfrm>
          <a:prstGeom prst="rect">
            <a:avLst/>
          </a:prstGeom>
          <a:noFill/>
        </p:spPr>
        <p:txBody>
          <a:bodyPr wrap="square" rtlCol="0">
            <a:spAutoFit/>
          </a:bodyPr>
          <a:lstStyle/>
          <a:p>
            <a:r>
              <a:rPr lang="en-US" sz="1000" dirty="0"/>
              <a:t>MKT-VTI-CN6</a:t>
            </a:r>
          </a:p>
        </p:txBody>
      </p:sp>
    </p:spTree>
    <p:extLst>
      <p:ext uri="{BB962C8B-B14F-4D97-AF65-F5344CB8AC3E}">
        <p14:creationId xmlns:p14="http://schemas.microsoft.com/office/powerpoint/2010/main" val="2059023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6505DA-7A1E-6340-B7A1-25FF93544B1F}"/>
              </a:ext>
            </a:extLst>
          </p:cNvPr>
          <p:cNvSpPr>
            <a:spLocks noGrp="1"/>
          </p:cNvSpPr>
          <p:nvPr>
            <p:ph idx="1"/>
          </p:nvPr>
        </p:nvSpPr>
        <p:spPr/>
        <p:txBody>
          <a:bodyPr/>
          <a:lstStyle/>
          <a:p>
            <a:pPr>
              <a:buFont typeface="Arial" panose="020B0604020202020204" pitchFamily="34" charset="0"/>
              <a:buChar char="•"/>
            </a:pPr>
            <a:r>
              <a:rPr lang="en-US" dirty="0"/>
              <a:t>Think of the </a:t>
            </a:r>
            <a:r>
              <a:rPr lang="en-US" b="1" dirty="0"/>
              <a:t>visual field’s </a:t>
            </a:r>
            <a:r>
              <a:rPr lang="en-US" b="1" i="1" dirty="0"/>
              <a:t>Island of Vision </a:t>
            </a:r>
            <a:r>
              <a:rPr lang="en-US" dirty="0"/>
              <a:t>(Traquiar’s hill of vision): </a:t>
            </a:r>
          </a:p>
        </p:txBody>
      </p:sp>
      <p:sp>
        <p:nvSpPr>
          <p:cNvPr id="2" name="Title 1">
            <a:extLst>
              <a:ext uri="{FF2B5EF4-FFF2-40B4-BE49-F238E27FC236}">
                <a16:creationId xmlns:a16="http://schemas.microsoft.com/office/drawing/2014/main" id="{60C6058D-55F1-E422-719A-DC7D70687291}"/>
              </a:ext>
            </a:extLst>
          </p:cNvPr>
          <p:cNvSpPr>
            <a:spLocks noGrp="1"/>
          </p:cNvSpPr>
          <p:nvPr>
            <p:ph type="title"/>
          </p:nvPr>
        </p:nvSpPr>
        <p:spPr/>
        <p:txBody>
          <a:bodyPr>
            <a:normAutofit/>
          </a:bodyPr>
          <a:lstStyle/>
          <a:p>
            <a:pPr>
              <a:buClr>
                <a:srgbClr val="000000"/>
              </a:buClr>
            </a:pPr>
            <a:r>
              <a:rPr lang="en-US" sz="3600" dirty="0">
                <a:solidFill>
                  <a:schemeClr val="accent1"/>
                </a:solidFill>
                <a:latin typeface="Poppins" pitchFamily="2" charset="77"/>
                <a:ea typeface="+mj-ea"/>
                <a:cs typeface="+mj-cs"/>
              </a:rPr>
              <a:t>What is a Defocus Curve?</a:t>
            </a:r>
          </a:p>
        </p:txBody>
      </p:sp>
      <p:grpSp>
        <p:nvGrpSpPr>
          <p:cNvPr id="12" name="Group 11">
            <a:extLst>
              <a:ext uri="{FF2B5EF4-FFF2-40B4-BE49-F238E27FC236}">
                <a16:creationId xmlns:a16="http://schemas.microsoft.com/office/drawing/2014/main" id="{EF02D711-D7D4-2810-1034-0480382C9E1A}"/>
              </a:ext>
            </a:extLst>
          </p:cNvPr>
          <p:cNvGrpSpPr/>
          <p:nvPr/>
        </p:nvGrpSpPr>
        <p:grpSpPr>
          <a:xfrm>
            <a:off x="2933218" y="2459272"/>
            <a:ext cx="4920933" cy="2509585"/>
            <a:chOff x="2199913" y="1844453"/>
            <a:chExt cx="3690700" cy="1882189"/>
          </a:xfrm>
        </p:grpSpPr>
        <p:grpSp>
          <p:nvGrpSpPr>
            <p:cNvPr id="5" name="Group 4">
              <a:extLst>
                <a:ext uri="{FF2B5EF4-FFF2-40B4-BE49-F238E27FC236}">
                  <a16:creationId xmlns:a16="http://schemas.microsoft.com/office/drawing/2014/main" id="{A90C9215-97E0-ECFA-A704-E0714F803666}"/>
                </a:ext>
              </a:extLst>
            </p:cNvPr>
            <p:cNvGrpSpPr/>
            <p:nvPr/>
          </p:nvGrpSpPr>
          <p:grpSpPr>
            <a:xfrm>
              <a:off x="2199913" y="1844453"/>
              <a:ext cx="3690700" cy="1882189"/>
              <a:chOff x="1940514" y="2636030"/>
              <a:chExt cx="3690700" cy="1882189"/>
            </a:xfrm>
          </p:grpSpPr>
          <p:cxnSp>
            <p:nvCxnSpPr>
              <p:cNvPr id="6" name="Straight Arrow Connector 5">
                <a:extLst>
                  <a:ext uri="{FF2B5EF4-FFF2-40B4-BE49-F238E27FC236}">
                    <a16:creationId xmlns:a16="http://schemas.microsoft.com/office/drawing/2014/main" id="{AB92E063-3D0C-B83D-78B4-1FA8270C93C6}"/>
                  </a:ext>
                </a:extLst>
              </p:cNvPr>
              <p:cNvCxnSpPr>
                <a:cxnSpLocks/>
              </p:cNvCxnSpPr>
              <p:nvPr/>
            </p:nvCxnSpPr>
            <p:spPr>
              <a:xfrm>
                <a:off x="1940514" y="4356855"/>
                <a:ext cx="3690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AA3BBD86-9F1A-2A63-BA5C-61EEE8152A60}"/>
                  </a:ext>
                </a:extLst>
              </p:cNvPr>
              <p:cNvCxnSpPr>
                <a:cxnSpLocks/>
              </p:cNvCxnSpPr>
              <p:nvPr/>
            </p:nvCxnSpPr>
            <p:spPr>
              <a:xfrm flipV="1">
                <a:off x="2143254" y="2636030"/>
                <a:ext cx="0" cy="1882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Freeform: Shape 9">
              <a:extLst>
                <a:ext uri="{FF2B5EF4-FFF2-40B4-BE49-F238E27FC236}">
                  <a16:creationId xmlns:a16="http://schemas.microsoft.com/office/drawing/2014/main" id="{AB45D2A6-CBD6-0501-1E71-A9BFA3EB214A}"/>
                </a:ext>
              </a:extLst>
            </p:cNvPr>
            <p:cNvSpPr/>
            <p:nvPr/>
          </p:nvSpPr>
          <p:spPr>
            <a:xfrm>
              <a:off x="2610540" y="2142623"/>
              <a:ext cx="2921373" cy="1419813"/>
            </a:xfrm>
            <a:custGeom>
              <a:avLst/>
              <a:gdLst>
                <a:gd name="connsiteX0" fmla="*/ 258 w 2921373"/>
                <a:gd name="connsiteY0" fmla="*/ 1411538 h 1419813"/>
                <a:gd name="connsiteX1" fmla="*/ 153348 w 2921373"/>
                <a:gd name="connsiteY1" fmla="*/ 728841 h 1419813"/>
                <a:gd name="connsiteX2" fmla="*/ 935346 w 2921373"/>
                <a:gd name="connsiteY2" fmla="*/ 207509 h 1419813"/>
                <a:gd name="connsiteX3" fmla="*/ 1063610 w 2921373"/>
                <a:gd name="connsiteY3" fmla="*/ 631 h 1419813"/>
                <a:gd name="connsiteX4" fmla="*/ 1175324 w 2921373"/>
                <a:gd name="connsiteY4" fmla="*/ 149583 h 1419813"/>
                <a:gd name="connsiteX5" fmla="*/ 1932497 w 2921373"/>
                <a:gd name="connsiteY5" fmla="*/ 331636 h 1419813"/>
                <a:gd name="connsiteX6" fmla="*/ 2569681 w 2921373"/>
                <a:gd name="connsiteY6" fmla="*/ 869518 h 1419813"/>
                <a:gd name="connsiteX7" fmla="*/ 2921373 w 2921373"/>
                <a:gd name="connsiteY7" fmla="*/ 1419813 h 14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373" h="1419813">
                  <a:moveTo>
                    <a:pt x="258" y="1411538"/>
                  </a:moveTo>
                  <a:cubicBezTo>
                    <a:pt x="-1121" y="1170525"/>
                    <a:pt x="-2500" y="929512"/>
                    <a:pt x="153348" y="728841"/>
                  </a:cubicBezTo>
                  <a:cubicBezTo>
                    <a:pt x="309196" y="528170"/>
                    <a:pt x="783636" y="328877"/>
                    <a:pt x="935346" y="207509"/>
                  </a:cubicBezTo>
                  <a:cubicBezTo>
                    <a:pt x="1087056" y="86141"/>
                    <a:pt x="1023614" y="10285"/>
                    <a:pt x="1063610" y="631"/>
                  </a:cubicBezTo>
                  <a:cubicBezTo>
                    <a:pt x="1103606" y="-9023"/>
                    <a:pt x="1030510" y="94416"/>
                    <a:pt x="1175324" y="149583"/>
                  </a:cubicBezTo>
                  <a:cubicBezTo>
                    <a:pt x="1320138" y="204750"/>
                    <a:pt x="1700104" y="211647"/>
                    <a:pt x="1932497" y="331636"/>
                  </a:cubicBezTo>
                  <a:cubicBezTo>
                    <a:pt x="2164890" y="451625"/>
                    <a:pt x="2404868" y="688155"/>
                    <a:pt x="2569681" y="869518"/>
                  </a:cubicBezTo>
                  <a:cubicBezTo>
                    <a:pt x="2734494" y="1050881"/>
                    <a:pt x="2827933" y="1235347"/>
                    <a:pt x="2921373" y="141981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Poppins" panose="00000500000000000000" pitchFamily="2" charset="0"/>
                <a:cs typeface="Poppins" panose="00000500000000000000" pitchFamily="2" charset="0"/>
              </a:endParaRPr>
            </a:p>
          </p:txBody>
        </p:sp>
      </p:grpSp>
      <p:sp>
        <p:nvSpPr>
          <p:cNvPr id="13" name="TextBox 12">
            <a:extLst>
              <a:ext uri="{FF2B5EF4-FFF2-40B4-BE49-F238E27FC236}">
                <a16:creationId xmlns:a16="http://schemas.microsoft.com/office/drawing/2014/main" id="{024B0174-9061-4AE8-632D-15A8D18854F3}"/>
              </a:ext>
            </a:extLst>
          </p:cNvPr>
          <p:cNvSpPr txBox="1"/>
          <p:nvPr/>
        </p:nvSpPr>
        <p:spPr>
          <a:xfrm>
            <a:off x="7018724" y="3385250"/>
            <a:ext cx="2356789" cy="707886"/>
          </a:xfrm>
          <a:prstGeom prst="rect">
            <a:avLst/>
          </a:prstGeom>
          <a:noFill/>
        </p:spPr>
        <p:txBody>
          <a:bodyPr wrap="square" rtlCol="0">
            <a:spAutoFit/>
          </a:bodyPr>
          <a:lstStyle/>
          <a:p>
            <a:r>
              <a:rPr lang="en-US" sz="2000" dirty="0">
                <a:solidFill>
                  <a:schemeClr val="tx2"/>
                </a:solidFill>
                <a:latin typeface="Poppins" panose="00000500000000000000" pitchFamily="2" charset="0"/>
                <a:cs typeface="Poppins" panose="00000500000000000000" pitchFamily="2" charset="0"/>
              </a:rPr>
              <a:t>Detection threshold</a:t>
            </a:r>
          </a:p>
        </p:txBody>
      </p:sp>
      <p:sp>
        <p:nvSpPr>
          <p:cNvPr id="14" name="TextBox 13">
            <a:extLst>
              <a:ext uri="{FF2B5EF4-FFF2-40B4-BE49-F238E27FC236}">
                <a16:creationId xmlns:a16="http://schemas.microsoft.com/office/drawing/2014/main" id="{9B08F28B-00FE-65B1-7F65-BAA94E110549}"/>
              </a:ext>
            </a:extLst>
          </p:cNvPr>
          <p:cNvSpPr txBox="1"/>
          <p:nvPr/>
        </p:nvSpPr>
        <p:spPr>
          <a:xfrm>
            <a:off x="6148988" y="2655856"/>
            <a:ext cx="2704587" cy="461665"/>
          </a:xfrm>
          <a:prstGeom prst="rect">
            <a:avLst/>
          </a:prstGeom>
          <a:noFill/>
        </p:spPr>
        <p:txBody>
          <a:bodyPr wrap="none" rtlCol="0">
            <a:spAutoFit/>
          </a:bodyPr>
          <a:lstStyle/>
          <a:p>
            <a:r>
              <a:rPr lang="en-US" sz="2400" dirty="0">
                <a:latin typeface="Poppins" panose="00000500000000000000" pitchFamily="2" charset="0"/>
                <a:cs typeface="Poppins" panose="00000500000000000000" pitchFamily="2" charset="0"/>
              </a:rPr>
              <a:t>Non seeing area</a:t>
            </a:r>
          </a:p>
        </p:txBody>
      </p:sp>
      <p:sp>
        <p:nvSpPr>
          <p:cNvPr id="15" name="TextBox 14">
            <a:extLst>
              <a:ext uri="{FF2B5EF4-FFF2-40B4-BE49-F238E27FC236}">
                <a16:creationId xmlns:a16="http://schemas.microsoft.com/office/drawing/2014/main" id="{94257B48-B6ED-8E60-B415-53DEB2D464E5}"/>
              </a:ext>
            </a:extLst>
          </p:cNvPr>
          <p:cNvSpPr txBox="1"/>
          <p:nvPr/>
        </p:nvSpPr>
        <p:spPr>
          <a:xfrm>
            <a:off x="4293685" y="4069416"/>
            <a:ext cx="2032929" cy="461665"/>
          </a:xfrm>
          <a:prstGeom prst="rect">
            <a:avLst/>
          </a:prstGeom>
          <a:noFill/>
        </p:spPr>
        <p:txBody>
          <a:bodyPr wrap="none" rtlCol="0">
            <a:spAutoFit/>
          </a:bodyPr>
          <a:lstStyle/>
          <a:p>
            <a:r>
              <a:rPr lang="en-US" sz="2400" dirty="0">
                <a:solidFill>
                  <a:srgbClr val="0070C0"/>
                </a:solidFill>
                <a:latin typeface="Poppins" panose="00000500000000000000" pitchFamily="2" charset="0"/>
                <a:cs typeface="Poppins" panose="00000500000000000000" pitchFamily="2" charset="0"/>
              </a:rPr>
              <a:t>Seeing area</a:t>
            </a:r>
          </a:p>
        </p:txBody>
      </p:sp>
      <p:sp>
        <p:nvSpPr>
          <p:cNvPr id="16" name="TextBox 15">
            <a:extLst>
              <a:ext uri="{FF2B5EF4-FFF2-40B4-BE49-F238E27FC236}">
                <a16:creationId xmlns:a16="http://schemas.microsoft.com/office/drawing/2014/main" id="{3642D0B4-717A-FC5C-FAAC-FBE17F0E896D}"/>
              </a:ext>
            </a:extLst>
          </p:cNvPr>
          <p:cNvSpPr txBox="1"/>
          <p:nvPr/>
        </p:nvSpPr>
        <p:spPr>
          <a:xfrm>
            <a:off x="7718353" y="4787748"/>
            <a:ext cx="2874505" cy="461665"/>
          </a:xfrm>
          <a:prstGeom prst="rect">
            <a:avLst/>
          </a:prstGeom>
          <a:noFill/>
        </p:spPr>
        <p:txBody>
          <a:bodyPr wrap="none" rtlCol="0">
            <a:spAutoFit/>
          </a:bodyPr>
          <a:lstStyle/>
          <a:p>
            <a:r>
              <a:rPr lang="en-US" sz="2400" dirty="0">
                <a:latin typeface="Poppins" panose="00000500000000000000" pitchFamily="2" charset="0"/>
                <a:cs typeface="Poppins" panose="00000500000000000000" pitchFamily="2" charset="0"/>
              </a:rPr>
              <a:t>Visual field extent</a:t>
            </a:r>
          </a:p>
        </p:txBody>
      </p:sp>
      <p:sp>
        <p:nvSpPr>
          <p:cNvPr id="17" name="TextBox 16">
            <a:extLst>
              <a:ext uri="{FF2B5EF4-FFF2-40B4-BE49-F238E27FC236}">
                <a16:creationId xmlns:a16="http://schemas.microsoft.com/office/drawing/2014/main" id="{B2AE6668-4E3A-DAD0-1988-BF18938C0275}"/>
              </a:ext>
            </a:extLst>
          </p:cNvPr>
          <p:cNvSpPr txBox="1"/>
          <p:nvPr/>
        </p:nvSpPr>
        <p:spPr>
          <a:xfrm rot="16200000">
            <a:off x="1666202" y="3260388"/>
            <a:ext cx="2366507"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Detection Sensitivity</a:t>
            </a:r>
          </a:p>
        </p:txBody>
      </p:sp>
      <p:sp>
        <p:nvSpPr>
          <p:cNvPr id="18" name="TextBox 17">
            <a:extLst>
              <a:ext uri="{FF2B5EF4-FFF2-40B4-BE49-F238E27FC236}">
                <a16:creationId xmlns:a16="http://schemas.microsoft.com/office/drawing/2014/main" id="{1AA632F7-16E2-605E-A04A-34EC67E589F9}"/>
              </a:ext>
            </a:extLst>
          </p:cNvPr>
          <p:cNvSpPr txBox="1"/>
          <p:nvPr/>
        </p:nvSpPr>
        <p:spPr>
          <a:xfrm>
            <a:off x="3138253" y="4839471"/>
            <a:ext cx="4580100" cy="400110"/>
          </a:xfrm>
          <a:prstGeom prst="rect">
            <a:avLst/>
          </a:prstGeom>
          <a:noFill/>
        </p:spPr>
        <p:txBody>
          <a:bodyPr wrap="none" rtlCol="0">
            <a:spAutoFit/>
          </a:bodyPr>
          <a:lstStyle/>
          <a:p>
            <a:r>
              <a:rPr lang="en-US" sz="2000" dirty="0">
                <a:solidFill>
                  <a:srgbClr val="0070C0"/>
                </a:solidFill>
                <a:latin typeface="Poppins" panose="00000500000000000000" pitchFamily="2" charset="0"/>
                <a:cs typeface="Poppins" panose="00000500000000000000" pitchFamily="2" charset="0"/>
              </a:rPr>
              <a:t>Under the sea: too low to be useful</a:t>
            </a:r>
          </a:p>
        </p:txBody>
      </p:sp>
      <p:cxnSp>
        <p:nvCxnSpPr>
          <p:cNvPr id="20" name="Straight Arrow Connector 19">
            <a:extLst>
              <a:ext uri="{FF2B5EF4-FFF2-40B4-BE49-F238E27FC236}">
                <a16:creationId xmlns:a16="http://schemas.microsoft.com/office/drawing/2014/main" id="{5CB63DE6-572D-0319-89B2-588EE6EA9AEF}"/>
              </a:ext>
            </a:extLst>
          </p:cNvPr>
          <p:cNvCxnSpPr>
            <a:stCxn id="13" idx="1"/>
          </p:cNvCxnSpPr>
          <p:nvPr/>
        </p:nvCxnSpPr>
        <p:spPr>
          <a:xfrm flipH="1" flipV="1">
            <a:off x="6669742" y="3714064"/>
            <a:ext cx="348982" cy="25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C51E4C-72D9-635E-5D6A-4CE6D07272DC}"/>
              </a:ext>
            </a:extLst>
          </p:cNvPr>
          <p:cNvSpPr txBox="1"/>
          <p:nvPr/>
        </p:nvSpPr>
        <p:spPr>
          <a:xfrm>
            <a:off x="291548" y="6524104"/>
            <a:ext cx="1437861" cy="276999"/>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VTI-RCT-CN10 r0</a:t>
            </a:r>
          </a:p>
        </p:txBody>
      </p:sp>
    </p:spTree>
    <p:extLst>
      <p:ext uri="{BB962C8B-B14F-4D97-AF65-F5344CB8AC3E}">
        <p14:creationId xmlns:p14="http://schemas.microsoft.com/office/powerpoint/2010/main" val="13769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49D7EE-AE8A-FA7B-BCA3-4B8A86349367}"/>
              </a:ext>
            </a:extLst>
          </p:cNvPr>
          <p:cNvSpPr>
            <a:spLocks noGrp="1"/>
          </p:cNvSpPr>
          <p:nvPr>
            <p:ph idx="1"/>
          </p:nvPr>
        </p:nvSpPr>
        <p:spPr>
          <a:xfrm>
            <a:off x="1030816" y="1892410"/>
            <a:ext cx="10551584" cy="3922230"/>
          </a:xfrm>
        </p:spPr>
        <p:txBody>
          <a:bodyPr numCol="1"/>
          <a:lstStyle/>
          <a:p>
            <a:r>
              <a:rPr lang="en-US" dirty="0"/>
              <a:t>Defocus Curve presents the </a:t>
            </a:r>
            <a:r>
              <a:rPr lang="en-US" b="1" dirty="0"/>
              <a:t>“Island of functional vision”</a:t>
            </a:r>
          </a:p>
        </p:txBody>
      </p:sp>
      <p:sp>
        <p:nvSpPr>
          <p:cNvPr id="5" name="Title 4">
            <a:extLst>
              <a:ext uri="{FF2B5EF4-FFF2-40B4-BE49-F238E27FC236}">
                <a16:creationId xmlns:a16="http://schemas.microsoft.com/office/drawing/2014/main" id="{16B346CD-E610-7BC5-F57E-B1FB9FD4F728}"/>
              </a:ext>
            </a:extLst>
          </p:cNvPr>
          <p:cNvSpPr>
            <a:spLocks noGrp="1"/>
          </p:cNvSpPr>
          <p:nvPr>
            <p:ph type="title"/>
          </p:nvPr>
        </p:nvSpPr>
        <p:spPr/>
        <p:txBody>
          <a:bodyPr>
            <a:normAutofit/>
          </a:bodyPr>
          <a:lstStyle/>
          <a:p>
            <a:pPr>
              <a:buClr>
                <a:srgbClr val="000000"/>
              </a:buClr>
            </a:pPr>
            <a:r>
              <a:rPr lang="en-US" sz="3600" dirty="0">
                <a:solidFill>
                  <a:schemeClr val="accent1"/>
                </a:solidFill>
                <a:latin typeface="Poppins" pitchFamily="2" charset="77"/>
                <a:ea typeface="+mj-ea"/>
                <a:cs typeface="+mj-cs"/>
              </a:rPr>
              <a:t>What is a Defocus Curve?</a:t>
            </a:r>
          </a:p>
        </p:txBody>
      </p:sp>
      <p:graphicFrame>
        <p:nvGraphicFramePr>
          <p:cNvPr id="8" name="Chart 7">
            <a:extLst>
              <a:ext uri="{FF2B5EF4-FFF2-40B4-BE49-F238E27FC236}">
                <a16:creationId xmlns:a16="http://schemas.microsoft.com/office/drawing/2014/main" id="{7BF323DA-0690-4D89-BB3F-FCB49BEE4EE6}"/>
              </a:ext>
            </a:extLst>
          </p:cNvPr>
          <p:cNvGraphicFramePr>
            <a:graphicFrameLocks/>
          </p:cNvGraphicFramePr>
          <p:nvPr>
            <p:extLst>
              <p:ext uri="{D42A27DB-BD31-4B8C-83A1-F6EECF244321}">
                <p14:modId xmlns:p14="http://schemas.microsoft.com/office/powerpoint/2010/main" val="3029773166"/>
              </p:ext>
            </p:extLst>
          </p:nvPr>
        </p:nvGraphicFramePr>
        <p:xfrm>
          <a:off x="2007739" y="2408073"/>
          <a:ext cx="7225747" cy="382743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68A62BE-A946-71BA-9EA1-F1814C37CD2F}"/>
              </a:ext>
            </a:extLst>
          </p:cNvPr>
          <p:cNvSpPr txBox="1"/>
          <p:nvPr/>
        </p:nvSpPr>
        <p:spPr>
          <a:xfrm>
            <a:off x="8951378" y="4247340"/>
            <a:ext cx="1533081" cy="400110"/>
          </a:xfrm>
          <a:prstGeom prst="rect">
            <a:avLst/>
          </a:prstGeom>
          <a:noFill/>
        </p:spPr>
        <p:txBody>
          <a:bodyPr wrap="square" rtlCol="0">
            <a:spAutoFit/>
          </a:bodyPr>
          <a:lstStyle/>
          <a:p>
            <a:r>
              <a:rPr lang="en-US" sz="2000" dirty="0">
                <a:solidFill>
                  <a:schemeClr val="accent6"/>
                </a:solidFill>
              </a:rPr>
              <a:t>Bifocal IOL </a:t>
            </a:r>
          </a:p>
        </p:txBody>
      </p:sp>
      <p:sp>
        <p:nvSpPr>
          <p:cNvPr id="11" name="TextBox 10">
            <a:extLst>
              <a:ext uri="{FF2B5EF4-FFF2-40B4-BE49-F238E27FC236}">
                <a16:creationId xmlns:a16="http://schemas.microsoft.com/office/drawing/2014/main" id="{DC4A9154-5B19-9A62-464D-59D0B0877047}"/>
              </a:ext>
            </a:extLst>
          </p:cNvPr>
          <p:cNvSpPr txBox="1"/>
          <p:nvPr/>
        </p:nvSpPr>
        <p:spPr>
          <a:xfrm>
            <a:off x="8997950" y="5142458"/>
            <a:ext cx="2298700" cy="400110"/>
          </a:xfrm>
          <a:prstGeom prst="rect">
            <a:avLst/>
          </a:prstGeom>
          <a:noFill/>
        </p:spPr>
        <p:txBody>
          <a:bodyPr wrap="square" rtlCol="0">
            <a:spAutoFit/>
          </a:bodyPr>
          <a:lstStyle/>
          <a:p>
            <a:r>
              <a:rPr lang="en-US" sz="2000" dirty="0">
                <a:solidFill>
                  <a:schemeClr val="accent2"/>
                </a:solidFill>
              </a:rPr>
              <a:t>Single Vision IOL </a:t>
            </a:r>
          </a:p>
        </p:txBody>
      </p:sp>
      <p:sp>
        <p:nvSpPr>
          <p:cNvPr id="12" name="Rectangle: Rounded Corners 11">
            <a:extLst>
              <a:ext uri="{FF2B5EF4-FFF2-40B4-BE49-F238E27FC236}">
                <a16:creationId xmlns:a16="http://schemas.microsoft.com/office/drawing/2014/main" id="{2255BAA1-3F7A-1C90-461A-F3D98A641815}"/>
              </a:ext>
            </a:extLst>
          </p:cNvPr>
          <p:cNvSpPr/>
          <p:nvPr/>
        </p:nvSpPr>
        <p:spPr>
          <a:xfrm>
            <a:off x="3821373" y="2850864"/>
            <a:ext cx="4531056" cy="1255593"/>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 name="Straight Arrow Connector 16">
            <a:extLst>
              <a:ext uri="{FF2B5EF4-FFF2-40B4-BE49-F238E27FC236}">
                <a16:creationId xmlns:a16="http://schemas.microsoft.com/office/drawing/2014/main" id="{D8D3778E-555B-9D41-2574-F84A81871322}"/>
              </a:ext>
            </a:extLst>
          </p:cNvPr>
          <p:cNvCxnSpPr>
            <a:cxnSpLocks/>
          </p:cNvCxnSpPr>
          <p:nvPr/>
        </p:nvCxnSpPr>
        <p:spPr>
          <a:xfrm flipH="1">
            <a:off x="5064836" y="2236082"/>
            <a:ext cx="697552" cy="819813"/>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A96D718-DC8D-30AF-6819-718DA253EA26}"/>
              </a:ext>
            </a:extLst>
          </p:cNvPr>
          <p:cNvSpPr txBox="1"/>
          <p:nvPr/>
        </p:nvSpPr>
        <p:spPr>
          <a:xfrm>
            <a:off x="4019029" y="3850270"/>
            <a:ext cx="1911101" cy="297454"/>
          </a:xfrm>
          <a:prstGeom prst="rect">
            <a:avLst/>
          </a:prstGeom>
          <a:noFill/>
        </p:spPr>
        <p:txBody>
          <a:bodyPr wrap="none" rtlCol="0">
            <a:spAutoFit/>
          </a:bodyPr>
          <a:lstStyle/>
          <a:p>
            <a:r>
              <a:rPr lang="en-US" sz="1333" dirty="0">
                <a:solidFill>
                  <a:schemeClr val="accent5">
                    <a:lumMod val="50000"/>
                  </a:schemeClr>
                </a:solidFill>
              </a:rPr>
              <a:t>Functional seeing area</a:t>
            </a:r>
          </a:p>
        </p:txBody>
      </p:sp>
      <p:sp>
        <p:nvSpPr>
          <p:cNvPr id="25" name="TextBox 24">
            <a:extLst>
              <a:ext uri="{FF2B5EF4-FFF2-40B4-BE49-F238E27FC236}">
                <a16:creationId xmlns:a16="http://schemas.microsoft.com/office/drawing/2014/main" id="{4DDA02F6-F10E-3F5D-9A81-6A0B6C4C772F}"/>
              </a:ext>
            </a:extLst>
          </p:cNvPr>
          <p:cNvSpPr txBox="1"/>
          <p:nvPr/>
        </p:nvSpPr>
        <p:spPr>
          <a:xfrm>
            <a:off x="6359106" y="3839187"/>
            <a:ext cx="1911101" cy="297454"/>
          </a:xfrm>
          <a:prstGeom prst="rect">
            <a:avLst/>
          </a:prstGeom>
          <a:noFill/>
        </p:spPr>
        <p:txBody>
          <a:bodyPr wrap="none" rtlCol="0">
            <a:spAutoFit/>
          </a:bodyPr>
          <a:lstStyle/>
          <a:p>
            <a:r>
              <a:rPr lang="en-US" sz="1333" dirty="0">
                <a:solidFill>
                  <a:schemeClr val="accent5">
                    <a:lumMod val="50000"/>
                  </a:schemeClr>
                </a:solidFill>
              </a:rPr>
              <a:t>Functional seeing area</a:t>
            </a:r>
          </a:p>
        </p:txBody>
      </p:sp>
      <p:sp>
        <p:nvSpPr>
          <p:cNvPr id="28" name="TextBox 27">
            <a:extLst>
              <a:ext uri="{FF2B5EF4-FFF2-40B4-BE49-F238E27FC236}">
                <a16:creationId xmlns:a16="http://schemas.microsoft.com/office/drawing/2014/main" id="{CB83AAE8-C2F9-4569-73FE-CDC7CD7F7789}"/>
              </a:ext>
            </a:extLst>
          </p:cNvPr>
          <p:cNvSpPr txBox="1"/>
          <p:nvPr/>
        </p:nvSpPr>
        <p:spPr>
          <a:xfrm>
            <a:off x="2887912" y="3859372"/>
            <a:ext cx="1006969" cy="297454"/>
          </a:xfrm>
          <a:prstGeom prst="rect">
            <a:avLst/>
          </a:prstGeom>
          <a:noFill/>
        </p:spPr>
        <p:txBody>
          <a:bodyPr wrap="square" rtlCol="0">
            <a:spAutoFit/>
          </a:bodyPr>
          <a:lstStyle/>
          <a:p>
            <a:r>
              <a:rPr lang="en-US" sz="1333" dirty="0">
                <a:solidFill>
                  <a:schemeClr val="accent5">
                    <a:lumMod val="50000"/>
                  </a:schemeClr>
                </a:solidFill>
              </a:rPr>
              <a:t>20/40</a:t>
            </a:r>
          </a:p>
        </p:txBody>
      </p:sp>
      <p:sp>
        <p:nvSpPr>
          <p:cNvPr id="29" name="TextBox 28">
            <a:extLst>
              <a:ext uri="{FF2B5EF4-FFF2-40B4-BE49-F238E27FC236}">
                <a16:creationId xmlns:a16="http://schemas.microsoft.com/office/drawing/2014/main" id="{80979E48-7BAA-597E-1E05-ECB23B13A210}"/>
              </a:ext>
            </a:extLst>
          </p:cNvPr>
          <p:cNvSpPr txBox="1"/>
          <p:nvPr/>
        </p:nvSpPr>
        <p:spPr>
          <a:xfrm>
            <a:off x="7045934" y="5381946"/>
            <a:ext cx="1006969" cy="297454"/>
          </a:xfrm>
          <a:prstGeom prst="rect">
            <a:avLst/>
          </a:prstGeom>
          <a:noFill/>
        </p:spPr>
        <p:txBody>
          <a:bodyPr wrap="square" rtlCol="0">
            <a:spAutoFit/>
          </a:bodyPr>
          <a:lstStyle/>
          <a:p>
            <a:r>
              <a:rPr lang="en-US" sz="1333" dirty="0">
                <a:solidFill>
                  <a:schemeClr val="tx2"/>
                </a:solidFill>
              </a:rPr>
              <a:t>40 cm</a:t>
            </a:r>
          </a:p>
        </p:txBody>
      </p:sp>
      <p:sp>
        <p:nvSpPr>
          <p:cNvPr id="30" name="TextBox 29">
            <a:extLst>
              <a:ext uri="{FF2B5EF4-FFF2-40B4-BE49-F238E27FC236}">
                <a16:creationId xmlns:a16="http://schemas.microsoft.com/office/drawing/2014/main" id="{21516B0E-4E7F-2A5D-4A11-8A344E33BA26}"/>
              </a:ext>
            </a:extLst>
          </p:cNvPr>
          <p:cNvSpPr txBox="1"/>
          <p:nvPr/>
        </p:nvSpPr>
        <p:spPr>
          <a:xfrm>
            <a:off x="7147833" y="292890"/>
            <a:ext cx="4504691" cy="1384995"/>
          </a:xfrm>
          <a:prstGeom prst="rect">
            <a:avLst/>
          </a:prstGeom>
          <a:noFill/>
          <a:ln>
            <a:solidFill>
              <a:schemeClr val="accent1"/>
            </a:solidFill>
          </a:ln>
        </p:spPr>
        <p:txBody>
          <a:bodyPr wrap="square" rtlCol="0">
            <a:spAutoFit/>
          </a:bodyPr>
          <a:lstStyle/>
          <a:p>
            <a:r>
              <a:rPr lang="en-US" sz="1600" b="1" dirty="0">
                <a:latin typeface="Poppins" panose="00000500000000000000" pitchFamily="2" charset="0"/>
                <a:cs typeface="Poppins" panose="00000500000000000000" pitchFamily="2" charset="0"/>
              </a:rPr>
              <a:t>Functional Vision Threshold: </a:t>
            </a:r>
            <a:r>
              <a:rPr lang="en-US" sz="1600" dirty="0">
                <a:latin typeface="Poppins" panose="00000500000000000000" pitchFamily="2" charset="0"/>
                <a:cs typeface="Poppins" panose="00000500000000000000" pitchFamily="2" charset="0"/>
              </a:rPr>
              <a:t>20/40 letter size equals to the small print on medicine bottles hold at 40cm, or the 7-point font size* on printed materials.</a:t>
            </a:r>
          </a:p>
          <a:p>
            <a:r>
              <a:rPr lang="en-US" sz="1067" dirty="0">
                <a:latin typeface="Poppins" panose="00000500000000000000" pitchFamily="2" charset="0"/>
                <a:cs typeface="Poppins" panose="00000500000000000000" pitchFamily="2" charset="0"/>
              </a:rPr>
              <a:t> </a:t>
            </a:r>
          </a:p>
          <a:p>
            <a:r>
              <a:rPr lang="en-US" sz="700" dirty="0">
                <a:solidFill>
                  <a:srgbClr val="0070C0"/>
                </a:solidFill>
                <a:latin typeface="+mj-lt"/>
                <a:cs typeface="Poppins" panose="00000500000000000000" pitchFamily="2" charset="0"/>
              </a:rPr>
              <a:t>*I am in 7-point Arial font or 20/40 letter size if you hold me at 40cm</a:t>
            </a:r>
          </a:p>
        </p:txBody>
      </p:sp>
      <p:sp>
        <p:nvSpPr>
          <p:cNvPr id="2" name="TextBox 1">
            <a:extLst>
              <a:ext uri="{FF2B5EF4-FFF2-40B4-BE49-F238E27FC236}">
                <a16:creationId xmlns:a16="http://schemas.microsoft.com/office/drawing/2014/main" id="{38ACE745-706C-D1B0-31F1-8AB983182E83}"/>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pic>
        <p:nvPicPr>
          <p:cNvPr id="1026" name="Picture 2" descr="FREE Pill Bottle Clipart (Royalty-free) | Pearly Arts">
            <a:extLst>
              <a:ext uri="{FF2B5EF4-FFF2-40B4-BE49-F238E27FC236}">
                <a16:creationId xmlns:a16="http://schemas.microsoft.com/office/drawing/2014/main" id="{71F2BF2F-4ECF-A393-6EBC-FE3FA9723DE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714" y="330159"/>
            <a:ext cx="1384995" cy="138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130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F70CF-8BBF-C77A-9CEC-02AEC6D3D1C3}"/>
              </a:ext>
            </a:extLst>
          </p:cNvPr>
          <p:cNvPicPr>
            <a:picLocks noChangeAspect="1"/>
          </p:cNvPicPr>
          <p:nvPr/>
        </p:nvPicPr>
        <p:blipFill>
          <a:blip r:embed="rId3"/>
          <a:stretch>
            <a:fillRect/>
          </a:stretch>
        </p:blipFill>
        <p:spPr>
          <a:xfrm>
            <a:off x="2153016" y="1192281"/>
            <a:ext cx="7534275" cy="4638675"/>
          </a:xfrm>
          <a:prstGeom prst="rect">
            <a:avLst/>
          </a:prstGeom>
        </p:spPr>
      </p:pic>
      <p:sp>
        <p:nvSpPr>
          <p:cNvPr id="4" name="Title 3">
            <a:extLst>
              <a:ext uri="{FF2B5EF4-FFF2-40B4-BE49-F238E27FC236}">
                <a16:creationId xmlns:a16="http://schemas.microsoft.com/office/drawing/2014/main" id="{47578E49-0AC3-07EF-4F4E-B284BC238E33}"/>
              </a:ext>
            </a:extLst>
          </p:cNvPr>
          <p:cNvSpPr>
            <a:spLocks noGrp="1"/>
          </p:cNvSpPr>
          <p:nvPr>
            <p:ph type="title"/>
          </p:nvPr>
        </p:nvSpPr>
        <p:spPr>
          <a:xfrm>
            <a:off x="291548" y="312436"/>
            <a:ext cx="11471240" cy="975328"/>
          </a:xfrm>
        </p:spPr>
        <p:txBody>
          <a:bodyPr>
            <a:noAutofit/>
          </a:bodyPr>
          <a:lstStyle/>
          <a:p>
            <a:pPr>
              <a:buClr>
                <a:srgbClr val="000000"/>
              </a:buClr>
            </a:pPr>
            <a:r>
              <a:rPr lang="en-US" sz="3400" dirty="0">
                <a:solidFill>
                  <a:schemeClr val="accent1"/>
                </a:solidFill>
                <a:latin typeface="Poppins" pitchFamily="2" charset="77"/>
                <a:ea typeface="+mj-ea"/>
                <a:cs typeface="+mj-cs"/>
              </a:rPr>
              <a:t>Catenary Curved Multifocal on Mature Presbyopes</a:t>
            </a:r>
          </a:p>
        </p:txBody>
      </p:sp>
      <p:sp>
        <p:nvSpPr>
          <p:cNvPr id="2" name="TextBox 1">
            <a:extLst>
              <a:ext uri="{FF2B5EF4-FFF2-40B4-BE49-F238E27FC236}">
                <a16:creationId xmlns:a16="http://schemas.microsoft.com/office/drawing/2014/main" id="{70D4BD8A-694D-CEA2-81A6-9365370441CF}"/>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sp>
        <p:nvSpPr>
          <p:cNvPr id="7" name="TextBox 6">
            <a:extLst>
              <a:ext uri="{FF2B5EF4-FFF2-40B4-BE49-F238E27FC236}">
                <a16:creationId xmlns:a16="http://schemas.microsoft.com/office/drawing/2014/main" id="{9D882FFB-FE64-24C4-3F44-FB0238BAE0ED}"/>
              </a:ext>
            </a:extLst>
          </p:cNvPr>
          <p:cNvSpPr txBox="1"/>
          <p:nvPr/>
        </p:nvSpPr>
        <p:spPr>
          <a:xfrm>
            <a:off x="2895601" y="5830956"/>
            <a:ext cx="7295321" cy="646331"/>
          </a:xfrm>
          <a:prstGeom prst="rect">
            <a:avLst/>
          </a:prstGeom>
          <a:noFill/>
        </p:spPr>
        <p:txBody>
          <a:bodyPr wrap="square" rtlCol="0">
            <a:spAutoFit/>
          </a:bodyPr>
          <a:lstStyle/>
          <a:p>
            <a:pPr algn="ctr"/>
            <a:r>
              <a:rPr lang="en-US" dirty="0">
                <a:solidFill>
                  <a:schemeClr val="tx2"/>
                </a:solidFill>
                <a:latin typeface="Poppins" panose="00000500000000000000" pitchFamily="2" charset="0"/>
                <a:cs typeface="Poppins" panose="00000500000000000000" pitchFamily="2" charset="0"/>
              </a:rPr>
              <a:t>Catenary curved multifocal improves intermediate and near vision without significant reduction in distance vision </a:t>
            </a:r>
          </a:p>
        </p:txBody>
      </p:sp>
    </p:spTree>
    <p:extLst>
      <p:ext uri="{BB962C8B-B14F-4D97-AF65-F5344CB8AC3E}">
        <p14:creationId xmlns:p14="http://schemas.microsoft.com/office/powerpoint/2010/main" val="601859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C1CC4-F776-84F8-6465-F85289D78D97}"/>
              </a:ext>
            </a:extLst>
          </p:cNvPr>
          <p:cNvSpPr>
            <a:spLocks noGrp="1"/>
          </p:cNvSpPr>
          <p:nvPr>
            <p:ph idx="1"/>
          </p:nvPr>
        </p:nvSpPr>
        <p:spPr>
          <a:xfrm>
            <a:off x="525470" y="1444335"/>
            <a:ext cx="4779963" cy="4161172"/>
          </a:xfrm>
        </p:spPr>
        <p:txBody>
          <a:bodyPr>
            <a:noAutofit/>
          </a:bodyPr>
          <a:lstStyle/>
          <a:p>
            <a:pPr marL="0" lvl="3" indent="0" defTabSz="744781">
              <a:lnSpc>
                <a:spcPct val="100000"/>
              </a:lnSpc>
              <a:spcBef>
                <a:spcPts val="0"/>
              </a:spcBef>
              <a:spcAft>
                <a:spcPts val="1200"/>
              </a:spcAft>
              <a:buClr>
                <a:srgbClr val="00AEDB"/>
              </a:buClr>
              <a:buSzPct val="100000"/>
              <a:buNone/>
              <a:defRPr/>
            </a:pPr>
            <a:r>
              <a:rPr lang="en-US" b="1" dirty="0">
                <a:cs typeface="Arial" panose="020B0604020202020204" pitchFamily="34" charset="0"/>
              </a:rPr>
              <a:t>A true aspheric optic </a:t>
            </a:r>
            <a:r>
              <a:rPr lang="en-US" sz="1800" dirty="0">
                <a:cs typeface="Arial" panose="020B0604020202020204" pitchFamily="34" charset="0"/>
              </a:rPr>
              <a:t>that has </a:t>
            </a:r>
          </a:p>
          <a:p>
            <a:pPr marL="518831" lvl="3" indent="-342900" defTabSz="744781">
              <a:lnSpc>
                <a:spcPct val="100000"/>
              </a:lnSpc>
              <a:spcBef>
                <a:spcPts val="0"/>
              </a:spcBef>
              <a:spcAft>
                <a:spcPts val="1200"/>
              </a:spcAft>
              <a:buClr>
                <a:srgbClr val="00AEDB"/>
              </a:buClr>
              <a:buSzPct val="100000"/>
              <a:buFont typeface="Arial" panose="020B0604020202020204" pitchFamily="34" charset="0"/>
              <a:buChar char="•"/>
              <a:defRPr/>
            </a:pPr>
            <a:r>
              <a:rPr lang="en-US" sz="1800" dirty="0">
                <a:cs typeface="Arial" panose="020B0604020202020204" pitchFamily="34" charset="0"/>
              </a:rPr>
              <a:t>a single, contiguous, elongated focal point that enhances depth of focus </a:t>
            </a:r>
          </a:p>
          <a:p>
            <a:pPr marL="518831" lvl="3" indent="-342900" defTabSz="744781">
              <a:lnSpc>
                <a:spcPct val="100000"/>
              </a:lnSpc>
              <a:spcBef>
                <a:spcPts val="0"/>
              </a:spcBef>
              <a:spcAft>
                <a:spcPts val="1200"/>
              </a:spcAft>
              <a:buClr>
                <a:srgbClr val="00AEDB"/>
              </a:buClr>
              <a:buSzPct val="100000"/>
              <a:buFont typeface="Arial" panose="020B0604020202020204" pitchFamily="34" charset="0"/>
              <a:buChar char="•"/>
              <a:defRPr/>
            </a:pPr>
            <a:r>
              <a:rPr lang="en-US" sz="1800" dirty="0">
                <a:cs typeface="Arial" panose="020B0604020202020204" pitchFamily="34" charset="0"/>
              </a:rPr>
              <a:t>extended functional vision demonstrated via Defocus Curve</a:t>
            </a:r>
          </a:p>
          <a:p>
            <a:pPr marL="518831" lvl="3" indent="-342900" defTabSz="744781">
              <a:lnSpc>
                <a:spcPct val="100000"/>
              </a:lnSpc>
              <a:spcBef>
                <a:spcPts val="0"/>
              </a:spcBef>
              <a:spcAft>
                <a:spcPts val="1200"/>
              </a:spcAft>
              <a:buClr>
                <a:srgbClr val="00AEDB"/>
              </a:buClr>
              <a:buSzPct val="100000"/>
              <a:buFont typeface="Arial" panose="020B0604020202020204" pitchFamily="34" charset="0"/>
              <a:buChar char="•"/>
              <a:defRPr/>
            </a:pPr>
            <a:r>
              <a:rPr lang="en-US" sz="1800" dirty="0"/>
              <a:t>Catenary curved power profile</a:t>
            </a:r>
            <a:r>
              <a:rPr lang="en-US" sz="1800" dirty="0">
                <a:cs typeface="Arial" panose="020B0604020202020204" pitchFamily="34" charset="0"/>
              </a:rPr>
              <a:t> provides uninterrupted functional vision from Distance to 28cm</a:t>
            </a:r>
            <a:r>
              <a:rPr lang="en-US" sz="1800" baseline="30000" dirty="0">
                <a:cs typeface="Arial" panose="020B0604020202020204" pitchFamily="34" charset="0"/>
              </a:rPr>
              <a:t>2</a:t>
            </a:r>
          </a:p>
          <a:p>
            <a:pPr marL="518831" lvl="3" indent="-342900" defTabSz="744781">
              <a:lnSpc>
                <a:spcPct val="100000"/>
              </a:lnSpc>
              <a:spcBef>
                <a:spcPts val="0"/>
              </a:spcBef>
              <a:spcAft>
                <a:spcPts val="1200"/>
              </a:spcAft>
              <a:buClr>
                <a:srgbClr val="00AEDB"/>
              </a:buClr>
              <a:buSzPct val="100000"/>
              <a:buFont typeface="Arial" panose="020B0604020202020204" pitchFamily="34" charset="0"/>
              <a:buChar char="•"/>
              <a:defRPr/>
            </a:pPr>
            <a:r>
              <a:rPr lang="en-US" sz="1800" dirty="0"/>
              <a:t>Catenary curved power profile</a:t>
            </a:r>
            <a:r>
              <a:rPr lang="en-US" sz="1800" dirty="0">
                <a:cs typeface="Arial" panose="020B0604020202020204" pitchFamily="34" charset="0"/>
              </a:rPr>
              <a:t> preserves spectacle level vision at distance, intermediate, and near, and preserves stereopsis</a:t>
            </a:r>
            <a:r>
              <a:rPr lang="en-US" sz="1800" baseline="30000" dirty="0">
                <a:cs typeface="Arial" panose="020B0604020202020204" pitchFamily="34" charset="0"/>
              </a:rPr>
              <a:t>3</a:t>
            </a:r>
          </a:p>
          <a:p>
            <a:pPr>
              <a:lnSpc>
                <a:spcPct val="100000"/>
              </a:lnSpc>
              <a:spcBef>
                <a:spcPts val="0"/>
              </a:spcBef>
              <a:spcAft>
                <a:spcPts val="1200"/>
              </a:spcAft>
            </a:pPr>
            <a:endParaRPr lang="en-US" sz="2133" i="1" dirty="0">
              <a:solidFill>
                <a:srgbClr val="0070C0"/>
              </a:solidFill>
              <a:latin typeface="Lato" panose="020F0502020204030203" pitchFamily="34" charset="0"/>
            </a:endParaRPr>
          </a:p>
        </p:txBody>
      </p:sp>
      <p:sp>
        <p:nvSpPr>
          <p:cNvPr id="2" name="Title 1">
            <a:extLst>
              <a:ext uri="{FF2B5EF4-FFF2-40B4-BE49-F238E27FC236}">
                <a16:creationId xmlns:a16="http://schemas.microsoft.com/office/drawing/2014/main" id="{8F818B3E-F5D1-77FB-DF56-C330F376DBD3}"/>
              </a:ext>
            </a:extLst>
          </p:cNvPr>
          <p:cNvSpPr>
            <a:spLocks noGrp="1"/>
          </p:cNvSpPr>
          <p:nvPr>
            <p:ph type="title"/>
          </p:nvPr>
        </p:nvSpPr>
        <p:spPr>
          <a:xfrm>
            <a:off x="568360" y="312436"/>
            <a:ext cx="11223424" cy="975328"/>
          </a:xfrm>
        </p:spPr>
        <p:txBody>
          <a:bodyPr>
            <a:noAutofit/>
          </a:bodyPr>
          <a:lstStyle/>
          <a:p>
            <a:pPr>
              <a:buSzPts val="2600"/>
            </a:pPr>
            <a:r>
              <a:rPr lang="en-US" dirty="0">
                <a:latin typeface="Poppins" panose="00000500000000000000" pitchFamily="2" charset="0"/>
                <a:cs typeface="Poppins" panose="00000500000000000000" pitchFamily="2" charset="0"/>
                <a:sym typeface="Georgia"/>
              </a:rPr>
              <a:t>Catenary Curved Power Profile </a:t>
            </a:r>
            <a:br>
              <a:rPr lang="en-US" dirty="0">
                <a:latin typeface="Poppins" panose="00000500000000000000" pitchFamily="2" charset="0"/>
                <a:cs typeface="Poppins" panose="00000500000000000000" pitchFamily="2" charset="0"/>
                <a:sym typeface="Georgia"/>
              </a:rPr>
            </a:br>
            <a:r>
              <a:rPr lang="en-US" dirty="0">
                <a:latin typeface="Poppins" panose="00000500000000000000" pitchFamily="2" charset="0"/>
                <a:cs typeface="Poppins" panose="00000500000000000000" pitchFamily="2" charset="0"/>
                <a:sym typeface="Georgia"/>
              </a:rPr>
              <a:t>meets the definitions of Extended Depth of Focus</a:t>
            </a:r>
            <a:r>
              <a:rPr lang="en-US" baseline="30000" dirty="0">
                <a:latin typeface="Poppins" panose="00000500000000000000" pitchFamily="2" charset="0"/>
                <a:cs typeface="Poppins" panose="00000500000000000000" pitchFamily="2" charset="0"/>
                <a:sym typeface="Georgia"/>
              </a:rPr>
              <a:t>1</a:t>
            </a:r>
            <a:endParaRPr lang="en-US" dirty="0">
              <a:latin typeface="Poppins" panose="00000500000000000000" pitchFamily="2" charset="0"/>
              <a:cs typeface="Poppins" panose="00000500000000000000" pitchFamily="2" charset="0"/>
              <a:sym typeface="Georgia"/>
            </a:endParaRPr>
          </a:p>
        </p:txBody>
      </p:sp>
      <p:pic>
        <p:nvPicPr>
          <p:cNvPr id="7" name="Picture 6" descr="A graph of a chart&#10;&#10;Description automatically generated">
            <a:extLst>
              <a:ext uri="{FF2B5EF4-FFF2-40B4-BE49-F238E27FC236}">
                <a16:creationId xmlns:a16="http://schemas.microsoft.com/office/drawing/2014/main" id="{1C19F48E-1EFA-334E-206C-CDEF31806A8B}"/>
              </a:ext>
            </a:extLst>
          </p:cNvPr>
          <p:cNvPicPr>
            <a:picLocks noChangeAspect="1"/>
          </p:cNvPicPr>
          <p:nvPr/>
        </p:nvPicPr>
        <p:blipFill>
          <a:blip r:embed="rId3"/>
          <a:stretch>
            <a:fillRect/>
          </a:stretch>
        </p:blipFill>
        <p:spPr>
          <a:xfrm>
            <a:off x="5396450" y="1630877"/>
            <a:ext cx="6543759" cy="4372657"/>
          </a:xfrm>
          <a:prstGeom prst="rect">
            <a:avLst/>
          </a:prstGeom>
        </p:spPr>
      </p:pic>
      <p:cxnSp>
        <p:nvCxnSpPr>
          <p:cNvPr id="4" name="Straight Arrow Connector 3">
            <a:extLst>
              <a:ext uri="{FF2B5EF4-FFF2-40B4-BE49-F238E27FC236}">
                <a16:creationId xmlns:a16="http://schemas.microsoft.com/office/drawing/2014/main" id="{62C9E071-54E5-FF2B-3E88-0CB2412E7871}"/>
              </a:ext>
            </a:extLst>
          </p:cNvPr>
          <p:cNvCxnSpPr>
            <a:cxnSpLocks/>
          </p:cNvCxnSpPr>
          <p:nvPr/>
        </p:nvCxnSpPr>
        <p:spPr>
          <a:xfrm flipV="1">
            <a:off x="9912276" y="2902488"/>
            <a:ext cx="850605" cy="106268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56C68B-E701-B7E1-712F-EB33179CB416}"/>
              </a:ext>
            </a:extLst>
          </p:cNvPr>
          <p:cNvSpPr txBox="1"/>
          <p:nvPr/>
        </p:nvSpPr>
        <p:spPr>
          <a:xfrm>
            <a:off x="10629840" y="2412333"/>
            <a:ext cx="1790760" cy="543867"/>
          </a:xfrm>
          <a:prstGeom prst="rect">
            <a:avLst/>
          </a:prstGeom>
          <a:noFill/>
        </p:spPr>
        <p:txBody>
          <a:bodyPr wrap="square" rtlCol="0">
            <a:spAutoFit/>
          </a:bodyPr>
          <a:lstStyle/>
          <a:p>
            <a:pPr defTabSz="1219170">
              <a:buClr>
                <a:srgbClr val="000000"/>
              </a:buClr>
              <a:defRPr/>
            </a:pPr>
            <a:r>
              <a:rPr lang="en-US" sz="1467" kern="0" dirty="0">
                <a:solidFill>
                  <a:srgbClr val="B633BA"/>
                </a:solidFill>
                <a:latin typeface="Arial"/>
                <a:cs typeface="Arial"/>
                <a:sym typeface="Arial"/>
              </a:rPr>
              <a:t>40cm: Print on medicine bottles</a:t>
            </a:r>
          </a:p>
        </p:txBody>
      </p:sp>
      <p:cxnSp>
        <p:nvCxnSpPr>
          <p:cNvPr id="9" name="Straight Arrow Connector 8">
            <a:extLst>
              <a:ext uri="{FF2B5EF4-FFF2-40B4-BE49-F238E27FC236}">
                <a16:creationId xmlns:a16="http://schemas.microsoft.com/office/drawing/2014/main" id="{45EC247E-A5F5-01B4-1FC0-9F776CBFAAC2}"/>
              </a:ext>
            </a:extLst>
          </p:cNvPr>
          <p:cNvCxnSpPr/>
          <p:nvPr/>
        </p:nvCxnSpPr>
        <p:spPr>
          <a:xfrm flipV="1">
            <a:off x="10381148" y="3526965"/>
            <a:ext cx="439353" cy="54315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E399D4-4FB8-ED1B-F993-E094AB375790}"/>
              </a:ext>
            </a:extLst>
          </p:cNvPr>
          <p:cNvSpPr txBox="1"/>
          <p:nvPr/>
        </p:nvSpPr>
        <p:spPr>
          <a:xfrm>
            <a:off x="10735437" y="3395658"/>
            <a:ext cx="1414105" cy="769634"/>
          </a:xfrm>
          <a:prstGeom prst="rect">
            <a:avLst/>
          </a:prstGeom>
          <a:noFill/>
        </p:spPr>
        <p:txBody>
          <a:bodyPr wrap="square" rtlCol="0">
            <a:spAutoFit/>
          </a:bodyPr>
          <a:lstStyle/>
          <a:p>
            <a:pPr defTabSz="1219170">
              <a:buClr>
                <a:srgbClr val="000000"/>
              </a:buClr>
              <a:defRPr/>
            </a:pPr>
            <a:r>
              <a:rPr lang="en-US" sz="1467" kern="0" dirty="0">
                <a:solidFill>
                  <a:srgbClr val="B633BA"/>
                </a:solidFill>
                <a:latin typeface="Arial"/>
                <a:cs typeface="Arial"/>
                <a:sym typeface="Arial"/>
              </a:rPr>
              <a:t>28cm:</a:t>
            </a:r>
          </a:p>
          <a:p>
            <a:pPr defTabSz="1219170">
              <a:buClr>
                <a:srgbClr val="000000"/>
              </a:buClr>
              <a:defRPr/>
            </a:pPr>
            <a:r>
              <a:rPr lang="en-US" sz="1467" kern="0" dirty="0">
                <a:solidFill>
                  <a:srgbClr val="B633BA"/>
                </a:solidFill>
                <a:latin typeface="Arial"/>
                <a:cs typeface="Arial"/>
                <a:sym typeface="Arial"/>
              </a:rPr>
              <a:t>Street names on maps</a:t>
            </a:r>
          </a:p>
        </p:txBody>
      </p:sp>
      <p:sp>
        <p:nvSpPr>
          <p:cNvPr id="6" name="TextBox 5">
            <a:extLst>
              <a:ext uri="{FF2B5EF4-FFF2-40B4-BE49-F238E27FC236}">
                <a16:creationId xmlns:a16="http://schemas.microsoft.com/office/drawing/2014/main" id="{5489C46E-9A47-C360-AA9D-1D05038660E4}"/>
              </a:ext>
            </a:extLst>
          </p:cNvPr>
          <p:cNvSpPr txBox="1"/>
          <p:nvPr/>
        </p:nvSpPr>
        <p:spPr>
          <a:xfrm>
            <a:off x="525470" y="5970463"/>
            <a:ext cx="10927059" cy="492443"/>
          </a:xfrm>
          <a:prstGeom prst="rect">
            <a:avLst/>
          </a:prstGeom>
          <a:noFill/>
        </p:spPr>
        <p:txBody>
          <a:bodyPr wrap="square" rtlCol="0">
            <a:spAutoFit/>
          </a:bodyPr>
          <a:lstStyle/>
          <a:p>
            <a:pPr defTabSz="1219139">
              <a:buClr>
                <a:srgbClr val="000000"/>
              </a:buClr>
              <a:defRPr/>
            </a:pPr>
            <a:r>
              <a:rPr lang="en-US" sz="800" kern="0" dirty="0">
                <a:solidFill>
                  <a:schemeClr val="tx2">
                    <a:lumMod val="50000"/>
                  </a:schemeClr>
                </a:solidFill>
                <a:latin typeface="Arial" panose="020B0604020202020204" pitchFamily="34" charset="0"/>
                <a:cs typeface="Arial" panose="020B0604020202020204" pitchFamily="34" charset="0"/>
                <a:sym typeface="Arial"/>
              </a:rPr>
              <a:t>1. </a:t>
            </a:r>
            <a:r>
              <a:rPr lang="en-US" sz="800" kern="0" dirty="0">
                <a:solidFill>
                  <a:schemeClr val="tx2">
                    <a:lumMod val="50000"/>
                  </a:schemeClr>
                </a:solidFill>
                <a:latin typeface="Arial" panose="020B0604020202020204" pitchFamily="34" charset="0"/>
                <a:ea typeface="Calibri" panose="020F0502020204030204" pitchFamily="34" charset="0"/>
                <a:cs typeface="Arial"/>
                <a:sym typeface="Arial"/>
              </a:rPr>
              <a:t>Feldman B, Patel A, Masters JS, Koushik T, DelMonte DW, McMahon JF et al. Extended Depth of Focus IOLs. EyeWiki, American Academy of Ophthalmology, Mar 2023. </a:t>
            </a:r>
            <a:endParaRPr lang="en-US" sz="800" kern="0" dirty="0">
              <a:solidFill>
                <a:schemeClr val="tx2">
                  <a:lumMod val="50000"/>
                </a:schemeClr>
              </a:solidFill>
              <a:latin typeface="Arial" panose="020B0604020202020204" pitchFamily="34" charset="0"/>
              <a:cs typeface="Arial" panose="020B0604020202020204" pitchFamily="34" charset="0"/>
              <a:sym typeface="Arial"/>
            </a:endParaRPr>
          </a:p>
          <a:p>
            <a:r>
              <a:rPr lang="en-US" sz="800" kern="0" dirty="0">
                <a:solidFill>
                  <a:schemeClr val="tx2">
                    <a:lumMod val="50000"/>
                  </a:schemeClr>
                </a:solidFill>
                <a:latin typeface="Arial" panose="020B0604020202020204" pitchFamily="34" charset="0"/>
                <a:cs typeface="Arial" panose="020B0604020202020204" pitchFamily="34" charset="0"/>
                <a:sym typeface="Arial"/>
              </a:rPr>
              <a:t>2.</a:t>
            </a:r>
            <a:r>
              <a:rPr lang="en-US" sz="1000" dirty="0">
                <a:solidFill>
                  <a:schemeClr val="tx2">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n-US" sz="800" dirty="0">
                <a:solidFill>
                  <a:schemeClr val="tx2">
                    <a:lumMod val="50000"/>
                  </a:schemeClr>
                </a:solidFill>
                <a:latin typeface="Arial" panose="020B0604020202020204" pitchFamily="34" charset="0"/>
                <a:ea typeface="Calibri" panose="020F0502020204030204" pitchFamily="34" charset="0"/>
                <a:cs typeface="Times New Roman" panose="02020603050405020304" pitchFamily="18" charset="0"/>
              </a:rPr>
              <a:t>Tuan KA, Benoit DP, O’Connor B. Evaluation of the functional visual range of a catenary curve-based, extended depth-of-focus contact lens for presbyopia. Clin Ophthalmol. 2024;18:2113-2123. doi: 10.2147/OPTH.S468699</a:t>
            </a:r>
            <a:endParaRPr lang="en-US" sz="80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800" kern="0" dirty="0">
                <a:solidFill>
                  <a:schemeClr val="tx2">
                    <a:lumMod val="50000"/>
                  </a:schemeClr>
                </a:solidFill>
                <a:latin typeface="Arial" panose="020B0604020202020204" pitchFamily="34" charset="0"/>
                <a:cs typeface="Arial" panose="020B0604020202020204" pitchFamily="34" charset="0"/>
                <a:sym typeface="Arial"/>
              </a:rPr>
              <a:t>3. VTI data on file 2015. n=59. Data assessed after 1 week of wear. At p&lt;0.05. No statistically significant differences were obtained between BCSV and NaturalVue</a:t>
            </a:r>
            <a:r>
              <a:rPr lang="en-US" sz="800" kern="0" baseline="30000" dirty="0">
                <a:solidFill>
                  <a:schemeClr val="tx2">
                    <a:lumMod val="50000"/>
                  </a:schemeClr>
                </a:solidFill>
                <a:latin typeface="Arial" panose="020B0604020202020204" pitchFamily="34" charset="0"/>
                <a:cs typeface="Arial" panose="020B0604020202020204" pitchFamily="34" charset="0"/>
                <a:sym typeface="Arial"/>
              </a:rPr>
              <a:t>®</a:t>
            </a:r>
            <a:r>
              <a:rPr lang="en-US" sz="800" kern="0" dirty="0">
                <a:solidFill>
                  <a:schemeClr val="tx2">
                    <a:lumMod val="50000"/>
                  </a:schemeClr>
                </a:solidFill>
                <a:latin typeface="Arial" panose="020B0604020202020204" pitchFamily="34" charset="0"/>
                <a:cs typeface="Arial" panose="020B0604020202020204" pitchFamily="34" charset="0"/>
                <a:sym typeface="Arial"/>
              </a:rPr>
              <a:t> Multifocal 1 Day contact lenses.</a:t>
            </a:r>
          </a:p>
        </p:txBody>
      </p:sp>
      <p:sp>
        <p:nvSpPr>
          <p:cNvPr id="5" name="TextBox 4">
            <a:extLst>
              <a:ext uri="{FF2B5EF4-FFF2-40B4-BE49-F238E27FC236}">
                <a16:creationId xmlns:a16="http://schemas.microsoft.com/office/drawing/2014/main" id="{E216F78A-0E0D-2235-3129-F25D4CE06BD0}"/>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spTree>
    <p:extLst>
      <p:ext uri="{BB962C8B-B14F-4D97-AF65-F5344CB8AC3E}">
        <p14:creationId xmlns:p14="http://schemas.microsoft.com/office/powerpoint/2010/main" val="2253734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8C1477-D0B0-0F79-CB38-95F140499579}"/>
              </a:ext>
            </a:extLst>
          </p:cNvPr>
          <p:cNvSpPr>
            <a:spLocks noGrp="1"/>
          </p:cNvSpPr>
          <p:nvPr>
            <p:ph type="title"/>
          </p:nvPr>
        </p:nvSpPr>
        <p:spPr>
          <a:xfrm>
            <a:off x="597877" y="174032"/>
            <a:ext cx="10175631" cy="1111843"/>
          </a:xfrm>
        </p:spPr>
        <p:txBody>
          <a:bodyPr vert="horz" lIns="91440" tIns="45720" rIns="91440" bIns="45720" rtlCol="0" anchor="ctr">
            <a:normAutofit/>
          </a:bodyPr>
          <a:lstStyle/>
          <a:p>
            <a:r>
              <a:rPr kumimoji="0" lang="en-US" altLang="en-US" sz="3200" i="0" u="none" strike="noStrike" cap="none" normalizeH="0" baseline="0" dirty="0">
                <a:ln>
                  <a:noFill/>
                </a:ln>
                <a:effectLst/>
              </a:rPr>
              <a:t>Subjective Assessment Scale</a:t>
            </a:r>
            <a:endParaRPr lang="en-US" sz="3200" kern="1200" dirty="0">
              <a:solidFill>
                <a:schemeClr val="tx1"/>
              </a:solidFill>
              <a:latin typeface="+mj-lt"/>
              <a:ea typeface="+mj-ea"/>
              <a:cs typeface="+mj-cs"/>
            </a:endParaRPr>
          </a:p>
        </p:txBody>
      </p:sp>
      <p:sp>
        <p:nvSpPr>
          <p:cNvPr id="5" name="Rectangle 1">
            <a:extLst>
              <a:ext uri="{FF2B5EF4-FFF2-40B4-BE49-F238E27FC236}">
                <a16:creationId xmlns:a16="http://schemas.microsoft.com/office/drawing/2014/main" id="{4D458399-812B-0C30-BC66-4206FF3A357E}"/>
              </a:ext>
            </a:extLst>
          </p:cNvPr>
          <p:cNvSpPr>
            <a:spLocks noChangeArrowheads="1"/>
          </p:cNvSpPr>
          <p:nvPr/>
        </p:nvSpPr>
        <p:spPr bwMode="auto">
          <a:xfrm>
            <a:off x="597878" y="978054"/>
            <a:ext cx="10175630" cy="15495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chemeClr val="bg2">
                    <a:lumMod val="25000"/>
                  </a:schemeClr>
                </a:solidFill>
                <a:effectLst/>
              </a:rPr>
              <a:t>Data includes subjects with astigmatism up to 1.50DC</a:t>
            </a:r>
          </a:p>
          <a:p>
            <a:pPr marL="285750" marR="0" lvl="0" indent="-28575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chemeClr val="bg2">
                    <a:lumMod val="25000"/>
                  </a:schemeClr>
                </a:solidFill>
                <a:effectLst/>
              </a:rPr>
              <a:t>0= extremely poor and 100= extremely good/no problems. </a:t>
            </a:r>
          </a:p>
          <a:p>
            <a:pPr marL="285750" marR="0" lvl="0" indent="-285750" fontAlgn="base">
              <a:lnSpc>
                <a:spcPct val="90000"/>
              </a:lnSpc>
              <a:spcBef>
                <a:spcPct val="0"/>
              </a:spcBef>
              <a:spcAft>
                <a:spcPts val="600"/>
              </a:spcAft>
              <a:buClrTx/>
              <a:buSzTx/>
              <a:buFont typeface="Arial" panose="020B0604020202020204" pitchFamily="34" charset="0"/>
              <a:buChar char="•"/>
              <a:tabLst/>
            </a:pPr>
            <a:r>
              <a:rPr lang="en-US" altLang="en-US" dirty="0">
                <a:solidFill>
                  <a:schemeClr val="bg2">
                    <a:lumMod val="25000"/>
                  </a:schemeClr>
                </a:solidFill>
              </a:rPr>
              <a:t>Mature presbyopes have similar scores from both studies</a:t>
            </a:r>
          </a:p>
          <a:p>
            <a:pPr marL="285750" marR="0" lvl="0" indent="-285750" fontAlgn="base">
              <a:lnSpc>
                <a:spcPct val="90000"/>
              </a:lnSpc>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Early to mature presbyopes have similar scores</a:t>
            </a:r>
          </a:p>
        </p:txBody>
      </p:sp>
      <p:graphicFrame>
        <p:nvGraphicFramePr>
          <p:cNvPr id="4" name="Content Placeholder 3">
            <a:extLst>
              <a:ext uri="{FF2B5EF4-FFF2-40B4-BE49-F238E27FC236}">
                <a16:creationId xmlns:a16="http://schemas.microsoft.com/office/drawing/2014/main" id="{A8E2B2DC-1ED6-91B7-BA1F-F366EFB6BDA0}"/>
              </a:ext>
            </a:extLst>
          </p:cNvPr>
          <p:cNvGraphicFramePr>
            <a:graphicFrameLocks noGrp="1"/>
          </p:cNvGraphicFramePr>
          <p:nvPr>
            <p:ph idx="1"/>
            <p:extLst>
              <p:ext uri="{D42A27DB-BD31-4B8C-83A1-F6EECF244321}">
                <p14:modId xmlns:p14="http://schemas.microsoft.com/office/powerpoint/2010/main" val="1014883197"/>
              </p:ext>
            </p:extLst>
          </p:nvPr>
        </p:nvGraphicFramePr>
        <p:xfrm>
          <a:off x="835154" y="2603500"/>
          <a:ext cx="10709147" cy="3200533"/>
        </p:xfrm>
        <a:graphic>
          <a:graphicData uri="http://schemas.openxmlformats.org/drawingml/2006/table">
            <a:tbl>
              <a:tblPr firstRow="1" firstCol="1" bandRow="1">
                <a:tableStyleId>{9D7B26C5-4107-4FEC-AEDC-1716B250A1EF}</a:tableStyleId>
              </a:tblPr>
              <a:tblGrid>
                <a:gridCol w="2117770">
                  <a:extLst>
                    <a:ext uri="{9D8B030D-6E8A-4147-A177-3AD203B41FA5}">
                      <a16:colId xmlns:a16="http://schemas.microsoft.com/office/drawing/2014/main" val="3223225551"/>
                    </a:ext>
                  </a:extLst>
                </a:gridCol>
                <a:gridCol w="1041226">
                  <a:extLst>
                    <a:ext uri="{9D8B030D-6E8A-4147-A177-3AD203B41FA5}">
                      <a16:colId xmlns:a16="http://schemas.microsoft.com/office/drawing/2014/main" val="1882794514"/>
                    </a:ext>
                  </a:extLst>
                </a:gridCol>
                <a:gridCol w="1130300">
                  <a:extLst>
                    <a:ext uri="{9D8B030D-6E8A-4147-A177-3AD203B41FA5}">
                      <a16:colId xmlns:a16="http://schemas.microsoft.com/office/drawing/2014/main" val="1367987873"/>
                    </a:ext>
                  </a:extLst>
                </a:gridCol>
                <a:gridCol w="1320800">
                  <a:extLst>
                    <a:ext uri="{9D8B030D-6E8A-4147-A177-3AD203B41FA5}">
                      <a16:colId xmlns:a16="http://schemas.microsoft.com/office/drawing/2014/main" val="96708999"/>
                    </a:ext>
                  </a:extLst>
                </a:gridCol>
                <a:gridCol w="1327150">
                  <a:extLst>
                    <a:ext uri="{9D8B030D-6E8A-4147-A177-3AD203B41FA5}">
                      <a16:colId xmlns:a16="http://schemas.microsoft.com/office/drawing/2014/main" val="2858983806"/>
                    </a:ext>
                  </a:extLst>
                </a:gridCol>
                <a:gridCol w="1244600">
                  <a:extLst>
                    <a:ext uri="{9D8B030D-6E8A-4147-A177-3AD203B41FA5}">
                      <a16:colId xmlns:a16="http://schemas.microsoft.com/office/drawing/2014/main" val="2509580926"/>
                    </a:ext>
                  </a:extLst>
                </a:gridCol>
                <a:gridCol w="1238250">
                  <a:extLst>
                    <a:ext uri="{9D8B030D-6E8A-4147-A177-3AD203B41FA5}">
                      <a16:colId xmlns:a16="http://schemas.microsoft.com/office/drawing/2014/main" val="33727665"/>
                    </a:ext>
                  </a:extLst>
                </a:gridCol>
                <a:gridCol w="1289051">
                  <a:extLst>
                    <a:ext uri="{9D8B030D-6E8A-4147-A177-3AD203B41FA5}">
                      <a16:colId xmlns:a16="http://schemas.microsoft.com/office/drawing/2014/main" val="250693106"/>
                    </a:ext>
                  </a:extLst>
                </a:gridCol>
              </a:tblGrid>
              <a:tr h="884002">
                <a:tc>
                  <a:txBody>
                    <a:bodyPr/>
                    <a:lstStyle/>
                    <a:p>
                      <a:pPr marL="0" marR="0" algn="ctr">
                        <a:lnSpc>
                          <a:spcPct val="107000"/>
                        </a:lnSpc>
                        <a:spcBef>
                          <a:spcPts val="0"/>
                        </a:spcBef>
                        <a:spcAft>
                          <a:spcPts val="0"/>
                        </a:spcAft>
                      </a:pPr>
                      <a:r>
                        <a:rPr lang="en-US" sz="1300" kern="0" dirty="0">
                          <a:effectLst/>
                        </a:rPr>
                        <a:t> </a:t>
                      </a:r>
                      <a:endParaRPr lang="en-US" sz="1300" kern="100" dirty="0">
                        <a:effectLst/>
                      </a:endParaRPr>
                    </a:p>
                    <a:p>
                      <a:pPr marL="0" marR="0" algn="ctr">
                        <a:lnSpc>
                          <a:spcPct val="107000"/>
                        </a:lnSpc>
                        <a:spcBef>
                          <a:spcPts val="0"/>
                        </a:spcBef>
                        <a:spcAft>
                          <a:spcPts val="0"/>
                        </a:spcAft>
                      </a:pPr>
                      <a:r>
                        <a:rPr lang="en-US" sz="1300" kern="0" dirty="0">
                          <a:effectLst/>
                        </a:rPr>
                        <a:t>Study Cohort</a:t>
                      </a:r>
                      <a:endParaRPr lang="en-US" sz="1300" kern="100" dirty="0">
                        <a:effectLst/>
                      </a:endParaRPr>
                    </a:p>
                    <a:p>
                      <a:pPr marL="0" marR="0" algn="ctr">
                        <a:lnSpc>
                          <a:spcPct val="107000"/>
                        </a:lnSpc>
                        <a:spcBef>
                          <a:spcPts val="0"/>
                        </a:spcBef>
                        <a:spcAft>
                          <a:spcPts val="0"/>
                        </a:spcAft>
                      </a:pPr>
                      <a:r>
                        <a:rPr lang="en-US" sz="1300" kern="0" dirty="0">
                          <a:effectLst/>
                        </a:rPr>
                        <a:t>Add requirement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300" kern="0" dirty="0">
                          <a:effectLst/>
                        </a:rPr>
                        <a:t>Overall Comfort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300" kern="0" dirty="0">
                          <a:effectLst/>
                        </a:rPr>
                        <a:t>Distance Vision</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300" kern="0" dirty="0">
                          <a:effectLst/>
                        </a:rPr>
                        <a:t>Intermediate Vision</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300" kern="0" dirty="0">
                          <a:effectLst/>
                        </a:rPr>
                        <a:t>Near Vision </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300" kern="0" dirty="0">
                          <a:effectLst/>
                        </a:rPr>
                        <a:t>Overall Performance</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300" kern="0" dirty="0">
                          <a:effectLst/>
                        </a:rPr>
                        <a:t>Difficulty w/ Daily Visual Activities (Y/N)</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300" kern="0" dirty="0">
                          <a:effectLst/>
                        </a:rPr>
                        <a:t>% of Overall Daily Visual Needs Met w/ only this lens</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extLst>
                  <a:ext uri="{0D108BD9-81ED-4DB2-BD59-A6C34878D82A}">
                    <a16:rowId xmlns:a16="http://schemas.microsoft.com/office/drawing/2014/main" val="3554973110"/>
                  </a:ext>
                </a:extLst>
              </a:tr>
              <a:tr h="574191">
                <a:tc>
                  <a:txBody>
                    <a:bodyPr/>
                    <a:lstStyle/>
                    <a:p>
                      <a:pPr marL="0" marR="0">
                        <a:lnSpc>
                          <a:spcPct val="107000"/>
                        </a:lnSpc>
                        <a:spcBef>
                          <a:spcPts val="0"/>
                        </a:spcBef>
                        <a:spcAft>
                          <a:spcPts val="0"/>
                        </a:spcAft>
                      </a:pPr>
                      <a:r>
                        <a:rPr lang="en-US" sz="1400" kern="0" dirty="0">
                          <a:effectLst/>
                        </a:rPr>
                        <a:t>Catenary Defocus Study</a:t>
                      </a:r>
                      <a:r>
                        <a:rPr lang="en-US" sz="1600" kern="100" dirty="0">
                          <a:effectLst/>
                        </a:rPr>
                        <a:t>    </a:t>
                      </a:r>
                      <a:r>
                        <a:rPr lang="en-US" sz="1400" kern="0" dirty="0">
                          <a:effectLst/>
                        </a:rPr>
                        <a:t>≥+2.00 (n=24)</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94.9 ±7.7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90.2 ±9.6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90.13 ±11.87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87.54 ±9.66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92.25 ±7.29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100% </a:t>
                      </a:r>
                    </a:p>
                    <a:p>
                      <a:pPr marL="0" marR="0" algn="ctr">
                        <a:lnSpc>
                          <a:spcPct val="107000"/>
                        </a:lnSpc>
                        <a:spcBef>
                          <a:spcPts val="0"/>
                        </a:spcBef>
                        <a:spcAft>
                          <a:spcPts val="0"/>
                        </a:spcAft>
                      </a:pPr>
                      <a:r>
                        <a:rPr lang="en-US" sz="1400" kern="0" dirty="0">
                          <a:effectLst/>
                        </a:rPr>
                        <a:t>No Difficulty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nSpc>
                          <a:spcPct val="107000"/>
                        </a:lnSpc>
                        <a:spcBef>
                          <a:spcPts val="0"/>
                        </a:spcBef>
                        <a:spcAft>
                          <a:spcPts val="0"/>
                        </a:spcAft>
                      </a:pPr>
                      <a:r>
                        <a:rPr lang="en-US" sz="1400" kern="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extLst>
                  <a:ext uri="{0D108BD9-81ED-4DB2-BD59-A6C34878D82A}">
                    <a16:rowId xmlns:a16="http://schemas.microsoft.com/office/drawing/2014/main" val="907936254"/>
                  </a:ext>
                </a:extLst>
              </a:tr>
              <a:tr h="435585">
                <a:tc>
                  <a:txBody>
                    <a:bodyPr/>
                    <a:lstStyle/>
                    <a:p>
                      <a:pPr marL="0" marR="0">
                        <a:lnSpc>
                          <a:spcPct val="107000"/>
                        </a:lnSpc>
                        <a:spcBef>
                          <a:spcPts val="0"/>
                        </a:spcBef>
                        <a:spcAft>
                          <a:spcPts val="0"/>
                        </a:spcAft>
                      </a:pPr>
                      <a:r>
                        <a:rPr lang="en-US" sz="1400" kern="0" dirty="0">
                          <a:effectLst/>
                        </a:rPr>
                        <a:t>PMET data (n=51)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90.9 ±12.7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89.0 ±12.4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89.73 ±11.66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83.10 ±16.18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84.41 ±14.27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90.47 ±8.34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extLst>
                  <a:ext uri="{0D108BD9-81ED-4DB2-BD59-A6C34878D82A}">
                    <a16:rowId xmlns:a16="http://schemas.microsoft.com/office/drawing/2014/main" val="977453395"/>
                  </a:ext>
                </a:extLst>
              </a:tr>
              <a:tr h="435585">
                <a:tc>
                  <a:txBody>
                    <a:bodyPr/>
                    <a:lstStyle/>
                    <a:p>
                      <a:pPr marL="0" marR="0" algn="r">
                        <a:lnSpc>
                          <a:spcPct val="107000"/>
                        </a:lnSpc>
                        <a:spcBef>
                          <a:spcPts val="0"/>
                        </a:spcBef>
                        <a:spcAft>
                          <a:spcPts val="0"/>
                        </a:spcAft>
                      </a:pPr>
                      <a:r>
                        <a:rPr lang="en-US" sz="1400" kern="0" dirty="0">
                          <a:effectLst/>
                        </a:rPr>
                        <a:t>≥+2.00</a:t>
                      </a:r>
                      <a:r>
                        <a:rPr lang="en-US" sz="1600" kern="100" dirty="0">
                          <a:effectLst/>
                        </a:rPr>
                        <a:t> </a:t>
                      </a:r>
                      <a:r>
                        <a:rPr lang="en-US" sz="1400" kern="0" dirty="0">
                          <a:effectLst/>
                        </a:rPr>
                        <a:t>(n=26)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92.7 ±9.9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92.6 ±8.87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90.42 ±10.62</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82.58 ±14.53</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84.69 ±15.25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92.69 ±9.10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extLst>
                  <a:ext uri="{0D108BD9-81ED-4DB2-BD59-A6C34878D82A}">
                    <a16:rowId xmlns:a16="http://schemas.microsoft.com/office/drawing/2014/main" val="3177835753"/>
                  </a:ext>
                </a:extLst>
              </a:tr>
              <a:tr h="435585">
                <a:tc>
                  <a:txBody>
                    <a:bodyPr/>
                    <a:lstStyle/>
                    <a:p>
                      <a:pPr marL="0" marR="0" algn="r">
                        <a:lnSpc>
                          <a:spcPct val="107000"/>
                        </a:lnSpc>
                        <a:spcBef>
                          <a:spcPts val="0"/>
                        </a:spcBef>
                        <a:spcAft>
                          <a:spcPts val="0"/>
                        </a:spcAft>
                      </a:pPr>
                      <a:r>
                        <a:rPr lang="en-US" sz="1400" kern="0" dirty="0">
                          <a:effectLst/>
                        </a:rPr>
                        <a:t>+1.50 to +1.75</a:t>
                      </a:r>
                      <a:r>
                        <a:rPr lang="en-US" sz="1600" kern="100" dirty="0">
                          <a:effectLst/>
                        </a:rPr>
                        <a:t> </a:t>
                      </a:r>
                      <a:r>
                        <a:rPr lang="en-US" sz="1400" kern="0" dirty="0">
                          <a:effectLst/>
                        </a:rPr>
                        <a:t>(n=16)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89.9 ±15.2</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86.7 ±11.2</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90.75 ±12.23</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79.81* ±20.64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84.69 ±12.58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89.88 ±7.63</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extLst>
                  <a:ext uri="{0D108BD9-81ED-4DB2-BD59-A6C34878D82A}">
                    <a16:rowId xmlns:a16="http://schemas.microsoft.com/office/drawing/2014/main" val="1756897569"/>
                  </a:ext>
                </a:extLst>
              </a:tr>
              <a:tr h="435585">
                <a:tc>
                  <a:txBody>
                    <a:bodyPr/>
                    <a:lstStyle/>
                    <a:p>
                      <a:pPr marL="0" marR="0" algn="r">
                        <a:lnSpc>
                          <a:spcPct val="107000"/>
                        </a:lnSpc>
                        <a:spcBef>
                          <a:spcPts val="0"/>
                        </a:spcBef>
                        <a:spcAft>
                          <a:spcPts val="0"/>
                        </a:spcAft>
                      </a:pPr>
                      <a:r>
                        <a:rPr lang="en-US" sz="1400" kern="0" dirty="0">
                          <a:effectLst/>
                        </a:rPr>
                        <a:t>+1.00 to +1.25</a:t>
                      </a:r>
                      <a:r>
                        <a:rPr lang="en-US" sz="1600" kern="100" dirty="0">
                          <a:effectLst/>
                        </a:rPr>
                        <a:t> </a:t>
                      </a:r>
                      <a:r>
                        <a:rPr lang="en-US" sz="1400" kern="0" dirty="0">
                          <a:effectLst/>
                        </a:rPr>
                        <a:t>(n=9)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87.8 ±15.6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82.78±19.7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85.89 ±14.04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90.44* ±9.71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83.11 ±15.72</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tc>
                  <a:txBody>
                    <a:bodyPr/>
                    <a:lstStyle/>
                    <a:p>
                      <a:pPr marL="0" marR="0" algn="ctr">
                        <a:lnSpc>
                          <a:spcPct val="107000"/>
                        </a:lnSpc>
                        <a:spcBef>
                          <a:spcPts val="0"/>
                        </a:spcBef>
                        <a:spcAft>
                          <a:spcPts val="0"/>
                        </a:spcAft>
                      </a:pPr>
                      <a:r>
                        <a:rPr lang="en-US" sz="1400" kern="0" dirty="0">
                          <a:effectLst/>
                        </a:rPr>
                        <a:t>87.78 ±8.08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8098" marR="98098" marT="0" marB="0" anchor="b"/>
                </a:tc>
                <a:extLst>
                  <a:ext uri="{0D108BD9-81ED-4DB2-BD59-A6C34878D82A}">
                    <a16:rowId xmlns:a16="http://schemas.microsoft.com/office/drawing/2014/main" val="1217965309"/>
                  </a:ext>
                </a:extLst>
              </a:tr>
            </a:tbl>
          </a:graphicData>
        </a:graphic>
      </p:graphicFrame>
      <p:sp>
        <p:nvSpPr>
          <p:cNvPr id="6" name="Rectangle 1">
            <a:extLst>
              <a:ext uri="{FF2B5EF4-FFF2-40B4-BE49-F238E27FC236}">
                <a16:creationId xmlns:a16="http://schemas.microsoft.com/office/drawing/2014/main" id="{34DE2AC3-FD73-0F9B-D0CE-09C27538CCBB}"/>
              </a:ext>
            </a:extLst>
          </p:cNvPr>
          <p:cNvSpPr>
            <a:spLocks noChangeArrowheads="1"/>
          </p:cNvSpPr>
          <p:nvPr/>
        </p:nvSpPr>
        <p:spPr bwMode="auto">
          <a:xfrm>
            <a:off x="835154" y="6126796"/>
            <a:ext cx="10175630" cy="30097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lvl="0" fontAlgn="base">
              <a:lnSpc>
                <a:spcPct val="90000"/>
              </a:lnSpc>
              <a:spcBef>
                <a:spcPct val="0"/>
              </a:spcBef>
              <a:spcAft>
                <a:spcPts val="600"/>
              </a:spcAft>
              <a:buClrTx/>
              <a:buSzTx/>
              <a:tabLst/>
            </a:pPr>
            <a:r>
              <a:rPr kumimoji="0" lang="en-US" altLang="en-US" sz="1400" b="0" i="0" u="none" strike="noStrike" cap="none" normalizeH="0" baseline="0" dirty="0">
                <a:ln>
                  <a:noFill/>
                </a:ln>
                <a:effectLst/>
                <a:latin typeface="Poppins" panose="00000500000000000000" pitchFamily="2" charset="0"/>
                <a:cs typeface="Poppins" panose="00000500000000000000" pitchFamily="2" charset="0"/>
              </a:rPr>
              <a:t>*Statistically different (p&lt;0.05) from the other sub-groups.</a:t>
            </a:r>
          </a:p>
        </p:txBody>
      </p:sp>
      <p:sp>
        <p:nvSpPr>
          <p:cNvPr id="3" name="TextBox 2">
            <a:extLst>
              <a:ext uri="{FF2B5EF4-FFF2-40B4-BE49-F238E27FC236}">
                <a16:creationId xmlns:a16="http://schemas.microsoft.com/office/drawing/2014/main" id="{716F5957-565B-648C-26C0-DA46DC1D2E30}"/>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spTree>
    <p:extLst>
      <p:ext uri="{BB962C8B-B14F-4D97-AF65-F5344CB8AC3E}">
        <p14:creationId xmlns:p14="http://schemas.microsoft.com/office/powerpoint/2010/main" val="2969205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1F50F3-02DA-F321-2BD0-A5396D464408}"/>
              </a:ext>
            </a:extLst>
          </p:cNvPr>
          <p:cNvSpPr>
            <a:spLocks noGrp="1"/>
          </p:cNvSpPr>
          <p:nvPr>
            <p:ph idx="1"/>
          </p:nvPr>
        </p:nvSpPr>
        <p:spPr/>
        <p:txBody>
          <a:bodyPr>
            <a:normAutofit/>
          </a:bodyPr>
          <a:lstStyle/>
          <a:p>
            <a:pPr marL="0" indent="0">
              <a:spcBef>
                <a:spcPts val="0"/>
              </a:spcBef>
              <a:buNone/>
            </a:pPr>
            <a:r>
              <a:rPr lang="en-AU" sz="2400" kern="100" dirty="0">
                <a:ea typeface="Aptos" panose="020B0004020202020204" pitchFamily="34" charset="0"/>
              </a:rPr>
              <a:t>Catenary curved multifocal improves intermediate and near vision without significant reduction in distance vision, which can serve as a </a:t>
            </a:r>
            <a:r>
              <a:rPr lang="en-AU" sz="2400" b="1" i="1" kern="100" dirty="0">
                <a:ea typeface="Aptos" panose="020B0004020202020204" pitchFamily="34" charset="0"/>
              </a:rPr>
              <a:t>Universal Add (for early to mature presbyopes)</a:t>
            </a:r>
          </a:p>
          <a:p>
            <a:pPr marL="0" indent="0">
              <a:spcBef>
                <a:spcPts val="0"/>
              </a:spcBef>
              <a:buNone/>
            </a:pPr>
            <a:endParaRPr lang="en-AU" sz="2400" b="1" kern="100" dirty="0">
              <a:ea typeface="Aptos" panose="020B0004020202020204" pitchFamily="34" charset="0"/>
            </a:endParaRPr>
          </a:p>
          <a:p>
            <a:pPr marL="0" indent="0">
              <a:spcBef>
                <a:spcPts val="0"/>
              </a:spcBef>
              <a:buNone/>
            </a:pPr>
            <a:r>
              <a:rPr lang="en-AU" sz="2400" b="1" kern="100" dirty="0">
                <a:ea typeface="Aptos" panose="020B0004020202020204" pitchFamily="34" charset="0"/>
              </a:rPr>
              <a:t>Benefits of Universal Add Design</a:t>
            </a:r>
          </a:p>
          <a:p>
            <a:pPr marL="0" indent="0">
              <a:spcBef>
                <a:spcPts val="0"/>
              </a:spcBef>
              <a:buNone/>
            </a:pPr>
            <a:endParaRPr lang="en-US" sz="2400" b="1" kern="100" dirty="0">
              <a:ea typeface="Aptos" panose="020B0004020202020204" pitchFamily="34" charset="0"/>
            </a:endParaRPr>
          </a:p>
          <a:p>
            <a:pPr>
              <a:lnSpc>
                <a:spcPct val="150000"/>
              </a:lnSpc>
              <a:spcBef>
                <a:spcPts val="0"/>
              </a:spcBef>
            </a:pPr>
            <a:r>
              <a:rPr lang="en-AU" sz="2400" kern="100" dirty="0">
                <a:ea typeface="Aptos" panose="020B0004020202020204" pitchFamily="34" charset="0"/>
              </a:rPr>
              <a:t>Ease of fitting – fit like a sphere</a:t>
            </a:r>
            <a:endParaRPr lang="en-US" sz="2400" kern="100" dirty="0">
              <a:ea typeface="Aptos" panose="020B0004020202020204" pitchFamily="34" charset="0"/>
            </a:endParaRPr>
          </a:p>
          <a:p>
            <a:pPr>
              <a:lnSpc>
                <a:spcPct val="100000"/>
              </a:lnSpc>
              <a:spcBef>
                <a:spcPts val="0"/>
              </a:spcBef>
            </a:pPr>
            <a:endParaRPr lang="en-AU" sz="1050" kern="100" dirty="0">
              <a:ea typeface="Aptos" panose="020B0004020202020204" pitchFamily="34" charset="0"/>
            </a:endParaRPr>
          </a:p>
          <a:p>
            <a:pPr>
              <a:lnSpc>
                <a:spcPct val="100000"/>
              </a:lnSpc>
              <a:spcBef>
                <a:spcPts val="0"/>
              </a:spcBef>
            </a:pPr>
            <a:r>
              <a:rPr lang="en-AU" sz="2400" kern="100" dirty="0">
                <a:ea typeface="Aptos" panose="020B0004020202020204" pitchFamily="34" charset="0"/>
              </a:rPr>
              <a:t>Saves chair time – no ‘adjusting add power and tweaking powers as presbyopia advances’</a:t>
            </a:r>
          </a:p>
          <a:p>
            <a:endParaRPr lang="en-US" sz="2400" dirty="0">
              <a:latin typeface="+mn-lt"/>
            </a:endParaRPr>
          </a:p>
        </p:txBody>
      </p:sp>
      <p:sp>
        <p:nvSpPr>
          <p:cNvPr id="2" name="Title 1">
            <a:extLst>
              <a:ext uri="{FF2B5EF4-FFF2-40B4-BE49-F238E27FC236}">
                <a16:creationId xmlns:a16="http://schemas.microsoft.com/office/drawing/2014/main" id="{FA68F62D-E2B2-6B05-B64E-A36A36C40379}"/>
              </a:ext>
            </a:extLst>
          </p:cNvPr>
          <p:cNvSpPr>
            <a:spLocks noGrp="1"/>
          </p:cNvSpPr>
          <p:nvPr>
            <p:ph type="title"/>
          </p:nvPr>
        </p:nvSpPr>
        <p:spPr/>
        <p:txBody>
          <a:bodyPr>
            <a:normAutofit/>
          </a:bodyPr>
          <a:lstStyle/>
          <a:p>
            <a:r>
              <a:rPr lang="en-US" sz="3600" dirty="0">
                <a:latin typeface="Poppins" panose="00000500000000000000" pitchFamily="2" charset="0"/>
                <a:cs typeface="Poppins" panose="00000500000000000000" pitchFamily="2" charset="0"/>
              </a:rPr>
              <a:t>The Clinical Impact of Presbyopia Correction</a:t>
            </a:r>
          </a:p>
        </p:txBody>
      </p:sp>
      <p:sp>
        <p:nvSpPr>
          <p:cNvPr id="5" name="TextBox 4">
            <a:extLst>
              <a:ext uri="{FF2B5EF4-FFF2-40B4-BE49-F238E27FC236}">
                <a16:creationId xmlns:a16="http://schemas.microsoft.com/office/drawing/2014/main" id="{AC2457A1-6D43-A34F-3AD8-D98C40EA84EA}"/>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spTree>
    <p:extLst>
      <p:ext uri="{BB962C8B-B14F-4D97-AF65-F5344CB8AC3E}">
        <p14:creationId xmlns:p14="http://schemas.microsoft.com/office/powerpoint/2010/main" val="68968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427EE59-59A0-A9FA-1D3D-72F0EC0BEBB5}"/>
              </a:ext>
            </a:extLst>
          </p:cNvPr>
          <p:cNvSpPr>
            <a:spLocks noGrp="1"/>
          </p:cNvSpPr>
          <p:nvPr>
            <p:ph type="ctrTitle"/>
          </p:nvPr>
        </p:nvSpPr>
        <p:spPr>
          <a:xfrm>
            <a:off x="2819401" y="2610170"/>
            <a:ext cx="7087924" cy="1305155"/>
          </a:xfrm>
        </p:spPr>
        <p:txBody>
          <a:bodyPr/>
          <a:lstStyle/>
          <a:p>
            <a:r>
              <a:rPr lang="en-US" sz="4000" dirty="0">
                <a:latin typeface="Poppins" panose="00000500000000000000" pitchFamily="2" charset="0"/>
                <a:cs typeface="Poppins" panose="00000500000000000000" pitchFamily="2" charset="0"/>
              </a:rPr>
              <a:t>Extended Depth of Focus</a:t>
            </a:r>
            <a:br>
              <a:rPr lang="en-US" sz="4000" dirty="0">
                <a:latin typeface="Poppins" panose="00000500000000000000" pitchFamily="2" charset="0"/>
                <a:cs typeface="Poppins" panose="00000500000000000000" pitchFamily="2" charset="0"/>
              </a:rPr>
            </a:br>
            <a:r>
              <a:rPr lang="en-US" sz="4000" dirty="0">
                <a:latin typeface="Poppins" panose="00000500000000000000" pitchFamily="2" charset="0"/>
                <a:cs typeface="Poppins" panose="00000500000000000000" pitchFamily="2" charset="0"/>
              </a:rPr>
              <a:t>-Astigmatism</a:t>
            </a:r>
          </a:p>
        </p:txBody>
      </p:sp>
    </p:spTree>
    <p:extLst>
      <p:ext uri="{BB962C8B-B14F-4D97-AF65-F5344CB8AC3E}">
        <p14:creationId xmlns:p14="http://schemas.microsoft.com/office/powerpoint/2010/main" val="208019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D4E05-A9B3-CDCB-8F59-6BAF38426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D1A25-B093-B13E-B5CF-6D927FA7CF7F}"/>
              </a:ext>
            </a:extLst>
          </p:cNvPr>
          <p:cNvSpPr>
            <a:spLocks noGrp="1"/>
          </p:cNvSpPr>
          <p:nvPr>
            <p:ph type="title"/>
          </p:nvPr>
        </p:nvSpPr>
        <p:spPr/>
        <p:txBody>
          <a:bodyPr>
            <a:normAutofit fontScale="90000"/>
          </a:bodyPr>
          <a:lstStyle/>
          <a:p>
            <a:r>
              <a:rPr lang="en-US" sz="3600" dirty="0">
                <a:latin typeface="Poppins" panose="00000500000000000000" pitchFamily="2" charset="0"/>
                <a:cs typeface="Poppins" panose="00000500000000000000" pitchFamily="2" charset="0"/>
              </a:rPr>
              <a:t>Catenary Power Profile’s EDOF Addresses Astigmatism </a:t>
            </a:r>
          </a:p>
        </p:txBody>
      </p:sp>
      <p:sp>
        <p:nvSpPr>
          <p:cNvPr id="5" name="TextBox 4">
            <a:extLst>
              <a:ext uri="{FF2B5EF4-FFF2-40B4-BE49-F238E27FC236}">
                <a16:creationId xmlns:a16="http://schemas.microsoft.com/office/drawing/2014/main" id="{EAF733D5-DE55-2CE6-7A56-39DAD7CDBB46}"/>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sp>
        <p:nvSpPr>
          <p:cNvPr id="7" name="Text Placeholder 3">
            <a:extLst>
              <a:ext uri="{FF2B5EF4-FFF2-40B4-BE49-F238E27FC236}">
                <a16:creationId xmlns:a16="http://schemas.microsoft.com/office/drawing/2014/main" id="{6B57161D-530E-B462-5C59-0AF76737769E}"/>
              </a:ext>
            </a:extLst>
          </p:cNvPr>
          <p:cNvSpPr txBox="1">
            <a:spLocks/>
          </p:cNvSpPr>
          <p:nvPr/>
        </p:nvSpPr>
        <p:spPr>
          <a:xfrm>
            <a:off x="1219200" y="5064316"/>
            <a:ext cx="9788771" cy="9753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ontserrat" pitchFamily="2" charset="77"/>
                <a:ea typeface="+mn-ea"/>
                <a:cs typeface="+mn-cs"/>
              </a:defRPr>
            </a:lvl1pPr>
            <a:lvl2pPr marL="466725" indent="-233363" algn="l" defTabSz="914400" rtl="0" eaLnBrk="1" latinLnBrk="0" hangingPunct="1">
              <a:lnSpc>
                <a:spcPct val="90000"/>
              </a:lnSpc>
              <a:spcBef>
                <a:spcPts val="500"/>
              </a:spcBef>
              <a:buClr>
                <a:schemeClr val="accent1"/>
              </a:buClr>
              <a:buFont typeface="Courier New" panose="02070309020205020404" pitchFamily="49" charset="0"/>
              <a:buChar char="o"/>
              <a:tabLst/>
              <a:defRPr sz="2400" kern="1200">
                <a:solidFill>
                  <a:schemeClr val="tx1">
                    <a:lumMod val="75000"/>
                    <a:lumOff val="25000"/>
                  </a:schemeClr>
                </a:solidFill>
                <a:latin typeface="Montserrat" pitchFamily="2" charset="77"/>
                <a:ea typeface="+mn-ea"/>
                <a:cs typeface="+mn-cs"/>
              </a:defRPr>
            </a:lvl2pPr>
            <a:lvl3pPr marL="690563" indent="-223838"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3pPr>
            <a:lvl4pPr marL="923925" indent="-233363"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4pPr>
            <a:lvl5pPr marL="1147763" indent="-223838" algn="l" defTabSz="914400" rtl="0" eaLnBrk="1" latinLnBrk="0" hangingPunct="1">
              <a:lnSpc>
                <a:spcPct val="90000"/>
              </a:lnSpc>
              <a:spcBef>
                <a:spcPts val="500"/>
              </a:spcBef>
              <a:buClr>
                <a:schemeClr val="accent1"/>
              </a:buClr>
              <a:buSzPct val="100000"/>
              <a:buFont typeface="Lucida Grande" panose="020B0600040502020204" pitchFamily="34" charset="0"/>
              <a:buChar char="▪"/>
              <a:tabLst/>
              <a:defRPr sz="2400" kern="1200">
                <a:solidFill>
                  <a:schemeClr val="tx1">
                    <a:lumMod val="75000"/>
                    <a:lumOff val="2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tabLst>
                <a:tab pos="123822" algn="l"/>
              </a:tabLst>
            </a:pPr>
            <a:r>
              <a:rPr lang="en-US" sz="2000" dirty="0">
                <a:solidFill>
                  <a:srgbClr val="1B429A"/>
                </a:solidFill>
                <a:latin typeface="Poppins" panose="00000500000000000000" pitchFamily="2" charset="0"/>
                <a:cs typeface="Poppins" panose="00000500000000000000" pitchFamily="2" charset="0"/>
              </a:rPr>
              <a:t>The astigmatic eye has two focal points</a:t>
            </a:r>
          </a:p>
          <a:p>
            <a:pPr marL="342891" indent="-342891">
              <a:tabLst>
                <a:tab pos="123822" algn="l"/>
              </a:tabLst>
            </a:pPr>
            <a:r>
              <a:rPr lang="en-US" sz="2000" dirty="0">
                <a:solidFill>
                  <a:srgbClr val="1B429A"/>
                </a:solidFill>
                <a:latin typeface="Poppins" panose="00000500000000000000" pitchFamily="2" charset="0"/>
                <a:cs typeface="Poppins" panose="00000500000000000000" pitchFamily="2" charset="0"/>
              </a:rPr>
              <a:t>EDOF channel can correct astigmatism (both meridians can be in focus at the same time) [The same way it corrects presbyopia]</a:t>
            </a:r>
          </a:p>
        </p:txBody>
      </p:sp>
      <p:pic>
        <p:nvPicPr>
          <p:cNvPr id="8" name="Picture 7">
            <a:extLst>
              <a:ext uri="{FF2B5EF4-FFF2-40B4-BE49-F238E27FC236}">
                <a16:creationId xmlns:a16="http://schemas.microsoft.com/office/drawing/2014/main" id="{38505DA9-3903-F36B-F56C-941F83D1E36C}"/>
              </a:ext>
            </a:extLst>
          </p:cNvPr>
          <p:cNvPicPr>
            <a:picLocks noChangeAspect="1"/>
          </p:cNvPicPr>
          <p:nvPr/>
        </p:nvPicPr>
        <p:blipFill>
          <a:blip r:embed="rId3"/>
          <a:stretch>
            <a:fillRect/>
          </a:stretch>
        </p:blipFill>
        <p:spPr>
          <a:xfrm>
            <a:off x="6017444" y="1684713"/>
            <a:ext cx="4496709" cy="2398015"/>
          </a:xfrm>
          <a:prstGeom prst="rect">
            <a:avLst/>
          </a:prstGeom>
        </p:spPr>
      </p:pic>
      <p:pic>
        <p:nvPicPr>
          <p:cNvPr id="9" name="Picture 8">
            <a:extLst>
              <a:ext uri="{FF2B5EF4-FFF2-40B4-BE49-F238E27FC236}">
                <a16:creationId xmlns:a16="http://schemas.microsoft.com/office/drawing/2014/main" id="{050E59D5-F17E-DF7A-30A2-EE3248EB75A1}"/>
              </a:ext>
            </a:extLst>
          </p:cNvPr>
          <p:cNvPicPr>
            <a:picLocks noChangeAspect="1"/>
          </p:cNvPicPr>
          <p:nvPr/>
        </p:nvPicPr>
        <p:blipFill>
          <a:blip r:embed="rId4"/>
          <a:stretch>
            <a:fillRect/>
          </a:stretch>
        </p:blipFill>
        <p:spPr>
          <a:xfrm>
            <a:off x="1412826" y="1775619"/>
            <a:ext cx="4127500" cy="2247900"/>
          </a:xfrm>
          <a:prstGeom prst="rect">
            <a:avLst/>
          </a:prstGeom>
        </p:spPr>
      </p:pic>
      <p:sp>
        <p:nvSpPr>
          <p:cNvPr id="10" name="TextBox 9">
            <a:extLst>
              <a:ext uri="{FF2B5EF4-FFF2-40B4-BE49-F238E27FC236}">
                <a16:creationId xmlns:a16="http://schemas.microsoft.com/office/drawing/2014/main" id="{BF91EBF2-42F6-2403-4ED7-B8D6A6D8BBFC}"/>
              </a:ext>
            </a:extLst>
          </p:cNvPr>
          <p:cNvSpPr txBox="1"/>
          <p:nvPr/>
        </p:nvSpPr>
        <p:spPr>
          <a:xfrm>
            <a:off x="735300" y="1775619"/>
            <a:ext cx="1879369" cy="461665"/>
          </a:xfrm>
          <a:prstGeom prst="rect">
            <a:avLst/>
          </a:prstGeom>
          <a:noFill/>
        </p:spPr>
        <p:txBody>
          <a:bodyPr wrap="square" rtlCol="0">
            <a:spAutoFit/>
          </a:bodyPr>
          <a:lstStyle/>
          <a:p>
            <a:pPr defTabSz="457189">
              <a:defRPr/>
            </a:pPr>
            <a:r>
              <a:rPr lang="en-US" sz="2400" b="1" dirty="0">
                <a:solidFill>
                  <a:srgbClr val="001B96"/>
                </a:solidFill>
                <a:latin typeface="Poppins" panose="00000500000000000000" pitchFamily="2" charset="0"/>
                <a:cs typeface="Poppins" panose="00000500000000000000" pitchFamily="2" charset="0"/>
                <a:sym typeface="Arial"/>
              </a:rPr>
              <a:t>Toric optic</a:t>
            </a:r>
          </a:p>
        </p:txBody>
      </p:sp>
      <p:sp>
        <p:nvSpPr>
          <p:cNvPr id="11" name="TextBox 10">
            <a:extLst>
              <a:ext uri="{FF2B5EF4-FFF2-40B4-BE49-F238E27FC236}">
                <a16:creationId xmlns:a16="http://schemas.microsoft.com/office/drawing/2014/main" id="{F9278C70-336E-205A-43EE-3E5D5DDB14B7}"/>
              </a:ext>
            </a:extLst>
          </p:cNvPr>
          <p:cNvSpPr txBox="1"/>
          <p:nvPr/>
        </p:nvSpPr>
        <p:spPr>
          <a:xfrm>
            <a:off x="4815601" y="2448876"/>
            <a:ext cx="1618251" cy="297454"/>
          </a:xfrm>
          <a:prstGeom prst="rect">
            <a:avLst/>
          </a:prstGeom>
          <a:noFill/>
        </p:spPr>
        <p:txBody>
          <a:bodyPr wrap="square" rtlCol="0">
            <a:spAutoFit/>
          </a:bodyPr>
          <a:lstStyle/>
          <a:p>
            <a:pPr defTabSz="457189">
              <a:defRPr/>
            </a:pPr>
            <a:r>
              <a:rPr lang="en-US" sz="1333" dirty="0">
                <a:solidFill>
                  <a:srgbClr val="001B96"/>
                </a:solidFill>
                <a:latin typeface="Poppins" panose="00000500000000000000" pitchFamily="2" charset="0"/>
                <a:cs typeface="Poppins" panose="00000500000000000000" pitchFamily="2" charset="0"/>
                <a:sym typeface="Arial"/>
              </a:rPr>
              <a:t>Two focal points</a:t>
            </a:r>
          </a:p>
        </p:txBody>
      </p:sp>
      <p:sp>
        <p:nvSpPr>
          <p:cNvPr id="3" name="TextBox 2">
            <a:extLst>
              <a:ext uri="{FF2B5EF4-FFF2-40B4-BE49-F238E27FC236}">
                <a16:creationId xmlns:a16="http://schemas.microsoft.com/office/drawing/2014/main" id="{B92C57A3-7C0E-6916-6951-0E4FC7A8DC86}"/>
              </a:ext>
            </a:extLst>
          </p:cNvPr>
          <p:cNvSpPr txBox="1"/>
          <p:nvPr/>
        </p:nvSpPr>
        <p:spPr>
          <a:xfrm>
            <a:off x="1412826" y="4196028"/>
            <a:ext cx="3957235" cy="369332"/>
          </a:xfrm>
          <a:prstGeom prst="rect">
            <a:avLst/>
          </a:prstGeom>
          <a:noFill/>
        </p:spPr>
        <p:txBody>
          <a:bodyPr wrap="square" rtlCol="0">
            <a:spAutoFit/>
          </a:bodyPr>
          <a:lstStyle/>
          <a:p>
            <a:r>
              <a:rPr lang="en-US" b="1" dirty="0">
                <a:solidFill>
                  <a:schemeClr val="tx2">
                    <a:lumMod val="50000"/>
                  </a:schemeClr>
                </a:solidFill>
              </a:rPr>
              <a:t>Fixed </a:t>
            </a:r>
            <a:r>
              <a:rPr lang="en-US" b="1" dirty="0" err="1">
                <a:solidFill>
                  <a:schemeClr val="tx2">
                    <a:lumMod val="50000"/>
                  </a:schemeClr>
                </a:solidFill>
              </a:rPr>
              <a:t>toric</a:t>
            </a:r>
            <a:r>
              <a:rPr lang="en-US" b="1" dirty="0">
                <a:solidFill>
                  <a:schemeClr val="tx2">
                    <a:lumMod val="50000"/>
                  </a:schemeClr>
                </a:solidFill>
              </a:rPr>
              <a:t> power and orientation</a:t>
            </a:r>
          </a:p>
        </p:txBody>
      </p:sp>
      <p:sp>
        <p:nvSpPr>
          <p:cNvPr id="4" name="TextBox 3">
            <a:extLst>
              <a:ext uri="{FF2B5EF4-FFF2-40B4-BE49-F238E27FC236}">
                <a16:creationId xmlns:a16="http://schemas.microsoft.com/office/drawing/2014/main" id="{25D2345A-DF53-7C29-2611-5D2895170681}"/>
              </a:ext>
            </a:extLst>
          </p:cNvPr>
          <p:cNvSpPr txBox="1"/>
          <p:nvPr/>
        </p:nvSpPr>
        <p:spPr>
          <a:xfrm>
            <a:off x="6355310" y="4210525"/>
            <a:ext cx="5222648" cy="369332"/>
          </a:xfrm>
          <a:prstGeom prst="rect">
            <a:avLst/>
          </a:prstGeom>
          <a:noFill/>
        </p:spPr>
        <p:txBody>
          <a:bodyPr wrap="square" rtlCol="0">
            <a:spAutoFit/>
          </a:bodyPr>
          <a:lstStyle/>
          <a:p>
            <a:r>
              <a:rPr lang="en-US" b="1" dirty="0">
                <a:solidFill>
                  <a:schemeClr val="tx2">
                    <a:lumMod val="50000"/>
                  </a:schemeClr>
                </a:solidFill>
              </a:rPr>
              <a:t>Universal power and rotational symmetry</a:t>
            </a:r>
          </a:p>
        </p:txBody>
      </p:sp>
    </p:spTree>
    <p:extLst>
      <p:ext uri="{BB962C8B-B14F-4D97-AF65-F5344CB8AC3E}">
        <p14:creationId xmlns:p14="http://schemas.microsoft.com/office/powerpoint/2010/main" val="1285912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21ED82-D1E9-CDCB-F821-97024B5609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D160D7-0990-CA71-2E79-7307023384E0}"/>
              </a:ext>
            </a:extLst>
          </p:cNvPr>
          <p:cNvSpPr txBox="1"/>
          <p:nvPr/>
        </p:nvSpPr>
        <p:spPr>
          <a:xfrm>
            <a:off x="308001" y="1151385"/>
            <a:ext cx="29738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38E"/>
                </a:solidFill>
                <a:effectLst/>
                <a:uLnTx/>
                <a:uFillTx/>
                <a:latin typeface="Poppins ExtraBold" panose="00000900000000000000" pitchFamily="2" charset="0"/>
                <a:ea typeface="Calibri" panose="020F0502020204030204" pitchFamily="34" charset="0"/>
                <a:cs typeface="Poppins ExtraBold" panose="00000900000000000000" pitchFamily="2" charset="0"/>
              </a:rPr>
              <a:t>Study design</a:t>
            </a:r>
          </a:p>
        </p:txBody>
      </p:sp>
      <p:sp>
        <p:nvSpPr>
          <p:cNvPr id="36" name="Freeform 34">
            <a:extLst>
              <a:ext uri="{FF2B5EF4-FFF2-40B4-BE49-F238E27FC236}">
                <a16:creationId xmlns:a16="http://schemas.microsoft.com/office/drawing/2014/main" id="{F34B1EF9-6070-8F36-8E0C-290723CE7397}"/>
              </a:ext>
            </a:extLst>
          </p:cNvPr>
          <p:cNvSpPr/>
          <p:nvPr/>
        </p:nvSpPr>
        <p:spPr>
          <a:xfrm>
            <a:off x="3980801" y="1811286"/>
            <a:ext cx="3710929" cy="2117159"/>
          </a:xfrm>
          <a:custGeom>
            <a:avLst/>
            <a:gdLst>
              <a:gd name="connsiteX0" fmla="*/ 4554247 w 7421858"/>
              <a:gd name="connsiteY0" fmla="*/ 0 h 4234318"/>
              <a:gd name="connsiteX1" fmla="*/ 6735047 w 7421858"/>
              <a:gd name="connsiteY1" fmla="*/ 552199 h 4234318"/>
              <a:gd name="connsiteX2" fmla="*/ 6749999 w 7421858"/>
              <a:gd name="connsiteY2" fmla="*/ 560796 h 4234318"/>
              <a:gd name="connsiteX3" fmla="*/ 7020479 w 7421858"/>
              <a:gd name="connsiteY3" fmla="*/ 92310 h 4234318"/>
              <a:gd name="connsiteX4" fmla="*/ 7421858 w 7421858"/>
              <a:gd name="connsiteY4" fmla="*/ 2679530 h 4234318"/>
              <a:gd name="connsiteX5" fmla="*/ 4980571 w 7421858"/>
              <a:gd name="connsiteY5" fmla="*/ 3625535 h 4234318"/>
              <a:gd name="connsiteX6" fmla="*/ 5283100 w 7421858"/>
              <a:gd name="connsiteY6" fmla="*/ 3101540 h 4234318"/>
              <a:gd name="connsiteX7" fmla="*/ 5194752 w 7421858"/>
              <a:gd name="connsiteY7" fmla="*/ 3058980 h 4234318"/>
              <a:gd name="connsiteX8" fmla="*/ 4554247 w 7421858"/>
              <a:gd name="connsiteY8" fmla="*/ 2929668 h 4234318"/>
              <a:gd name="connsiteX9" fmla="*/ 2976825 w 7421858"/>
              <a:gd name="connsiteY9" fmla="*/ 4105225 h 4234318"/>
              <a:gd name="connsiteX10" fmla="*/ 2944914 w 7421858"/>
              <a:gd name="connsiteY10" fmla="*/ 4234318 h 4234318"/>
              <a:gd name="connsiteX11" fmla="*/ 1444712 w 7421858"/>
              <a:gd name="connsiteY11" fmla="*/ 3027326 h 4234318"/>
              <a:gd name="connsiteX12" fmla="*/ 0 w 7421858"/>
              <a:gd name="connsiteY12" fmla="*/ 4189673 h 4234318"/>
              <a:gd name="connsiteX13" fmla="*/ 29641 w 7421858"/>
              <a:gd name="connsiteY13" fmla="*/ 3892627 h 4234318"/>
              <a:gd name="connsiteX14" fmla="*/ 4554247 w 7421858"/>
              <a:gd name="connsiteY14" fmla="*/ 0 h 42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1858" h="4234318">
                <a:moveTo>
                  <a:pt x="4554247" y="0"/>
                </a:moveTo>
                <a:cubicBezTo>
                  <a:pt x="5343872" y="0"/>
                  <a:pt x="6086775" y="200037"/>
                  <a:pt x="6735047" y="552199"/>
                </a:cubicBezTo>
                <a:lnTo>
                  <a:pt x="6749999" y="560796"/>
                </a:lnTo>
                <a:lnTo>
                  <a:pt x="7020479" y="92310"/>
                </a:lnTo>
                <a:lnTo>
                  <a:pt x="7421858" y="2679530"/>
                </a:lnTo>
                <a:lnTo>
                  <a:pt x="4980571" y="3625535"/>
                </a:lnTo>
                <a:lnTo>
                  <a:pt x="5283100" y="3101540"/>
                </a:lnTo>
                <a:lnTo>
                  <a:pt x="5194752" y="3058980"/>
                </a:lnTo>
                <a:cubicBezTo>
                  <a:pt x="4997887" y="2975713"/>
                  <a:pt x="4781444" y="2929668"/>
                  <a:pt x="4554247" y="2929668"/>
                </a:cubicBezTo>
                <a:cubicBezTo>
                  <a:pt x="3808757" y="2929668"/>
                  <a:pt x="3179054" y="3425416"/>
                  <a:pt x="2976825" y="4105225"/>
                </a:cubicBezTo>
                <a:lnTo>
                  <a:pt x="2944914" y="4234318"/>
                </a:lnTo>
                <a:lnTo>
                  <a:pt x="1444712" y="3027326"/>
                </a:lnTo>
                <a:lnTo>
                  <a:pt x="0" y="4189673"/>
                </a:lnTo>
                <a:lnTo>
                  <a:pt x="29641" y="3892627"/>
                </a:lnTo>
                <a:cubicBezTo>
                  <a:pt x="359173" y="1689568"/>
                  <a:pt x="2259400" y="0"/>
                  <a:pt x="455424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7" name="Freeform 36">
            <a:extLst>
              <a:ext uri="{FF2B5EF4-FFF2-40B4-BE49-F238E27FC236}">
                <a16:creationId xmlns:a16="http://schemas.microsoft.com/office/drawing/2014/main" id="{EE0144A9-1EE3-D405-1CA4-EB89B307B396}"/>
              </a:ext>
            </a:extLst>
          </p:cNvPr>
          <p:cNvSpPr/>
          <p:nvPr/>
        </p:nvSpPr>
        <p:spPr>
          <a:xfrm>
            <a:off x="6364271" y="2208547"/>
            <a:ext cx="2181243" cy="4071148"/>
          </a:xfrm>
          <a:custGeom>
            <a:avLst/>
            <a:gdLst>
              <a:gd name="connsiteX0" fmla="*/ 2362483 w 4362485"/>
              <a:gd name="connsiteY0" fmla="*/ 0 h 8142296"/>
              <a:gd name="connsiteX1" fmla="*/ 2402074 w 4362485"/>
              <a:gd name="connsiteY1" fmla="*/ 25803 h 8142296"/>
              <a:gd name="connsiteX2" fmla="*/ 4362485 w 4362485"/>
              <a:gd name="connsiteY2" fmla="*/ 3780653 h 8142296"/>
              <a:gd name="connsiteX3" fmla="*/ 2402074 w 4362485"/>
              <a:gd name="connsiteY3" fmla="*/ 7535503 h 8142296"/>
              <a:gd name="connsiteX4" fmla="*/ 2176016 w 4362485"/>
              <a:gd name="connsiteY4" fmla="*/ 7682833 h 8142296"/>
              <a:gd name="connsiteX5" fmla="*/ 2441287 w 4362485"/>
              <a:gd name="connsiteY5" fmla="*/ 8142296 h 8142296"/>
              <a:gd name="connsiteX6" fmla="*/ 0 w 4362485"/>
              <a:gd name="connsiteY6" fmla="*/ 7196290 h 8142296"/>
              <a:gd name="connsiteX7" fmla="*/ 401379 w 4362485"/>
              <a:gd name="connsiteY7" fmla="*/ 4609071 h 8142296"/>
              <a:gd name="connsiteX8" fmla="*/ 709786 w 4362485"/>
              <a:gd name="connsiteY8" fmla="*/ 5143248 h 8142296"/>
              <a:gd name="connsiteX9" fmla="*/ 864172 w 4362485"/>
              <a:gd name="connsiteY9" fmla="*/ 5024899 h 8142296"/>
              <a:gd name="connsiteX10" fmla="*/ 1432817 w 4362485"/>
              <a:gd name="connsiteY10" fmla="*/ 3780653 h 8142296"/>
              <a:gd name="connsiteX11" fmla="*/ 1005344 w 4362485"/>
              <a:gd name="connsiteY11" fmla="*/ 2674252 h 8142296"/>
              <a:gd name="connsiteX12" fmla="*/ 895346 w 4362485"/>
              <a:gd name="connsiteY12" fmla="*/ 2566847 h 8142296"/>
              <a:gd name="connsiteX13" fmla="*/ 2654921 w 4362485"/>
              <a:gd name="connsiteY13" fmla="*/ 1885007 h 81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2485" h="8142296">
                <a:moveTo>
                  <a:pt x="2362483" y="0"/>
                </a:moveTo>
                <a:lnTo>
                  <a:pt x="2402074" y="25803"/>
                </a:lnTo>
                <a:cubicBezTo>
                  <a:pt x="3587147" y="852596"/>
                  <a:pt x="4362485" y="2226080"/>
                  <a:pt x="4362485" y="3780653"/>
                </a:cubicBezTo>
                <a:cubicBezTo>
                  <a:pt x="4362485" y="5335227"/>
                  <a:pt x="3587147" y="6708711"/>
                  <a:pt x="2402074" y="7535503"/>
                </a:cubicBezTo>
                <a:lnTo>
                  <a:pt x="2176016" y="7682833"/>
                </a:lnTo>
                <a:lnTo>
                  <a:pt x="2441287" y="8142296"/>
                </a:lnTo>
                <a:lnTo>
                  <a:pt x="0" y="7196290"/>
                </a:lnTo>
                <a:lnTo>
                  <a:pt x="401379" y="4609071"/>
                </a:lnTo>
                <a:lnTo>
                  <a:pt x="709786" y="5143248"/>
                </a:lnTo>
                <a:lnTo>
                  <a:pt x="864172" y="5024899"/>
                </a:lnTo>
                <a:cubicBezTo>
                  <a:pt x="1212485" y="4723179"/>
                  <a:pt x="1432817" y="4277647"/>
                  <a:pt x="1432817" y="3780653"/>
                </a:cubicBezTo>
                <a:cubicBezTo>
                  <a:pt x="1432817" y="3354659"/>
                  <a:pt x="1270940" y="2966473"/>
                  <a:pt x="1005344" y="2674252"/>
                </a:cubicBezTo>
                <a:lnTo>
                  <a:pt x="895346" y="2566847"/>
                </a:lnTo>
                <a:lnTo>
                  <a:pt x="2654921" y="188500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8" name="Freeform 35">
            <a:extLst>
              <a:ext uri="{FF2B5EF4-FFF2-40B4-BE49-F238E27FC236}">
                <a16:creationId xmlns:a16="http://schemas.microsoft.com/office/drawing/2014/main" id="{A1750F74-AC6B-DB97-A03C-5B8935157142}"/>
              </a:ext>
            </a:extLst>
          </p:cNvPr>
          <p:cNvSpPr/>
          <p:nvPr/>
        </p:nvSpPr>
        <p:spPr>
          <a:xfrm>
            <a:off x="3683203" y="3324949"/>
            <a:ext cx="3578065" cy="3061512"/>
          </a:xfrm>
          <a:custGeom>
            <a:avLst/>
            <a:gdLst>
              <a:gd name="connsiteX0" fmla="*/ 2039909 w 7156130"/>
              <a:gd name="connsiteY0" fmla="*/ 0 h 6123024"/>
              <a:gd name="connsiteX1" fmla="*/ 4079817 w 7156130"/>
              <a:gd name="connsiteY1" fmla="*/ 1641214 h 6123024"/>
              <a:gd name="connsiteX2" fmla="*/ 3508652 w 7156130"/>
              <a:gd name="connsiteY2" fmla="*/ 1641214 h 6123024"/>
              <a:gd name="connsiteX3" fmla="*/ 3512433 w 7156130"/>
              <a:gd name="connsiteY3" fmla="*/ 1716092 h 6123024"/>
              <a:gd name="connsiteX4" fmla="*/ 5149444 w 7156130"/>
              <a:gd name="connsiteY4" fmla="*/ 3193356 h 6123024"/>
              <a:gd name="connsiteX5" fmla="*/ 5638767 w 7156130"/>
              <a:gd name="connsiteY5" fmla="*/ 3119377 h 6123024"/>
              <a:gd name="connsiteX6" fmla="*/ 5648797 w 7156130"/>
              <a:gd name="connsiteY6" fmla="*/ 3115706 h 6123024"/>
              <a:gd name="connsiteX7" fmla="*/ 5362134 w 7156130"/>
              <a:gd name="connsiteY7" fmla="*/ 4963487 h 6123024"/>
              <a:gd name="connsiteX8" fmla="*/ 7156130 w 7156130"/>
              <a:gd name="connsiteY8" fmla="*/ 5658666 h 6123024"/>
              <a:gd name="connsiteX9" fmla="*/ 7082800 w 7156130"/>
              <a:gd name="connsiteY9" fmla="*/ 5695661 h 6123024"/>
              <a:gd name="connsiteX10" fmla="*/ 5149444 w 7156130"/>
              <a:gd name="connsiteY10" fmla="*/ 6123024 h 6123024"/>
              <a:gd name="connsiteX11" fmla="*/ 580222 w 7156130"/>
              <a:gd name="connsiteY11" fmla="*/ 1783287 h 6123024"/>
              <a:gd name="connsiteX12" fmla="*/ 576630 w 7156130"/>
              <a:gd name="connsiteY12" fmla="*/ 1641214 h 6123024"/>
              <a:gd name="connsiteX13" fmla="*/ 0 w 7156130"/>
              <a:gd name="connsiteY13" fmla="*/ 1641214 h 61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6130" h="6123024">
                <a:moveTo>
                  <a:pt x="2039909" y="0"/>
                </a:moveTo>
                <a:lnTo>
                  <a:pt x="4079817" y="1641214"/>
                </a:lnTo>
                <a:lnTo>
                  <a:pt x="3508652" y="1641214"/>
                </a:lnTo>
                <a:lnTo>
                  <a:pt x="3512433" y="1716092"/>
                </a:lnTo>
                <a:cubicBezTo>
                  <a:pt x="3596699" y="2545849"/>
                  <a:pt x="4297455" y="3193356"/>
                  <a:pt x="5149444" y="3193356"/>
                </a:cubicBezTo>
                <a:cubicBezTo>
                  <a:pt x="5319842" y="3193356"/>
                  <a:pt x="5484190" y="3167456"/>
                  <a:pt x="5638767" y="3119377"/>
                </a:cubicBezTo>
                <a:lnTo>
                  <a:pt x="5648797" y="3115706"/>
                </a:lnTo>
                <a:lnTo>
                  <a:pt x="5362134" y="4963487"/>
                </a:lnTo>
                <a:lnTo>
                  <a:pt x="7156130" y="5658666"/>
                </a:lnTo>
                <a:lnTo>
                  <a:pt x="7082800" y="5695661"/>
                </a:lnTo>
                <a:cubicBezTo>
                  <a:pt x="6495516" y="5969871"/>
                  <a:pt x="5840366" y="6123024"/>
                  <a:pt x="5149444" y="6123024"/>
                </a:cubicBezTo>
                <a:cubicBezTo>
                  <a:pt x="2701607" y="6123024"/>
                  <a:pt x="702760" y="4200671"/>
                  <a:pt x="580222" y="1783287"/>
                </a:cubicBezTo>
                <a:lnTo>
                  <a:pt x="576630" y="1641214"/>
                </a:lnTo>
                <a:lnTo>
                  <a:pt x="0" y="16412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9" name="TextBox 38">
            <a:extLst>
              <a:ext uri="{FF2B5EF4-FFF2-40B4-BE49-F238E27FC236}">
                <a16:creationId xmlns:a16="http://schemas.microsoft.com/office/drawing/2014/main" id="{9A2A611B-0AD8-2E21-7DA6-C5C1A3F88B3A}"/>
              </a:ext>
            </a:extLst>
          </p:cNvPr>
          <p:cNvSpPr txBox="1"/>
          <p:nvPr/>
        </p:nvSpPr>
        <p:spPr>
          <a:xfrm>
            <a:off x="4407753" y="3523016"/>
            <a:ext cx="579006" cy="553998"/>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Poppins" panose="00000500000000000000" pitchFamily="2" charset="0"/>
                <a:ea typeface="League Spartan" charset="0"/>
                <a:cs typeface="Poppins" panose="00000500000000000000" pitchFamily="2" charset="0"/>
              </a:rPr>
              <a:t>01</a:t>
            </a:r>
          </a:p>
        </p:txBody>
      </p:sp>
      <p:sp>
        <p:nvSpPr>
          <p:cNvPr id="40" name="TextBox 39">
            <a:extLst>
              <a:ext uri="{FF2B5EF4-FFF2-40B4-BE49-F238E27FC236}">
                <a16:creationId xmlns:a16="http://schemas.microsoft.com/office/drawing/2014/main" id="{DAC88064-47DA-C2B8-F8F8-12CE19FAA89D}"/>
              </a:ext>
            </a:extLst>
          </p:cNvPr>
          <p:cNvSpPr txBox="1"/>
          <p:nvPr/>
        </p:nvSpPr>
        <p:spPr>
          <a:xfrm>
            <a:off x="6966978" y="2706152"/>
            <a:ext cx="654346" cy="553998"/>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Poppins" panose="00000500000000000000" pitchFamily="2" charset="0"/>
                <a:ea typeface="League Spartan" charset="0"/>
                <a:cs typeface="Poppins" panose="00000500000000000000" pitchFamily="2" charset="0"/>
              </a:rPr>
              <a:t>02</a:t>
            </a:r>
          </a:p>
        </p:txBody>
      </p:sp>
      <p:sp>
        <p:nvSpPr>
          <p:cNvPr id="41" name="TextBox 40">
            <a:extLst>
              <a:ext uri="{FF2B5EF4-FFF2-40B4-BE49-F238E27FC236}">
                <a16:creationId xmlns:a16="http://schemas.microsoft.com/office/drawing/2014/main" id="{AF3ECA2C-370A-E611-4D20-51755F3D47CB}"/>
              </a:ext>
            </a:extLst>
          </p:cNvPr>
          <p:cNvSpPr txBox="1"/>
          <p:nvPr/>
        </p:nvSpPr>
        <p:spPr>
          <a:xfrm>
            <a:off x="6405829" y="5370103"/>
            <a:ext cx="667170" cy="553998"/>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Poppins" panose="00000500000000000000" pitchFamily="2" charset="0"/>
                <a:ea typeface="League Spartan" charset="0"/>
                <a:cs typeface="Poppins" panose="00000500000000000000" pitchFamily="2" charset="0"/>
              </a:rPr>
              <a:t>03</a:t>
            </a:r>
          </a:p>
        </p:txBody>
      </p:sp>
      <p:sp>
        <p:nvSpPr>
          <p:cNvPr id="43" name="Freeform 949">
            <a:extLst>
              <a:ext uri="{FF2B5EF4-FFF2-40B4-BE49-F238E27FC236}">
                <a16:creationId xmlns:a16="http://schemas.microsoft.com/office/drawing/2014/main" id="{8D0986F0-69F8-8289-3706-35723D78A02A}"/>
              </a:ext>
            </a:extLst>
          </p:cNvPr>
          <p:cNvSpPr>
            <a:spLocks noChangeAspect="1" noChangeArrowheads="1"/>
          </p:cNvSpPr>
          <p:nvPr/>
        </p:nvSpPr>
        <p:spPr bwMode="auto">
          <a:xfrm>
            <a:off x="5401316" y="2250280"/>
            <a:ext cx="709538" cy="711669"/>
          </a:xfrm>
          <a:custGeom>
            <a:avLst/>
            <a:gdLst>
              <a:gd name="T0" fmla="*/ 1584479 w 291288"/>
              <a:gd name="T1" fmla="*/ 5081546 h 291739"/>
              <a:gd name="T2" fmla="*/ 1497482 w 291288"/>
              <a:gd name="T3" fmla="*/ 5650958 h 291739"/>
              <a:gd name="T4" fmla="*/ 2845342 w 291288"/>
              <a:gd name="T5" fmla="*/ 5650958 h 291739"/>
              <a:gd name="T6" fmla="*/ 2845342 w 291288"/>
              <a:gd name="T7" fmla="*/ 5081546 h 291739"/>
              <a:gd name="T8" fmla="*/ 1693171 w 291288"/>
              <a:gd name="T9" fmla="*/ 4411191 h 291739"/>
              <a:gd name="T10" fmla="*/ 1613438 w 291288"/>
              <a:gd name="T11" fmla="*/ 4901341 h 291739"/>
              <a:gd name="T12" fmla="*/ 2932303 w 291288"/>
              <a:gd name="T13" fmla="*/ 4901341 h 291739"/>
              <a:gd name="T14" fmla="*/ 3019233 w 291288"/>
              <a:gd name="T15" fmla="*/ 4995057 h 291739"/>
              <a:gd name="T16" fmla="*/ 3019233 w 291288"/>
              <a:gd name="T17" fmla="*/ 5650958 h 291739"/>
              <a:gd name="T18" fmla="*/ 5396083 w 291288"/>
              <a:gd name="T19" fmla="*/ 5650958 h 291739"/>
              <a:gd name="T20" fmla="*/ 2910585 w 291288"/>
              <a:gd name="T21" fmla="*/ 4411191 h 291739"/>
              <a:gd name="T22" fmla="*/ 584454 w 291288"/>
              <a:gd name="T23" fmla="*/ 4411191 h 291739"/>
              <a:gd name="T24" fmla="*/ 207645 w 291288"/>
              <a:gd name="T25" fmla="*/ 5650958 h 291739"/>
              <a:gd name="T26" fmla="*/ 1316308 w 291288"/>
              <a:gd name="T27" fmla="*/ 5650958 h 291739"/>
              <a:gd name="T28" fmla="*/ 1519225 w 291288"/>
              <a:gd name="T29" fmla="*/ 4411191 h 291739"/>
              <a:gd name="T30" fmla="*/ 5193231 w 291288"/>
              <a:gd name="T31" fmla="*/ 4122900 h 291739"/>
              <a:gd name="T32" fmla="*/ 3954030 w 291288"/>
              <a:gd name="T33" fmla="*/ 4742764 h 291739"/>
              <a:gd name="T34" fmla="*/ 5627966 w 291288"/>
              <a:gd name="T35" fmla="*/ 5571682 h 291739"/>
              <a:gd name="T36" fmla="*/ 3794641 w 291288"/>
              <a:gd name="T37" fmla="*/ 3474189 h 291739"/>
              <a:gd name="T38" fmla="*/ 3077250 w 291288"/>
              <a:gd name="T39" fmla="*/ 4303085 h 291739"/>
              <a:gd name="T40" fmla="*/ 3758425 w 291288"/>
              <a:gd name="T41" fmla="*/ 4634659 h 291739"/>
              <a:gd name="T42" fmla="*/ 5142442 w 291288"/>
              <a:gd name="T43" fmla="*/ 3949899 h 291739"/>
              <a:gd name="T44" fmla="*/ 4997488 w 291288"/>
              <a:gd name="T45" fmla="*/ 3474189 h 291739"/>
              <a:gd name="T46" fmla="*/ 1852580 w 291288"/>
              <a:gd name="T47" fmla="*/ 3474189 h 291739"/>
              <a:gd name="T48" fmla="*/ 1729406 w 291288"/>
              <a:gd name="T49" fmla="*/ 4238207 h 291739"/>
              <a:gd name="T50" fmla="*/ 2714865 w 291288"/>
              <a:gd name="T51" fmla="*/ 4238207 h 291739"/>
              <a:gd name="T52" fmla="*/ 2069980 w 291288"/>
              <a:gd name="T53" fmla="*/ 3474189 h 291739"/>
              <a:gd name="T54" fmla="*/ 867039 w 291288"/>
              <a:gd name="T55" fmla="*/ 3474189 h 291739"/>
              <a:gd name="T56" fmla="*/ 635160 w 291288"/>
              <a:gd name="T57" fmla="*/ 4238207 h 291739"/>
              <a:gd name="T58" fmla="*/ 1548259 w 291288"/>
              <a:gd name="T59" fmla="*/ 4238207 h 291739"/>
              <a:gd name="T60" fmla="*/ 1671433 w 291288"/>
              <a:gd name="T61" fmla="*/ 3474189 h 291739"/>
              <a:gd name="T62" fmla="*/ 2932303 w 291288"/>
              <a:gd name="T63" fmla="*/ 1029775 h 291739"/>
              <a:gd name="T64" fmla="*/ 2318097 w 291288"/>
              <a:gd name="T65" fmla="*/ 1649975 h 291739"/>
              <a:gd name="T66" fmla="*/ 2932303 w 291288"/>
              <a:gd name="T67" fmla="*/ 2262922 h 291739"/>
              <a:gd name="T68" fmla="*/ 3546535 w 291288"/>
              <a:gd name="T69" fmla="*/ 1649975 h 291739"/>
              <a:gd name="T70" fmla="*/ 2932303 w 291288"/>
              <a:gd name="T71" fmla="*/ 1029775 h 291739"/>
              <a:gd name="T72" fmla="*/ 2932303 w 291288"/>
              <a:gd name="T73" fmla="*/ 856672 h 291739"/>
              <a:gd name="T74" fmla="*/ 3727168 w 291288"/>
              <a:gd name="T75" fmla="*/ 1649975 h 291739"/>
              <a:gd name="T76" fmla="*/ 2932303 w 291288"/>
              <a:gd name="T77" fmla="*/ 2436012 h 291739"/>
              <a:gd name="T78" fmla="*/ 2137424 w 291288"/>
              <a:gd name="T79" fmla="*/ 1649975 h 291739"/>
              <a:gd name="T80" fmla="*/ 2932303 w 291288"/>
              <a:gd name="T81" fmla="*/ 856672 h 291739"/>
              <a:gd name="T82" fmla="*/ 2932303 w 291288"/>
              <a:gd name="T83" fmla="*/ 173024 h 291739"/>
              <a:gd name="T84" fmla="*/ 1468514 w 291288"/>
              <a:gd name="T85" fmla="*/ 1628973 h 291739"/>
              <a:gd name="T86" fmla="*/ 2932303 w 291288"/>
              <a:gd name="T87" fmla="*/ 4202168 h 291739"/>
              <a:gd name="T88" fmla="*/ 4388832 w 291288"/>
              <a:gd name="T89" fmla="*/ 1628973 h 291739"/>
              <a:gd name="T90" fmla="*/ 2932303 w 291288"/>
              <a:gd name="T91" fmla="*/ 173024 h 291739"/>
              <a:gd name="T92" fmla="*/ 2932303 w 291288"/>
              <a:gd name="T93" fmla="*/ 0 h 291739"/>
              <a:gd name="T94" fmla="*/ 4562730 w 291288"/>
              <a:gd name="T95" fmla="*/ 1628973 h 291739"/>
              <a:gd name="T96" fmla="*/ 3910540 w 291288"/>
              <a:gd name="T97" fmla="*/ 3293975 h 291739"/>
              <a:gd name="T98" fmla="*/ 5062700 w 291288"/>
              <a:gd name="T99" fmla="*/ 3293975 h 291739"/>
              <a:gd name="T100" fmla="*/ 5142442 w 291288"/>
              <a:gd name="T101" fmla="*/ 3358853 h 291739"/>
              <a:gd name="T102" fmla="*/ 5852599 w 291288"/>
              <a:gd name="T103" fmla="*/ 5708624 h 291739"/>
              <a:gd name="T104" fmla="*/ 5845367 w 291288"/>
              <a:gd name="T105" fmla="*/ 5795115 h 291739"/>
              <a:gd name="T106" fmla="*/ 5772890 w 291288"/>
              <a:gd name="T107" fmla="*/ 5831143 h 291739"/>
              <a:gd name="T108" fmla="*/ 84495 w 291288"/>
              <a:gd name="T109" fmla="*/ 5831143 h 291739"/>
              <a:gd name="T110" fmla="*/ 12038 w 291288"/>
              <a:gd name="T111" fmla="*/ 5795115 h 291739"/>
              <a:gd name="T112" fmla="*/ 4793 w 291288"/>
              <a:gd name="T113" fmla="*/ 5708624 h 291739"/>
              <a:gd name="T114" fmla="*/ 714891 w 291288"/>
              <a:gd name="T115" fmla="*/ 3358853 h 291739"/>
              <a:gd name="T116" fmla="*/ 801841 w 291288"/>
              <a:gd name="T117" fmla="*/ 3293975 h 291739"/>
              <a:gd name="T118" fmla="*/ 1939515 w 291288"/>
              <a:gd name="T119" fmla="*/ 3293975 h 291739"/>
              <a:gd name="T120" fmla="*/ 1294593 w 291288"/>
              <a:gd name="T121" fmla="*/ 1628973 h 291739"/>
              <a:gd name="T122" fmla="*/ 2932303 w 291288"/>
              <a:gd name="T123" fmla="*/ 0 h 2917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88" h="291739">
                <a:moveTo>
                  <a:pt x="78754" y="254235"/>
                </a:moveTo>
                <a:lnTo>
                  <a:pt x="74431" y="282724"/>
                </a:lnTo>
                <a:lnTo>
                  <a:pt x="141424" y="282724"/>
                </a:lnTo>
                <a:lnTo>
                  <a:pt x="141424" y="254235"/>
                </a:lnTo>
                <a:lnTo>
                  <a:pt x="78754" y="254235"/>
                </a:lnTo>
                <a:close/>
                <a:moveTo>
                  <a:pt x="84156" y="220698"/>
                </a:moveTo>
                <a:lnTo>
                  <a:pt x="80194" y="245220"/>
                </a:lnTo>
                <a:lnTo>
                  <a:pt x="145746" y="245220"/>
                </a:lnTo>
                <a:cubicBezTo>
                  <a:pt x="147907" y="245220"/>
                  <a:pt x="150068" y="247384"/>
                  <a:pt x="150068" y="249908"/>
                </a:cubicBezTo>
                <a:lnTo>
                  <a:pt x="150068" y="282724"/>
                </a:lnTo>
                <a:lnTo>
                  <a:pt x="268205" y="282724"/>
                </a:lnTo>
                <a:lnTo>
                  <a:pt x="144666" y="220698"/>
                </a:lnTo>
                <a:lnTo>
                  <a:pt x="84156" y="220698"/>
                </a:lnTo>
                <a:close/>
                <a:moveTo>
                  <a:pt x="29050" y="220698"/>
                </a:moveTo>
                <a:lnTo>
                  <a:pt x="10321" y="282724"/>
                </a:lnTo>
                <a:lnTo>
                  <a:pt x="65427" y="282724"/>
                </a:lnTo>
                <a:lnTo>
                  <a:pt x="75512" y="220698"/>
                </a:lnTo>
                <a:lnTo>
                  <a:pt x="29050" y="220698"/>
                </a:lnTo>
                <a:close/>
                <a:moveTo>
                  <a:pt x="258120" y="206273"/>
                </a:moveTo>
                <a:lnTo>
                  <a:pt x="196530" y="237286"/>
                </a:lnTo>
                <a:lnTo>
                  <a:pt x="279730" y="278757"/>
                </a:lnTo>
                <a:lnTo>
                  <a:pt x="258120" y="206273"/>
                </a:lnTo>
                <a:close/>
                <a:moveTo>
                  <a:pt x="188607" y="173818"/>
                </a:moveTo>
                <a:cubicBezTo>
                  <a:pt x="174200" y="192930"/>
                  <a:pt x="160153" y="208076"/>
                  <a:pt x="152950" y="215289"/>
                </a:cubicBezTo>
                <a:lnTo>
                  <a:pt x="186806" y="231877"/>
                </a:lnTo>
                <a:lnTo>
                  <a:pt x="255599" y="197618"/>
                </a:lnTo>
                <a:lnTo>
                  <a:pt x="248395" y="173818"/>
                </a:lnTo>
                <a:lnTo>
                  <a:pt x="188607" y="173818"/>
                </a:lnTo>
                <a:close/>
                <a:moveTo>
                  <a:pt x="92080" y="173818"/>
                </a:moveTo>
                <a:lnTo>
                  <a:pt x="85957" y="212043"/>
                </a:lnTo>
                <a:lnTo>
                  <a:pt x="134941" y="212043"/>
                </a:lnTo>
                <a:cubicBezTo>
                  <a:pt x="127377" y="204109"/>
                  <a:pt x="115131" y="190406"/>
                  <a:pt x="102885" y="173818"/>
                </a:cubicBezTo>
                <a:lnTo>
                  <a:pt x="92080" y="173818"/>
                </a:lnTo>
                <a:close/>
                <a:moveTo>
                  <a:pt x="43096" y="173818"/>
                </a:moveTo>
                <a:lnTo>
                  <a:pt x="31571" y="212043"/>
                </a:lnTo>
                <a:lnTo>
                  <a:pt x="76953" y="212043"/>
                </a:lnTo>
                <a:lnTo>
                  <a:pt x="83076" y="173818"/>
                </a:lnTo>
                <a:lnTo>
                  <a:pt x="43096" y="173818"/>
                </a:lnTo>
                <a:close/>
                <a:moveTo>
                  <a:pt x="145746" y="51521"/>
                </a:moveTo>
                <a:cubicBezTo>
                  <a:pt x="128866" y="51521"/>
                  <a:pt x="115217" y="65592"/>
                  <a:pt x="115217" y="82550"/>
                </a:cubicBezTo>
                <a:cubicBezTo>
                  <a:pt x="115217" y="99507"/>
                  <a:pt x="128866" y="113217"/>
                  <a:pt x="145746" y="113217"/>
                </a:cubicBezTo>
                <a:cubicBezTo>
                  <a:pt x="162627" y="113217"/>
                  <a:pt x="176275" y="99507"/>
                  <a:pt x="176275" y="82550"/>
                </a:cubicBezTo>
                <a:cubicBezTo>
                  <a:pt x="176275" y="65592"/>
                  <a:pt x="162627" y="51521"/>
                  <a:pt x="145746" y="51521"/>
                </a:cubicBezTo>
                <a:close/>
                <a:moveTo>
                  <a:pt x="145746" y="42862"/>
                </a:moveTo>
                <a:cubicBezTo>
                  <a:pt x="167296" y="42862"/>
                  <a:pt x="185254" y="60541"/>
                  <a:pt x="185254" y="82550"/>
                </a:cubicBezTo>
                <a:cubicBezTo>
                  <a:pt x="185254" y="104197"/>
                  <a:pt x="167296" y="121876"/>
                  <a:pt x="145746" y="121876"/>
                </a:cubicBezTo>
                <a:cubicBezTo>
                  <a:pt x="123837" y="121876"/>
                  <a:pt x="106238" y="104197"/>
                  <a:pt x="106238" y="82550"/>
                </a:cubicBezTo>
                <a:cubicBezTo>
                  <a:pt x="106238" y="60541"/>
                  <a:pt x="123837" y="42862"/>
                  <a:pt x="145746" y="42862"/>
                </a:cubicBezTo>
                <a:close/>
                <a:moveTo>
                  <a:pt x="145746" y="8655"/>
                </a:moveTo>
                <a:cubicBezTo>
                  <a:pt x="105767" y="8655"/>
                  <a:pt x="72991" y="41471"/>
                  <a:pt x="72991" y="81500"/>
                </a:cubicBezTo>
                <a:cubicBezTo>
                  <a:pt x="72991" y="133428"/>
                  <a:pt x="131339" y="195815"/>
                  <a:pt x="145746" y="210240"/>
                </a:cubicBezTo>
                <a:cubicBezTo>
                  <a:pt x="159793" y="195815"/>
                  <a:pt x="218141" y="133068"/>
                  <a:pt x="218141" y="81500"/>
                </a:cubicBezTo>
                <a:cubicBezTo>
                  <a:pt x="218141" y="41471"/>
                  <a:pt x="185725" y="8655"/>
                  <a:pt x="145746" y="8655"/>
                </a:cubicBezTo>
                <a:close/>
                <a:moveTo>
                  <a:pt x="145746" y="0"/>
                </a:moveTo>
                <a:cubicBezTo>
                  <a:pt x="190408" y="0"/>
                  <a:pt x="226785" y="36422"/>
                  <a:pt x="226785" y="81500"/>
                </a:cubicBezTo>
                <a:cubicBezTo>
                  <a:pt x="226785" y="109628"/>
                  <a:pt x="211658" y="139920"/>
                  <a:pt x="194369" y="164802"/>
                </a:cubicBezTo>
                <a:lnTo>
                  <a:pt x="251637" y="164802"/>
                </a:lnTo>
                <a:cubicBezTo>
                  <a:pt x="253438" y="164802"/>
                  <a:pt x="255239" y="166245"/>
                  <a:pt x="255599" y="168048"/>
                </a:cubicBezTo>
                <a:lnTo>
                  <a:pt x="290896" y="285609"/>
                </a:lnTo>
                <a:cubicBezTo>
                  <a:pt x="291616" y="287051"/>
                  <a:pt x="291256" y="288494"/>
                  <a:pt x="290536" y="289936"/>
                </a:cubicBezTo>
                <a:cubicBezTo>
                  <a:pt x="289455" y="291018"/>
                  <a:pt x="288375" y="291739"/>
                  <a:pt x="286934" y="291739"/>
                </a:cubicBezTo>
                <a:lnTo>
                  <a:pt x="4198" y="291739"/>
                </a:lnTo>
                <a:cubicBezTo>
                  <a:pt x="3117" y="291739"/>
                  <a:pt x="1677" y="291018"/>
                  <a:pt x="596" y="289936"/>
                </a:cubicBezTo>
                <a:cubicBezTo>
                  <a:pt x="-124" y="288494"/>
                  <a:pt x="-124" y="287051"/>
                  <a:pt x="236" y="285609"/>
                </a:cubicBezTo>
                <a:lnTo>
                  <a:pt x="35533" y="168048"/>
                </a:lnTo>
                <a:cubicBezTo>
                  <a:pt x="36253" y="166245"/>
                  <a:pt x="37694" y="164802"/>
                  <a:pt x="39855" y="164802"/>
                </a:cubicBezTo>
                <a:lnTo>
                  <a:pt x="96402" y="164802"/>
                </a:lnTo>
                <a:cubicBezTo>
                  <a:pt x="79834" y="139920"/>
                  <a:pt x="64347" y="109628"/>
                  <a:pt x="64347" y="81500"/>
                </a:cubicBezTo>
                <a:cubicBezTo>
                  <a:pt x="64347" y="36422"/>
                  <a:pt x="100724" y="0"/>
                  <a:pt x="14574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45" name="TextBox 44">
            <a:extLst>
              <a:ext uri="{FF2B5EF4-FFF2-40B4-BE49-F238E27FC236}">
                <a16:creationId xmlns:a16="http://schemas.microsoft.com/office/drawing/2014/main" id="{CE8770BA-A2D1-F6FA-9FC9-4E18D4D384CE}"/>
              </a:ext>
            </a:extLst>
          </p:cNvPr>
          <p:cNvSpPr txBox="1"/>
          <p:nvPr/>
        </p:nvSpPr>
        <p:spPr>
          <a:xfrm>
            <a:off x="8620555" y="604007"/>
            <a:ext cx="3504486" cy="2576090"/>
          </a:xfrm>
          <a:prstGeom prst="rect">
            <a:avLst/>
          </a:prstGeom>
          <a:noFill/>
        </p:spPr>
        <p:txBody>
          <a:bodyPr wrap="none" rtlCol="0" anchor="b"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438E"/>
                </a:solidFill>
                <a:effectLst/>
                <a:uLnTx/>
                <a:uFillTx/>
                <a:latin typeface="Poppins" panose="00000500000000000000" pitchFamily="2" charset="0"/>
                <a:ea typeface="League Spartan" charset="0"/>
                <a:cs typeface="Poppins" panose="00000500000000000000" pitchFamily="2" charset="0"/>
              </a:rPr>
              <a:t>2. VISITS</a:t>
            </a:r>
          </a:p>
          <a:p>
            <a:pPr lvl="0" algn="just" defTabSz="1087636">
              <a:lnSpc>
                <a:spcPts val="1750"/>
              </a:lnSpc>
              <a:spcBef>
                <a:spcPct val="20000"/>
              </a:spcBef>
              <a:defRPr/>
            </a:pPr>
            <a:r>
              <a:rPr lang="en-US" sz="1600" b="1" dirty="0">
                <a:solidFill>
                  <a:srgbClr val="1F438E"/>
                </a:solidFill>
                <a:latin typeface="Poppins" panose="00000500000000000000" pitchFamily="2" charset="0"/>
                <a:ea typeface="Calibri" panose="020F0502020204030204" pitchFamily="34" charset="0"/>
                <a:cs typeface="Poppins" panose="00000500000000000000" pitchFamily="2" charset="0"/>
              </a:rPr>
              <a:t>V1: </a:t>
            </a: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enrollment; screening; order. </a:t>
            </a:r>
          </a:p>
          <a:p>
            <a:pPr lvl="0" algn="just" defTabSz="1087636">
              <a:lnSpc>
                <a:spcPts val="1750"/>
              </a:lnSpc>
              <a:spcBef>
                <a:spcPct val="20000"/>
              </a:spcBef>
              <a:defRPr/>
            </a:pPr>
            <a:endParaRPr lang="en-US" sz="1600" dirty="0">
              <a:solidFill>
                <a:srgbClr val="1F438E"/>
              </a:solidFill>
              <a:latin typeface="Poppins" panose="00000500000000000000" pitchFamily="2" charset="0"/>
              <a:ea typeface="Calibri" panose="020F0502020204030204" pitchFamily="34" charset="0"/>
              <a:cs typeface="Poppins" panose="00000500000000000000" pitchFamily="2" charset="0"/>
            </a:endParaRPr>
          </a:p>
          <a:p>
            <a:pPr lvl="0" algn="just" defTabSz="1087636">
              <a:lnSpc>
                <a:spcPts val="1750"/>
              </a:lnSpc>
              <a:spcBef>
                <a:spcPct val="20000"/>
              </a:spcBef>
              <a:defRPr/>
            </a:pPr>
            <a:r>
              <a:rPr lang="en-US" sz="1600" b="1" dirty="0">
                <a:solidFill>
                  <a:srgbClr val="1F438E"/>
                </a:solidFill>
                <a:latin typeface="Poppins" panose="00000500000000000000" pitchFamily="2" charset="0"/>
                <a:ea typeface="Calibri" panose="020F0502020204030204" pitchFamily="34" charset="0"/>
                <a:cs typeface="Poppins" panose="00000500000000000000" pitchFamily="2" charset="0"/>
              </a:rPr>
              <a:t>V2: </a:t>
            </a: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Lens fitting and dispense.</a:t>
            </a:r>
          </a:p>
          <a:p>
            <a:pPr lvl="0" algn="just" defTabSz="1087636">
              <a:lnSpc>
                <a:spcPts val="1750"/>
              </a:lnSpc>
              <a:spcBef>
                <a:spcPct val="20000"/>
              </a:spcBef>
              <a:defRPr/>
            </a:pPr>
            <a:endPar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endParaRPr>
          </a:p>
          <a:p>
            <a:pPr lvl="0" algn="just" defTabSz="1087636">
              <a:lnSpc>
                <a:spcPts val="1750"/>
              </a:lnSpc>
              <a:spcBef>
                <a:spcPct val="20000"/>
              </a:spcBef>
              <a:defRPr/>
            </a:pPr>
            <a:r>
              <a:rPr lang="en-US" sz="1600" b="1" dirty="0">
                <a:solidFill>
                  <a:srgbClr val="1F438E"/>
                </a:solidFill>
                <a:latin typeface="Poppins" panose="00000500000000000000" pitchFamily="2" charset="0"/>
                <a:ea typeface="Calibri" panose="020F0502020204030204" pitchFamily="34" charset="0"/>
                <a:cs typeface="Poppins" panose="00000500000000000000" pitchFamily="2" charset="0"/>
              </a:rPr>
              <a:t>V3: </a:t>
            </a: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1d follow up.</a:t>
            </a:r>
          </a:p>
          <a:p>
            <a:pPr lvl="0" algn="just" defTabSz="1087636">
              <a:lnSpc>
                <a:spcPts val="1750"/>
              </a:lnSpc>
              <a:spcBef>
                <a:spcPct val="20000"/>
              </a:spcBef>
              <a:defRPr/>
            </a:pPr>
            <a:endParaRPr lang="en-US" sz="1600" dirty="0">
              <a:solidFill>
                <a:srgbClr val="1F438E"/>
              </a:solidFill>
              <a:latin typeface="Poppins" panose="00000500000000000000" pitchFamily="2" charset="0"/>
              <a:ea typeface="Calibri" panose="020F0502020204030204" pitchFamily="34" charset="0"/>
              <a:cs typeface="Poppins" panose="00000500000000000000" pitchFamily="2" charset="0"/>
            </a:endParaRPr>
          </a:p>
          <a:p>
            <a:pPr lvl="0" algn="just" defTabSz="1087636">
              <a:lnSpc>
                <a:spcPts val="1750"/>
              </a:lnSpc>
              <a:spcBef>
                <a:spcPct val="20000"/>
              </a:spcBef>
              <a:defRPr/>
            </a:pPr>
            <a:r>
              <a:rPr lang="en-US" sz="1600" b="1" dirty="0">
                <a:solidFill>
                  <a:srgbClr val="1F438E"/>
                </a:solidFill>
                <a:latin typeface="Poppins" panose="00000500000000000000" pitchFamily="2" charset="0"/>
                <a:ea typeface="Calibri" panose="020F0502020204030204" pitchFamily="34" charset="0"/>
                <a:cs typeface="Poppins" panose="00000500000000000000" pitchFamily="2" charset="0"/>
              </a:rPr>
              <a:t>V4: </a:t>
            </a: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1w follow up; study exit.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F438E"/>
              </a:solidFill>
              <a:effectLst/>
              <a:uLnTx/>
              <a:uFillTx/>
              <a:latin typeface="Poppins" panose="00000500000000000000" pitchFamily="2" charset="0"/>
              <a:ea typeface="League Spartan" charset="0"/>
              <a:cs typeface="Poppins" panose="00000500000000000000" pitchFamily="2" charset="0"/>
            </a:endParaRPr>
          </a:p>
        </p:txBody>
      </p:sp>
      <p:sp>
        <p:nvSpPr>
          <p:cNvPr id="47" name="TextBox 46">
            <a:extLst>
              <a:ext uri="{FF2B5EF4-FFF2-40B4-BE49-F238E27FC236}">
                <a16:creationId xmlns:a16="http://schemas.microsoft.com/office/drawing/2014/main" id="{F22372C6-7E80-9632-23F9-0DB5A46518BE}"/>
              </a:ext>
            </a:extLst>
          </p:cNvPr>
          <p:cNvSpPr txBox="1"/>
          <p:nvPr/>
        </p:nvSpPr>
        <p:spPr>
          <a:xfrm>
            <a:off x="322661" y="3323479"/>
            <a:ext cx="3578065" cy="2856167"/>
          </a:xfrm>
          <a:prstGeom prst="rect">
            <a:avLst/>
          </a:prstGeom>
          <a:noFill/>
        </p:spPr>
        <p:txBody>
          <a:bodyPr wrap="square" rtlCol="0" anchor="b" anchorCtr="0">
            <a:spAutoFit/>
          </a:bodyPr>
          <a:lstStyle/>
          <a:p>
            <a:pPr marL="342900" marR="0" lvl="0" indent="-342900" defTabSz="914400" rtl="0" eaLnBrk="1" fontAlgn="auto" latinLnBrk="0" hangingPunct="1">
              <a:lnSpc>
                <a:spcPct val="100000"/>
              </a:lnSpc>
              <a:spcBef>
                <a:spcPts val="0"/>
              </a:spcBef>
              <a:spcAft>
                <a:spcPts val="0"/>
              </a:spcAft>
              <a:buClrTx/>
              <a:buSzTx/>
              <a:buFontTx/>
              <a:buAutoNum type="arabicPeriod"/>
              <a:tabLst/>
              <a:defRPr/>
            </a:pPr>
            <a:r>
              <a:rPr kumimoji="0" lang="en-US" b="1" i="0" u="none" strike="noStrike" kern="1200" cap="none" spc="0" normalizeH="0" baseline="0" noProof="0" dirty="0">
                <a:ln>
                  <a:noFill/>
                </a:ln>
                <a:solidFill>
                  <a:srgbClr val="1F438E"/>
                </a:solidFill>
                <a:effectLst/>
                <a:uLnTx/>
                <a:uFillTx/>
                <a:latin typeface="Poppins" panose="00000500000000000000" pitchFamily="2" charset="0"/>
                <a:ea typeface="League Spartan" charset="0"/>
                <a:cs typeface="Poppins" panose="00000500000000000000" pitchFamily="2" charset="0"/>
              </a:rPr>
              <a:t>GROUPS</a:t>
            </a:r>
          </a:p>
          <a:p>
            <a:pPr lvl="0" defTabSz="1087636">
              <a:lnSpc>
                <a:spcPts val="1750"/>
              </a:lnSpc>
              <a:spcBef>
                <a:spcPct val="20000"/>
              </a:spcBef>
              <a:defRPr/>
            </a:pPr>
            <a:r>
              <a:rPr lang="en-US" sz="1600" b="1" dirty="0">
                <a:solidFill>
                  <a:srgbClr val="1F438E"/>
                </a:solidFill>
                <a:latin typeface="Poppins" panose="00000500000000000000" pitchFamily="2" charset="0"/>
                <a:ea typeface="Calibri" panose="020F0502020204030204" pitchFamily="34" charset="0"/>
                <a:cs typeface="Poppins" panose="00000500000000000000" pitchFamily="2" charset="0"/>
              </a:rPr>
              <a:t>LA: Low Astigmatism</a:t>
            </a:r>
          </a:p>
          <a:p>
            <a:pPr lvl="0" defTabSz="1087636">
              <a:lnSpc>
                <a:spcPts val="1750"/>
              </a:lnSpc>
              <a:spcBef>
                <a:spcPct val="20000"/>
              </a:spcBef>
              <a:defRPr/>
            </a:pP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Between -0.75 and -1.25D</a:t>
            </a:r>
          </a:p>
          <a:p>
            <a:pPr marL="285750" lvl="0" indent="-285750" defTabSz="1087636">
              <a:lnSpc>
                <a:spcPts val="1750"/>
              </a:lnSpc>
              <a:spcBef>
                <a:spcPct val="20000"/>
              </a:spcBef>
              <a:buFont typeface="Arial" panose="020B0604020202020204" pitchFamily="34" charset="0"/>
              <a:buChar char="•"/>
              <a:defRPr/>
            </a:pPr>
            <a:endParaRPr lang="en-US" sz="1600" dirty="0">
              <a:solidFill>
                <a:srgbClr val="1F438E"/>
              </a:solidFill>
              <a:latin typeface="Poppins" panose="00000500000000000000" pitchFamily="2" charset="0"/>
              <a:ea typeface="Calibri" panose="020F0502020204030204" pitchFamily="34" charset="0"/>
              <a:cs typeface="Poppins" panose="00000500000000000000" pitchFamily="2" charset="0"/>
            </a:endParaRPr>
          </a:p>
          <a:p>
            <a:pPr lvl="0" defTabSz="1087636">
              <a:lnSpc>
                <a:spcPts val="1750"/>
              </a:lnSpc>
              <a:spcBef>
                <a:spcPct val="20000"/>
              </a:spcBef>
              <a:defRPr/>
            </a:pPr>
            <a:r>
              <a:rPr lang="en-US" sz="1600" b="1" dirty="0">
                <a:solidFill>
                  <a:srgbClr val="1F438E"/>
                </a:solidFill>
                <a:latin typeface="Poppins" panose="00000500000000000000" pitchFamily="2" charset="0"/>
                <a:ea typeface="Calibri" panose="020F0502020204030204" pitchFamily="34" charset="0"/>
                <a:cs typeface="Poppins" panose="00000500000000000000" pitchFamily="2" charset="0"/>
              </a:rPr>
              <a:t>MA: Medium Astigmatism</a:t>
            </a:r>
          </a:p>
          <a:p>
            <a:pPr lvl="0" defTabSz="1087636">
              <a:lnSpc>
                <a:spcPts val="1750"/>
              </a:lnSpc>
              <a:spcBef>
                <a:spcPct val="20000"/>
              </a:spcBef>
              <a:defRPr/>
            </a:pP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From -1.50 to -2.00D</a:t>
            </a:r>
          </a:p>
          <a:p>
            <a:pPr marL="285750" lvl="0" indent="-285750" defTabSz="1087636">
              <a:lnSpc>
                <a:spcPts val="1750"/>
              </a:lnSpc>
              <a:spcBef>
                <a:spcPct val="20000"/>
              </a:spcBef>
              <a:buFont typeface="Arial" panose="020B0604020202020204" pitchFamily="34" charset="0"/>
              <a:buChar char="•"/>
              <a:defRPr/>
            </a:pPr>
            <a:endParaRPr lang="en-US" sz="1600" dirty="0">
              <a:solidFill>
                <a:srgbClr val="1F438E"/>
              </a:solidFill>
              <a:latin typeface="Poppins" panose="00000500000000000000" pitchFamily="2" charset="0"/>
              <a:ea typeface="Calibri" panose="020F0502020204030204" pitchFamily="34" charset="0"/>
              <a:cs typeface="Poppins" panose="00000500000000000000" pitchFamily="2" charset="0"/>
            </a:endParaRPr>
          </a:p>
          <a:p>
            <a:pPr lvl="0" defTabSz="1087636">
              <a:lnSpc>
                <a:spcPts val="1750"/>
              </a:lnSpc>
              <a:spcBef>
                <a:spcPct val="20000"/>
              </a:spcBef>
              <a:defRPr/>
            </a:pPr>
            <a:r>
              <a:rPr lang="en-US" sz="1600" b="1" dirty="0">
                <a:solidFill>
                  <a:srgbClr val="1F438E"/>
                </a:solidFill>
                <a:latin typeface="Poppins" panose="00000500000000000000" pitchFamily="2" charset="0"/>
                <a:ea typeface="Calibri" panose="020F0502020204030204" pitchFamily="34" charset="0"/>
                <a:cs typeface="Poppins" panose="00000500000000000000" pitchFamily="2" charset="0"/>
              </a:rPr>
              <a:t>HA: High Astigmatism</a:t>
            </a:r>
          </a:p>
          <a:p>
            <a:pPr lvl="0" defTabSz="1087636">
              <a:lnSpc>
                <a:spcPts val="1750"/>
              </a:lnSpc>
              <a:spcBef>
                <a:spcPct val="20000"/>
              </a:spcBef>
              <a:defRPr/>
            </a:pP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Between 2.25 and -3.00D</a:t>
            </a:r>
          </a:p>
          <a:p>
            <a:pPr marR="0" lvl="0"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dirty="0">
              <a:ln>
                <a:noFill/>
              </a:ln>
              <a:solidFill>
                <a:srgbClr val="1F438E"/>
              </a:solidFill>
              <a:effectLst/>
              <a:uLnTx/>
              <a:uFillTx/>
              <a:latin typeface="Poppins" panose="00000500000000000000" pitchFamily="2" charset="0"/>
              <a:ea typeface="League Spartan" charset="0"/>
              <a:cs typeface="Poppins" panose="00000500000000000000" pitchFamily="2" charset="0"/>
            </a:endParaRPr>
          </a:p>
        </p:txBody>
      </p:sp>
      <p:sp>
        <p:nvSpPr>
          <p:cNvPr id="49" name="TextBox 48">
            <a:extLst>
              <a:ext uri="{FF2B5EF4-FFF2-40B4-BE49-F238E27FC236}">
                <a16:creationId xmlns:a16="http://schemas.microsoft.com/office/drawing/2014/main" id="{BF2690DF-5632-AFCF-969A-7E0450FE8414}"/>
              </a:ext>
            </a:extLst>
          </p:cNvPr>
          <p:cNvSpPr txBox="1"/>
          <p:nvPr/>
        </p:nvSpPr>
        <p:spPr>
          <a:xfrm>
            <a:off x="8620556" y="3818586"/>
            <a:ext cx="3248784" cy="2831544"/>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438E"/>
                </a:solidFill>
                <a:effectLst/>
                <a:uLnTx/>
                <a:uFillTx/>
                <a:latin typeface="Poppins" panose="00000500000000000000" pitchFamily="2" charset="0"/>
                <a:ea typeface="League Spartan" charset="0"/>
                <a:cs typeface="Poppins" panose="00000500000000000000" pitchFamily="2" charset="0"/>
              </a:rPr>
              <a:t>3. PARAMETERS</a:t>
            </a:r>
          </a:p>
          <a:p>
            <a:pPr marL="285750" lvl="0" indent="-285750" defTabSz="1087636">
              <a:buFont typeface="Arial" panose="020B0604020202020204" pitchFamily="34" charset="0"/>
              <a:buChar char="•"/>
              <a:defRPr/>
            </a:pP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High contrast distance binocular visual acuity (HCDBVA).</a:t>
            </a:r>
          </a:p>
          <a:p>
            <a:pPr marL="285750" lvl="0" indent="-285750" defTabSz="1087636">
              <a:buFont typeface="Arial" panose="020B0604020202020204" pitchFamily="34" charset="0"/>
              <a:buChar char="•"/>
              <a:defRPr/>
            </a:pPr>
            <a:endPar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endParaRPr>
          </a:p>
          <a:p>
            <a:pPr marL="285750" lvl="0" indent="-285750" defTabSz="1087636">
              <a:buFont typeface="Arial" panose="020B0604020202020204" pitchFamily="34" charset="0"/>
              <a:buChar char="•"/>
              <a:defRPr/>
            </a:pP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Stereopsis.</a:t>
            </a:r>
          </a:p>
          <a:p>
            <a:pPr marL="285750" lvl="0" indent="-285750" defTabSz="1087636">
              <a:buFont typeface="Arial" panose="020B0604020202020204" pitchFamily="34" charset="0"/>
              <a:buChar char="•"/>
              <a:defRPr/>
            </a:pPr>
            <a:endPar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endParaRPr>
          </a:p>
          <a:p>
            <a:pPr marL="285750" lvl="0" indent="-285750" defTabSz="1087636">
              <a:buFont typeface="Arial" panose="020B0604020202020204" pitchFamily="34" charset="0"/>
              <a:buChar char="•"/>
              <a:defRPr/>
            </a:pP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Subjective vision quality.</a:t>
            </a:r>
          </a:p>
          <a:p>
            <a:pPr marL="285750" lvl="0" indent="-285750" defTabSz="1087636">
              <a:buFont typeface="Arial" panose="020B0604020202020204" pitchFamily="34" charset="0"/>
              <a:buChar char="•"/>
              <a:defRPr/>
            </a:pPr>
            <a:endPar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endParaRPr>
          </a:p>
          <a:p>
            <a:pPr marL="285750" lvl="0" indent="-285750" defTabSz="1087636">
              <a:buFont typeface="Arial" panose="020B0604020202020204" pitchFamily="34" charset="0"/>
              <a:buChar char="•"/>
              <a:defRPr/>
            </a:pPr>
            <a:r>
              <a:rPr lang="en-US" sz="16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Subjective overall comfort.</a:t>
            </a:r>
            <a:endParaRPr lang="en-US" sz="11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F438E"/>
              </a:solidFill>
              <a:effectLst/>
              <a:uLnTx/>
              <a:uFillTx/>
              <a:latin typeface="Poppins" panose="00000500000000000000" pitchFamily="2" charset="0"/>
              <a:ea typeface="League Spartan" charset="0"/>
              <a:cs typeface="Poppins" panose="00000500000000000000" pitchFamily="2" charset="0"/>
            </a:endParaRPr>
          </a:p>
        </p:txBody>
      </p:sp>
      <p:pic>
        <p:nvPicPr>
          <p:cNvPr id="51" name="Picture 50">
            <a:extLst>
              <a:ext uri="{FF2B5EF4-FFF2-40B4-BE49-F238E27FC236}">
                <a16:creationId xmlns:a16="http://schemas.microsoft.com/office/drawing/2014/main" id="{FE2F74BE-4D96-1B4B-6A0F-F9B49315B0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84" b="89865" l="4730" r="93919">
                        <a14:foregroundMark x1="49324" y1="33108" x2="49324" y2="33108"/>
                        <a14:foregroundMark x1="54730" y1="62838" x2="54730" y2="62838"/>
                        <a14:foregroundMark x1="60811" y1="61486" x2="60811" y2="61486"/>
                        <a14:foregroundMark x1="43243" y1="56081" x2="43243" y2="56081"/>
                        <a14:foregroundMark x1="40541" y1="62838" x2="39865" y2="64865"/>
                        <a14:foregroundMark x1="85811" y1="53378" x2="85811" y2="53378"/>
                        <a14:foregroundMark x1="85811" y1="53378" x2="85811" y2="53378"/>
                        <a14:foregroundMark x1="84459" y1="54054" x2="84459" y2="54054"/>
                        <a14:foregroundMark x1="81757" y1="56081" x2="81757" y2="56081"/>
                        <a14:foregroundMark x1="93919" y1="59459" x2="93919" y2="59459"/>
                        <a14:foregroundMark x1="87162" y1="43243" x2="87162" y2="43243"/>
                        <a14:foregroundMark x1="85811" y1="38514" x2="85811" y2="38514"/>
                        <a14:foregroundMark x1="50676" y1="30405" x2="50676" y2="30405"/>
                        <a14:foregroundMark x1="25000" y1="32432" x2="25000" y2="32432"/>
                        <a14:foregroundMark x1="21622" y1="56757" x2="21622" y2="56757"/>
                        <a14:foregroundMark x1="21622" y1="56757" x2="21622" y2="56757"/>
                        <a14:foregroundMark x1="21622" y1="56757" x2="21622" y2="56757"/>
                        <a14:foregroundMark x1="16216" y1="56757" x2="15541" y2="53378"/>
                        <a14:foregroundMark x1="6081" y1="57432" x2="4730" y2="59459"/>
                        <a14:foregroundMark x1="15541" y1="29054" x2="15541" y2="29054"/>
                        <a14:foregroundMark x1="54730" y1="54730" x2="66216" y2="60135"/>
                        <a14:foregroundMark x1="52027" y1="61486" x2="41216" y2="69595"/>
                        <a14:foregroundMark x1="46622" y1="35135" x2="57432" y2="28378"/>
                        <a14:foregroundMark x1="16216" y1="35135" x2="21622" y2="41216"/>
                        <a14:foregroundMark x1="74324" y1="39189" x2="85811" y2="35135"/>
                        <a14:backgroundMark x1="8108" y1="14865" x2="50676" y2="9459"/>
                        <a14:backgroundMark x1="50676" y1="9459" x2="92568" y2="16892"/>
                        <a14:backgroundMark x1="97297" y1="66216" x2="98649" y2="63514"/>
                      </a14:backgroundRemoval>
                    </a14:imgEffect>
                  </a14:imgLayer>
                </a14:imgProps>
              </a:ext>
            </a:extLst>
          </a:blip>
          <a:stretch>
            <a:fillRect/>
          </a:stretch>
        </p:blipFill>
        <p:spPr>
          <a:xfrm>
            <a:off x="4697256" y="4715566"/>
            <a:ext cx="875111" cy="875111"/>
          </a:xfrm>
          <a:prstGeom prst="rect">
            <a:avLst/>
          </a:prstGeom>
        </p:spPr>
      </p:pic>
      <p:pic>
        <p:nvPicPr>
          <p:cNvPr id="52" name="Picture 51">
            <a:extLst>
              <a:ext uri="{FF2B5EF4-FFF2-40B4-BE49-F238E27FC236}">
                <a16:creationId xmlns:a16="http://schemas.microsoft.com/office/drawing/2014/main" id="{FC5BA77E-2C3F-AD03-09BF-C11388BDCD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167" l="10000" r="90000">
                        <a14:foregroundMark x1="26111" y1="24500" x2="32222" y2="66000"/>
                        <a14:foregroundMark x1="32222" y1="66000" x2="51778" y2="76333"/>
                        <a14:foregroundMark x1="51778" y1="76333" x2="73778" y2="57833"/>
                        <a14:foregroundMark x1="73778" y1="57833" x2="64000" y2="21833"/>
                        <a14:foregroundMark x1="64000" y1="21833" x2="26444" y2="28167"/>
                        <a14:foregroundMark x1="39444" y1="25167" x2="55889" y2="64167"/>
                        <a14:foregroundMark x1="55889" y1="64167" x2="35444" y2="50667"/>
                        <a14:foregroundMark x1="22889" y1="21000" x2="44333" y2="16333"/>
                        <a14:foregroundMark x1="44333" y1="16333" x2="70889" y2="16333"/>
                        <a14:foregroundMark x1="70889" y1="16333" x2="77222" y2="53667"/>
                        <a14:foregroundMark x1="77222" y1="53667" x2="76778" y2="84667"/>
                        <a14:foregroundMark x1="76778" y1="84667" x2="54479" y2="87181"/>
                        <a14:foregroundMark x1="27675" y1="86169" x2="22000" y2="16500"/>
                        <a14:foregroundMark x1="22000" y1="16500" x2="32556" y2="17333"/>
                        <a14:foregroundMark x1="65444" y1="36167" x2="35778" y2="55000"/>
                        <a14:foregroundMark x1="64667" y1="46500" x2="54444" y2="58000"/>
                        <a14:foregroundMark x1="33000" y1="45167" x2="45556" y2="48333"/>
                        <a14:foregroundMark x1="24111" y1="82333" x2="62333" y2="78333"/>
                        <a14:foregroundMark x1="62333" y1="78333" x2="73556" y2="63500"/>
                        <a14:backgroundMark x1="27333" y1="94500" x2="36222" y2="90333"/>
                        <a14:backgroundMark x1="26889" y1="90333" x2="39444" y2="95667"/>
                        <a14:backgroundMark x1="30111" y1="92667" x2="41111" y2="90333"/>
                        <a14:backgroundMark x1="42333" y1="90833" x2="42333" y2="90833"/>
                        <a14:backgroundMark x1="43889" y1="90833" x2="43889" y2="90833"/>
                        <a14:backgroundMark x1="28111" y1="88000" x2="28111" y2="88000"/>
                        <a14:backgroundMark x1="27889" y1="89167" x2="27222" y2="89000"/>
                        <a14:backgroundMark x1="33111" y1="90167" x2="30778" y2="91000"/>
                        <a14:backgroundMark x1="34667" y1="88167" x2="32333" y2="91667"/>
                        <a14:backgroundMark x1="41222" y1="88833" x2="53778" y2="88833"/>
                        <a14:backgroundMark x1="25889" y1="88333" x2="31889" y2="89667"/>
                      </a14:backgroundRemoval>
                    </a14:imgEffect>
                  </a14:imgLayer>
                </a14:imgProps>
              </a:ext>
            </a:extLst>
          </a:blip>
          <a:stretch>
            <a:fillRect/>
          </a:stretch>
        </p:blipFill>
        <p:spPr>
          <a:xfrm>
            <a:off x="7051950" y="3928445"/>
            <a:ext cx="1369547" cy="913031"/>
          </a:xfrm>
          <a:prstGeom prst="rect">
            <a:avLst/>
          </a:prstGeom>
        </p:spPr>
      </p:pic>
      <p:sp>
        <p:nvSpPr>
          <p:cNvPr id="2" name="TextBox 1">
            <a:extLst>
              <a:ext uri="{FF2B5EF4-FFF2-40B4-BE49-F238E27FC236}">
                <a16:creationId xmlns:a16="http://schemas.microsoft.com/office/drawing/2014/main" id="{44BFCAE5-21BC-B7D0-F1F4-BA22F6A70C03}"/>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MKT-VTI-CN5</a:t>
            </a:r>
          </a:p>
        </p:txBody>
      </p:sp>
      <p:sp>
        <p:nvSpPr>
          <p:cNvPr id="10" name="TextBox 9">
            <a:extLst>
              <a:ext uri="{FF2B5EF4-FFF2-40B4-BE49-F238E27FC236}">
                <a16:creationId xmlns:a16="http://schemas.microsoft.com/office/drawing/2014/main" id="{E805848A-169D-CB3E-5391-83630B034D9F}"/>
              </a:ext>
            </a:extLst>
          </p:cNvPr>
          <p:cNvSpPr txBox="1"/>
          <p:nvPr/>
        </p:nvSpPr>
        <p:spPr>
          <a:xfrm>
            <a:off x="308001" y="1736160"/>
            <a:ext cx="6703029" cy="584775"/>
          </a:xfrm>
          <a:prstGeom prst="rect">
            <a:avLst/>
          </a:prstGeom>
          <a:noFill/>
        </p:spPr>
        <p:txBody>
          <a:bodyPr wrap="square">
            <a:spAutoFit/>
          </a:bodyPr>
          <a:lstStyle/>
          <a:p>
            <a:pPr marL="4763" lvl="1">
              <a:defRPr/>
            </a:pPr>
            <a:r>
              <a:rPr kumimoji="0" lang="en-US" sz="1600"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Principal investigator:  Gonzalo Carracedo, PhD</a:t>
            </a:r>
          </a:p>
          <a:p>
            <a:pPr marL="4763" lvl="1">
              <a:defRPr/>
            </a:pPr>
            <a:r>
              <a:rPr kumimoji="0" lang="en-US" sz="1600"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Researcher: Ana Privado, PhD</a:t>
            </a:r>
          </a:p>
        </p:txBody>
      </p:sp>
      <p:pic>
        <p:nvPicPr>
          <p:cNvPr id="2050" name="Picture 2" descr="Complutense University of Madrid ...">
            <a:extLst>
              <a:ext uri="{FF2B5EF4-FFF2-40B4-BE49-F238E27FC236}">
                <a16:creationId xmlns:a16="http://schemas.microsoft.com/office/drawing/2014/main" id="{A0735819-2774-C7E3-0403-608ED19AD69E}"/>
              </a:ext>
            </a:extLst>
          </p:cNvPr>
          <p:cNvPicPr>
            <a:picLocks noChangeAspect="1" noChangeArrowheads="1"/>
          </p:cNvPicPr>
          <p:nvPr/>
        </p:nvPicPr>
        <p:blipFill>
          <a:blip r:embed="rId7">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a:stretch>
            <a:fillRect/>
          </a:stretch>
        </p:blipFill>
        <p:spPr bwMode="auto">
          <a:xfrm>
            <a:off x="108954" y="117888"/>
            <a:ext cx="3807157" cy="979720"/>
          </a:xfrm>
          <a:prstGeom prst="rect">
            <a:avLst/>
          </a:prstGeom>
          <a:noFill/>
        </p:spPr>
      </p:pic>
    </p:spTree>
    <p:extLst>
      <p:ext uri="{BB962C8B-B14F-4D97-AF65-F5344CB8AC3E}">
        <p14:creationId xmlns:p14="http://schemas.microsoft.com/office/powerpoint/2010/main" val="5541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p:bldP spid="41" grpId="0"/>
      <p:bldP spid="43" grpId="0" animBg="1"/>
      <p:bldP spid="45"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463D8-D56C-997E-2FE2-A4A8DCB0F6E5}"/>
            </a:ext>
          </a:extLst>
        </p:cNvPr>
        <p:cNvGrpSpPr/>
        <p:nvPr/>
      </p:nvGrpSpPr>
      <p:grpSpPr>
        <a:xfrm>
          <a:off x="0" y="0"/>
          <a:ext cx="0" cy="0"/>
          <a:chOff x="0" y="0"/>
          <a:chExt cx="0" cy="0"/>
        </a:xfrm>
      </p:grpSpPr>
      <p:pic>
        <p:nvPicPr>
          <p:cNvPr id="5" name="Picture 4" descr="VTI | Myopia Profile">
            <a:extLst>
              <a:ext uri="{FF2B5EF4-FFF2-40B4-BE49-F238E27FC236}">
                <a16:creationId xmlns:a16="http://schemas.microsoft.com/office/drawing/2014/main" id="{CBD38CA9-2302-5689-27BA-607F4C94EE13}"/>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8869397" y="138164"/>
            <a:ext cx="2901072" cy="942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8E40556-D9DC-E98A-7469-34A83B79204A}"/>
              </a:ext>
            </a:extLst>
          </p:cNvPr>
          <p:cNvPicPr>
            <a:picLocks noChangeAspect="1"/>
          </p:cNvPicPr>
          <p:nvPr/>
        </p:nvPicPr>
        <p:blipFill>
          <a:blip r:embed="rId3"/>
          <a:stretch>
            <a:fillRect/>
          </a:stretch>
        </p:blipFill>
        <p:spPr>
          <a:xfrm>
            <a:off x="151026" y="1560761"/>
            <a:ext cx="5916457" cy="4292630"/>
          </a:xfrm>
          <a:prstGeom prst="rect">
            <a:avLst/>
          </a:prstGeom>
        </p:spPr>
      </p:pic>
      <p:sp>
        <p:nvSpPr>
          <p:cNvPr id="3" name="TextBox 2">
            <a:extLst>
              <a:ext uri="{FF2B5EF4-FFF2-40B4-BE49-F238E27FC236}">
                <a16:creationId xmlns:a16="http://schemas.microsoft.com/office/drawing/2014/main" id="{B4F05A31-29A1-8924-5ADC-0562AA6098DD}"/>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MKT-VTI-CN5</a:t>
            </a:r>
          </a:p>
        </p:txBody>
      </p:sp>
      <p:sp>
        <p:nvSpPr>
          <p:cNvPr id="7" name="TextBox 6">
            <a:extLst>
              <a:ext uri="{FF2B5EF4-FFF2-40B4-BE49-F238E27FC236}">
                <a16:creationId xmlns:a16="http://schemas.microsoft.com/office/drawing/2014/main" id="{090270F1-9E1C-C24D-F792-0981A8FE9580}"/>
              </a:ext>
            </a:extLst>
          </p:cNvPr>
          <p:cNvSpPr txBox="1"/>
          <p:nvPr/>
        </p:nvSpPr>
        <p:spPr>
          <a:xfrm>
            <a:off x="6226919" y="1557183"/>
            <a:ext cx="55435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38E"/>
                </a:solidFill>
                <a:effectLst/>
                <a:uLnTx/>
                <a:uFillTx/>
                <a:latin typeface="Poppins" panose="00000500000000000000" pitchFamily="2" charset="0"/>
                <a:ea typeface="Calibri" panose="020F0502020204030204" pitchFamily="34" charset="0"/>
                <a:cs typeface="Poppins" panose="00000500000000000000" pitchFamily="2" charset="0"/>
              </a:rPr>
              <a:t>Binocular Distance Visual Acuity with NVEMF</a:t>
            </a:r>
          </a:p>
          <a:p>
            <a:pPr marL="285750" lvl="0" indent="-285750">
              <a:buFont typeface="Arial" panose="020B0604020202020204" pitchFamily="34" charset="0"/>
              <a:buChar char="•"/>
              <a:defRPr/>
            </a:pPr>
            <a:r>
              <a:rPr lang="en-US" dirty="0">
                <a:solidFill>
                  <a:srgbClr val="1F438E"/>
                </a:solidFill>
                <a:latin typeface="Poppins" panose="00000500000000000000" pitchFamily="2" charset="0"/>
                <a:ea typeface="Calibri" panose="020F0502020204030204" pitchFamily="34" charset="0"/>
                <a:cs typeface="Poppins" panose="00000500000000000000" pitchFamily="2" charset="0"/>
              </a:rPr>
              <a:t>No clinically or statistically meaningful change from the baseline (spectacle correction)</a:t>
            </a:r>
          </a:p>
        </p:txBody>
      </p:sp>
      <p:graphicFrame>
        <p:nvGraphicFramePr>
          <p:cNvPr id="8" name="Table 7">
            <a:extLst>
              <a:ext uri="{FF2B5EF4-FFF2-40B4-BE49-F238E27FC236}">
                <a16:creationId xmlns:a16="http://schemas.microsoft.com/office/drawing/2014/main" id="{1D388F8D-7E44-73EC-9804-A663AAD28081}"/>
              </a:ext>
            </a:extLst>
          </p:cNvPr>
          <p:cNvGraphicFramePr>
            <a:graphicFrameLocks noGrp="1"/>
          </p:cNvGraphicFramePr>
          <p:nvPr>
            <p:extLst>
              <p:ext uri="{D42A27DB-BD31-4B8C-83A1-F6EECF244321}">
                <p14:modId xmlns:p14="http://schemas.microsoft.com/office/powerpoint/2010/main" val="1676489537"/>
              </p:ext>
            </p:extLst>
          </p:nvPr>
        </p:nvGraphicFramePr>
        <p:xfrm>
          <a:off x="6743082" y="2947511"/>
          <a:ext cx="4299882" cy="3536920"/>
        </p:xfrm>
        <a:graphic>
          <a:graphicData uri="http://schemas.openxmlformats.org/drawingml/2006/table">
            <a:tbl>
              <a:tblPr firstRow="1" bandRow="1">
                <a:noFill/>
                <a:tableStyleId>{5C22544A-7EE6-4342-B048-85BDC9FD1C3A}</a:tableStyleId>
              </a:tblPr>
              <a:tblGrid>
                <a:gridCol w="1798973">
                  <a:extLst>
                    <a:ext uri="{9D8B030D-6E8A-4147-A177-3AD203B41FA5}">
                      <a16:colId xmlns:a16="http://schemas.microsoft.com/office/drawing/2014/main" val="1744113129"/>
                    </a:ext>
                  </a:extLst>
                </a:gridCol>
                <a:gridCol w="1077593">
                  <a:extLst>
                    <a:ext uri="{9D8B030D-6E8A-4147-A177-3AD203B41FA5}">
                      <a16:colId xmlns:a16="http://schemas.microsoft.com/office/drawing/2014/main" val="1402106557"/>
                    </a:ext>
                  </a:extLst>
                </a:gridCol>
                <a:gridCol w="1423316">
                  <a:extLst>
                    <a:ext uri="{9D8B030D-6E8A-4147-A177-3AD203B41FA5}">
                      <a16:colId xmlns:a16="http://schemas.microsoft.com/office/drawing/2014/main" val="3669860988"/>
                    </a:ext>
                  </a:extLst>
                </a:gridCol>
              </a:tblGrid>
              <a:tr h="324324">
                <a:tc>
                  <a:txBody>
                    <a:bodyPr/>
                    <a:lstStyle/>
                    <a:p>
                      <a:pPr algn="ctr" fontAlgn="b"/>
                      <a:r>
                        <a:rPr lang="en-US" sz="1600" b="0" u="none" strike="noStrike" cap="none" spc="0" dirty="0">
                          <a:solidFill>
                            <a:schemeClr val="tx1"/>
                          </a:solidFill>
                          <a:effectLst/>
                          <a:latin typeface="+mn-lt"/>
                        </a:rPr>
                        <a:t>W1 Binoc VA </a:t>
                      </a:r>
                      <a:endParaRPr lang="en-US" sz="1600" b="0" i="0" u="none" strike="noStrike" cap="none" spc="0" dirty="0">
                        <a:solidFill>
                          <a:schemeClr val="tx1"/>
                        </a:solidFill>
                        <a:effectLst/>
                        <a:latin typeface="+mn-lt"/>
                      </a:endParaRPr>
                    </a:p>
                  </a:txBody>
                  <a:tcPr marL="5449" marR="5449" marT="54926" marB="54926" anchor="b">
                    <a:lnL w="12700" cmpd="sng">
                      <a:noFill/>
                    </a:lnL>
                    <a:lnR w="12700" cmpd="sng">
                      <a:noFill/>
                    </a:lnR>
                    <a:lnT w="28575" cap="flat" cmpd="sng" algn="ctr">
                      <a:solidFill>
                        <a:schemeClr val="tx1"/>
                      </a:solidFill>
                      <a:prstDash val="solid"/>
                    </a:lnT>
                    <a:lnB w="38100" cmpd="sng">
                      <a:noFill/>
                    </a:lnB>
                    <a:noFill/>
                  </a:tcPr>
                </a:tc>
                <a:tc>
                  <a:txBody>
                    <a:bodyPr/>
                    <a:lstStyle/>
                    <a:p>
                      <a:pPr algn="ctr" fontAlgn="b"/>
                      <a:r>
                        <a:rPr lang="en-US" sz="1400" b="0" i="0" u="none" strike="noStrike" cap="none" spc="0" dirty="0">
                          <a:solidFill>
                            <a:schemeClr val="tx1"/>
                          </a:solidFill>
                          <a:effectLst/>
                          <a:latin typeface="+mn-lt"/>
                        </a:rPr>
                        <a:t>(logMAR)</a:t>
                      </a:r>
                    </a:p>
                  </a:txBody>
                  <a:tcPr marL="5449" marR="5449" marT="54926" marB="54926" anchor="b">
                    <a:lnL w="12700" cmpd="sng">
                      <a:noFill/>
                    </a:lnL>
                    <a:lnR w="12700" cmpd="sng">
                      <a:noFill/>
                    </a:lnR>
                    <a:lnT w="28575" cap="flat" cmpd="sng" algn="ctr">
                      <a:solidFill>
                        <a:schemeClr val="tx1"/>
                      </a:solidFill>
                      <a:prstDash val="solid"/>
                    </a:lnT>
                    <a:lnB w="38100" cmpd="sng">
                      <a:noFill/>
                    </a:lnB>
                    <a:noFill/>
                  </a:tcPr>
                </a:tc>
                <a:tc>
                  <a:txBody>
                    <a:bodyPr/>
                    <a:lstStyle/>
                    <a:p>
                      <a:pPr algn="ctr" fontAlgn="b"/>
                      <a:r>
                        <a:rPr lang="en-US" sz="1600" b="0" u="none" strike="noStrike" cap="none" spc="0" dirty="0">
                          <a:solidFill>
                            <a:schemeClr val="tx1"/>
                          </a:solidFill>
                          <a:effectLst/>
                          <a:latin typeface="+mn-lt"/>
                        </a:rPr>
                        <a:t>Avg±SD</a:t>
                      </a:r>
                      <a:endParaRPr lang="en-US" sz="1600" b="0" i="0" u="none" strike="noStrike" cap="none" spc="0" dirty="0">
                        <a:solidFill>
                          <a:schemeClr val="tx1"/>
                        </a:solidFill>
                        <a:effectLst/>
                        <a:latin typeface="+mn-lt"/>
                      </a:endParaRPr>
                    </a:p>
                  </a:txBody>
                  <a:tcPr marL="5449" marR="5449" marT="54926" marB="54926" anchor="b">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805704953"/>
                  </a:ext>
                </a:extLst>
              </a:tr>
              <a:tr h="324324">
                <a:tc>
                  <a:txBody>
                    <a:bodyPr/>
                    <a:lstStyle/>
                    <a:p>
                      <a:pPr algn="ctr" fontAlgn="b"/>
                      <a:r>
                        <a:rPr lang="en-US" sz="1600" b="1" u="none" strike="noStrike" cap="none" spc="0" dirty="0">
                          <a:solidFill>
                            <a:schemeClr val="tx1"/>
                          </a:solidFill>
                          <a:effectLst/>
                          <a:latin typeface="+mn-lt"/>
                        </a:rPr>
                        <a:t>-0.75 to -1.00 DC</a:t>
                      </a:r>
                      <a:endParaRPr lang="en-US" sz="1600" b="1" i="0" u="none" strike="noStrike" cap="none" spc="0" dirty="0">
                        <a:solidFill>
                          <a:schemeClr val="tx1"/>
                        </a:solidFill>
                        <a:effectLst/>
                        <a:latin typeface="+mn-lt"/>
                      </a:endParaRPr>
                    </a:p>
                  </a:txBody>
                  <a:tcPr marL="5449" marR="5449" marT="54926" marB="54926" anchor="b">
                    <a:lnL w="28575" cap="flat" cmpd="sng" algn="ctr">
                      <a:noFill/>
                      <a:prstDash val="solid"/>
                    </a:lnL>
                    <a:lnR w="12700" cmpd="sng">
                      <a:noFill/>
                      <a:prstDash val="solid"/>
                    </a:lnR>
                    <a:lnT w="38100" cmpd="sng">
                      <a:noFill/>
                    </a:lnT>
                    <a:lnB w="12700" cap="flat" cmpd="sng" algn="ctr">
                      <a:noFill/>
                      <a:prstDash val="solid"/>
                    </a:lnB>
                    <a:noFill/>
                  </a:tcPr>
                </a:tc>
                <a:tc>
                  <a:txBody>
                    <a:bodyPr/>
                    <a:lstStyle/>
                    <a:p>
                      <a:pPr algn="ctr" fontAlgn="b"/>
                      <a:r>
                        <a:rPr lang="en-US" sz="1600" u="none" strike="noStrike" cap="none" spc="0" dirty="0">
                          <a:solidFill>
                            <a:schemeClr val="tx1"/>
                          </a:solidFill>
                          <a:effectLst/>
                          <a:latin typeface="+mn-lt"/>
                        </a:rPr>
                        <a:t>n = 12</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38100" cmpd="sng">
                      <a:noFill/>
                    </a:lnT>
                    <a:lnB w="12700" cap="flat" cmpd="sng" algn="ctr">
                      <a:noFill/>
                      <a:prstDash val="solid"/>
                    </a:lnB>
                    <a:noFill/>
                  </a:tcPr>
                </a:tc>
                <a:tc>
                  <a:txBody>
                    <a:bodyPr/>
                    <a:lstStyle/>
                    <a:p>
                      <a:pPr algn="ctr" fontAlgn="b"/>
                      <a:r>
                        <a:rPr lang="en-US" sz="1600" u="none" strike="noStrike" cap="none" spc="0" dirty="0">
                          <a:solidFill>
                            <a:schemeClr val="tx1"/>
                          </a:solidFill>
                          <a:effectLst/>
                          <a:latin typeface="+mn-lt"/>
                        </a:rPr>
                        <a:t>-0.16 ± 0.06</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780282857"/>
                  </a:ext>
                </a:extLst>
              </a:tr>
              <a:tr h="298169">
                <a:tc>
                  <a:txBody>
                    <a:bodyPr/>
                    <a:lstStyle/>
                    <a:p>
                      <a:pPr algn="r" fontAlgn="b"/>
                      <a:r>
                        <a:rPr lang="en-US" sz="1200" u="none" strike="noStrike" cap="none" spc="0" dirty="0">
                          <a:solidFill>
                            <a:schemeClr val="tx1"/>
                          </a:solidFill>
                          <a:effectLst/>
                          <a:latin typeface="+mn-lt"/>
                        </a:rPr>
                        <a:t>20/20 or better</a:t>
                      </a:r>
                      <a:endParaRPr lang="en-US" sz="12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600" u="none" strike="noStrike" cap="none" spc="0" dirty="0">
                          <a:solidFill>
                            <a:schemeClr val="tx1"/>
                          </a:solidFill>
                          <a:effectLst/>
                          <a:latin typeface="+mn-lt"/>
                        </a:rPr>
                        <a:t>100%</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771167787"/>
                  </a:ext>
                </a:extLst>
              </a:tr>
              <a:tr h="0">
                <a:tc>
                  <a:txBody>
                    <a:bodyPr/>
                    <a:lstStyle/>
                    <a:p>
                      <a:pPr algn="r" fontAlgn="b"/>
                      <a:r>
                        <a:rPr lang="en-US" sz="1200" u="none" strike="noStrike" cap="none" spc="0" dirty="0">
                          <a:solidFill>
                            <a:schemeClr val="tx1"/>
                          </a:solidFill>
                          <a:effectLst/>
                          <a:latin typeface="+mn-lt"/>
                        </a:rPr>
                        <a:t>20/15 or better</a:t>
                      </a:r>
                      <a:endParaRPr lang="en-US" sz="1200" b="0" i="0" u="none" strike="noStrike" cap="none" spc="0" dirty="0">
                        <a:solidFill>
                          <a:schemeClr val="tx1"/>
                        </a:solidFill>
                        <a:effectLst/>
                        <a:latin typeface="+mn-lt"/>
                      </a:endParaRPr>
                    </a:p>
                  </a:txBody>
                  <a:tcPr marL="5449" marR="5449" marT="54926" marB="54926" anchor="b">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en-US" sz="1600" u="none" strike="noStrike" cap="none" spc="0" dirty="0">
                          <a:solidFill>
                            <a:schemeClr val="tx1"/>
                          </a:solidFill>
                          <a:effectLst/>
                          <a:latin typeface="+mn-lt"/>
                        </a:rPr>
                        <a:t>100%</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972674477"/>
                  </a:ext>
                </a:extLst>
              </a:tr>
              <a:tr h="298169">
                <a:tc>
                  <a:txBody>
                    <a:bodyPr/>
                    <a:lstStyle/>
                    <a:p>
                      <a:pPr algn="ctr" fontAlgn="b"/>
                      <a:r>
                        <a:rPr lang="en-US" sz="1600" b="1" i="0" u="none" strike="noStrike" cap="none" spc="0" dirty="0">
                          <a:solidFill>
                            <a:schemeClr val="tx1"/>
                          </a:solidFill>
                          <a:effectLst/>
                          <a:latin typeface="+mn-lt"/>
                        </a:rPr>
                        <a:t>-1.25 to -2.00 DC</a:t>
                      </a: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600" u="none" strike="noStrike" cap="none" spc="0" dirty="0">
                          <a:solidFill>
                            <a:schemeClr val="tx1"/>
                          </a:solidFill>
                          <a:effectLst/>
                          <a:latin typeface="+mn-lt"/>
                        </a:rPr>
                        <a:t>n = 12</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600" u="none" strike="noStrike" cap="none" spc="0" dirty="0">
                          <a:solidFill>
                            <a:schemeClr val="tx1"/>
                          </a:solidFill>
                          <a:effectLst/>
                          <a:latin typeface="+mn-lt"/>
                        </a:rPr>
                        <a:t>-0.09 ± 0.08</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21091507"/>
                  </a:ext>
                </a:extLst>
              </a:tr>
              <a:tr h="324324">
                <a:tc>
                  <a:txBody>
                    <a:bodyPr/>
                    <a:lstStyle/>
                    <a:p>
                      <a:pPr algn="r" fontAlgn="b"/>
                      <a:r>
                        <a:rPr lang="en-US" sz="1200" u="none" strike="noStrike" cap="none" spc="0" dirty="0">
                          <a:solidFill>
                            <a:schemeClr val="tx1"/>
                          </a:solidFill>
                          <a:effectLst/>
                          <a:latin typeface="+mn-lt"/>
                        </a:rPr>
                        <a:t>20/20 or better</a:t>
                      </a:r>
                      <a:endParaRPr lang="en-US" sz="1200" b="0" i="0" u="none" strike="noStrike" cap="none" spc="0" dirty="0">
                        <a:solidFill>
                          <a:schemeClr val="tx1"/>
                        </a:solidFill>
                        <a:effectLst/>
                        <a:latin typeface="+mn-lt"/>
                      </a:endParaRPr>
                    </a:p>
                  </a:txBody>
                  <a:tcPr marL="5449" marR="5449" marT="54926" marB="54926" anchor="b">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en-US" sz="1600" u="none" strike="noStrike" cap="none" spc="0" dirty="0">
                          <a:solidFill>
                            <a:schemeClr val="tx1"/>
                          </a:solidFill>
                          <a:effectLst/>
                          <a:latin typeface="+mn-lt"/>
                        </a:rPr>
                        <a:t>100%</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21673113"/>
                  </a:ext>
                </a:extLst>
              </a:tr>
              <a:tr h="298169">
                <a:tc>
                  <a:txBody>
                    <a:bodyPr/>
                    <a:lstStyle/>
                    <a:p>
                      <a:pPr algn="r" fontAlgn="b"/>
                      <a:r>
                        <a:rPr lang="en-US" sz="1200" u="none" strike="noStrike" cap="none" spc="0" dirty="0">
                          <a:solidFill>
                            <a:schemeClr val="tx1"/>
                          </a:solidFill>
                          <a:effectLst/>
                          <a:latin typeface="+mn-lt"/>
                        </a:rPr>
                        <a:t>20/15 or better</a:t>
                      </a:r>
                      <a:endParaRPr lang="en-US" sz="12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600" u="none" strike="noStrike" cap="none" spc="0" dirty="0">
                          <a:solidFill>
                            <a:schemeClr val="tx1"/>
                          </a:solidFill>
                          <a:effectLst/>
                          <a:latin typeface="+mn-lt"/>
                        </a:rPr>
                        <a:t>67%</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118699224"/>
                  </a:ext>
                </a:extLst>
              </a:tr>
              <a:tr h="324324">
                <a:tc>
                  <a:txBody>
                    <a:bodyPr/>
                    <a:lstStyle/>
                    <a:p>
                      <a:pPr algn="ctr" fontAlgn="b"/>
                      <a:r>
                        <a:rPr lang="en-US" sz="1600" b="1" i="0" u="none" strike="noStrike" cap="none" spc="0" dirty="0">
                          <a:solidFill>
                            <a:schemeClr val="tx1"/>
                          </a:solidFill>
                          <a:effectLst/>
                          <a:latin typeface="+mn-lt"/>
                        </a:rPr>
                        <a:t>-2.25 to -3.00 DC</a:t>
                      </a:r>
                    </a:p>
                  </a:txBody>
                  <a:tcPr marL="5449" marR="5449" marT="54926" marB="54926" anchor="b">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en-US" sz="1600" u="none" strike="noStrike" cap="none" spc="0" dirty="0">
                          <a:solidFill>
                            <a:schemeClr val="tx1"/>
                          </a:solidFill>
                          <a:effectLst/>
                          <a:latin typeface="+mn-lt"/>
                        </a:rPr>
                        <a:t>n = 6</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en-US" sz="1600" u="none" strike="noStrike" cap="none" spc="0" dirty="0">
                          <a:solidFill>
                            <a:schemeClr val="tx1"/>
                          </a:solidFill>
                          <a:effectLst/>
                          <a:latin typeface="+mn-lt"/>
                        </a:rPr>
                        <a:t>-0.06 ± 0.07</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670128453"/>
                  </a:ext>
                </a:extLst>
              </a:tr>
              <a:tr h="298169">
                <a:tc>
                  <a:txBody>
                    <a:bodyPr/>
                    <a:lstStyle/>
                    <a:p>
                      <a:pPr algn="r" fontAlgn="b"/>
                      <a:r>
                        <a:rPr lang="en-US" sz="1200" u="none" strike="noStrike" cap="none" spc="0" dirty="0">
                          <a:solidFill>
                            <a:schemeClr val="tx1"/>
                          </a:solidFill>
                          <a:effectLst/>
                          <a:latin typeface="+mn-lt"/>
                        </a:rPr>
                        <a:t>20/20 or better</a:t>
                      </a:r>
                      <a:endParaRPr lang="en-US" sz="12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600" u="none" strike="noStrike" cap="none" spc="0" dirty="0">
                          <a:solidFill>
                            <a:schemeClr val="tx1"/>
                          </a:solidFill>
                          <a:effectLst/>
                          <a:latin typeface="+mn-lt"/>
                        </a:rPr>
                        <a:t>100%</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80661942"/>
                  </a:ext>
                </a:extLst>
              </a:tr>
              <a:tr h="324324">
                <a:tc>
                  <a:txBody>
                    <a:bodyPr/>
                    <a:lstStyle/>
                    <a:p>
                      <a:pPr algn="r" fontAlgn="b"/>
                      <a:r>
                        <a:rPr lang="en-US" sz="1200" u="none" strike="noStrike" cap="none" spc="0" dirty="0">
                          <a:solidFill>
                            <a:schemeClr val="tx1"/>
                          </a:solidFill>
                          <a:effectLst/>
                          <a:latin typeface="+mn-lt"/>
                        </a:rPr>
                        <a:t>20/15 or better</a:t>
                      </a:r>
                      <a:endParaRPr lang="en-US" sz="1200" b="0" i="0" u="none" strike="noStrike" cap="none" spc="0" dirty="0">
                        <a:solidFill>
                          <a:schemeClr val="tx1"/>
                        </a:solidFill>
                        <a:effectLst/>
                        <a:latin typeface="+mn-lt"/>
                      </a:endParaRPr>
                    </a:p>
                  </a:txBody>
                  <a:tcPr marL="5449" marR="5449" marT="54926" marB="54926" anchor="b">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algn="ctr" fontAlgn="b"/>
                      <a:r>
                        <a:rPr lang="en-US" sz="1600" u="none" strike="noStrike" cap="none" spc="0" dirty="0">
                          <a:solidFill>
                            <a:schemeClr val="tx1"/>
                          </a:solidFill>
                          <a:effectLst/>
                          <a:latin typeface="+mn-lt"/>
                        </a:rPr>
                        <a:t>33%</a:t>
                      </a:r>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algn="ctr" fontAlgn="b"/>
                      <a:endParaRPr lang="en-US" sz="1600" b="0" i="0" u="none" strike="noStrike" cap="none" spc="0" dirty="0">
                        <a:solidFill>
                          <a:schemeClr val="tx1"/>
                        </a:solidFill>
                        <a:effectLst/>
                        <a:latin typeface="+mn-lt"/>
                      </a:endParaRPr>
                    </a:p>
                  </a:txBody>
                  <a:tcPr marL="5449" marR="5449" marT="54926" marB="54926" anchor="b">
                    <a:lnL w="12700" cmpd="sng">
                      <a:noFill/>
                      <a:prstDash val="solid"/>
                    </a:lnL>
                    <a:lnR w="12700" cmpd="sng">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427102034"/>
                  </a:ext>
                </a:extLst>
              </a:tr>
            </a:tbl>
          </a:graphicData>
        </a:graphic>
      </p:graphicFrame>
      <p:sp>
        <p:nvSpPr>
          <p:cNvPr id="9" name="Rectangle: Rounded Corners 8">
            <a:extLst>
              <a:ext uri="{FF2B5EF4-FFF2-40B4-BE49-F238E27FC236}">
                <a16:creationId xmlns:a16="http://schemas.microsoft.com/office/drawing/2014/main" id="{F594B151-4374-DB6B-3A70-C35570F12C84}"/>
              </a:ext>
            </a:extLst>
          </p:cNvPr>
          <p:cNvSpPr/>
          <p:nvPr/>
        </p:nvSpPr>
        <p:spPr>
          <a:xfrm>
            <a:off x="6743081" y="3327509"/>
            <a:ext cx="4417287" cy="3156921"/>
          </a:xfrm>
          <a:prstGeom prst="roundRect">
            <a:avLst>
              <a:gd name="adj" fmla="val 7012"/>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2" descr="Complutense University of Madrid ...">
            <a:extLst>
              <a:ext uri="{FF2B5EF4-FFF2-40B4-BE49-F238E27FC236}">
                <a16:creationId xmlns:a16="http://schemas.microsoft.com/office/drawing/2014/main" id="{DDD569FE-728D-BF46-A989-0EC174A94132}"/>
              </a:ext>
            </a:extLst>
          </p:cNvPr>
          <p:cNvPicPr>
            <a:picLocks noChangeAspect="1" noChangeArrowheads="1"/>
          </p:cNvPicPr>
          <p:nvPr/>
        </p:nvPicPr>
        <p:blipFill>
          <a:blip r:embed="rId4">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a:stretch>
            <a:fillRect/>
          </a:stretch>
        </p:blipFill>
        <p:spPr bwMode="auto">
          <a:xfrm>
            <a:off x="151026" y="100924"/>
            <a:ext cx="3807157" cy="979720"/>
          </a:xfrm>
          <a:prstGeom prst="rect">
            <a:avLst/>
          </a:prstGeom>
          <a:noFill/>
        </p:spPr>
      </p:pic>
    </p:spTree>
    <p:extLst>
      <p:ext uri="{BB962C8B-B14F-4D97-AF65-F5344CB8AC3E}">
        <p14:creationId xmlns:p14="http://schemas.microsoft.com/office/powerpoint/2010/main" val="1314808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A682D-9678-2D91-C868-A0A4722B1F7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0F1C979-67DE-35AD-BD47-1F43FEFCDEDA}"/>
              </a:ext>
            </a:extLst>
          </p:cNvPr>
          <p:cNvSpPr txBox="1"/>
          <p:nvPr/>
        </p:nvSpPr>
        <p:spPr>
          <a:xfrm>
            <a:off x="178236" y="6595426"/>
            <a:ext cx="1003801"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02A44"/>
                </a:solidFill>
                <a:latin typeface="Arial"/>
              </a:rPr>
              <a:t>MKT-RCT-CN5 r0</a:t>
            </a:r>
          </a:p>
        </p:txBody>
      </p:sp>
      <p:pic>
        <p:nvPicPr>
          <p:cNvPr id="14" name="Picture 2" descr="61,135 Stone Arch Ruin Stock Photos - Free &amp; Royalty-Free Stock Photos from  Dreamstime">
            <a:extLst>
              <a:ext uri="{FF2B5EF4-FFF2-40B4-BE49-F238E27FC236}">
                <a16:creationId xmlns:a16="http://schemas.microsoft.com/office/drawing/2014/main" id="{3FB66D1C-392F-CC8B-57CA-4399E576B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639" y="1294141"/>
            <a:ext cx="4668463" cy="3116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5A82CBD-14E3-493A-A987-E1D427A9A350}"/>
              </a:ext>
            </a:extLst>
          </p:cNvPr>
          <p:cNvPicPr>
            <a:picLocks noChangeAspect="1"/>
          </p:cNvPicPr>
          <p:nvPr/>
        </p:nvPicPr>
        <p:blipFill>
          <a:blip r:embed="rId4"/>
          <a:stretch>
            <a:fillRect/>
          </a:stretch>
        </p:blipFill>
        <p:spPr>
          <a:xfrm>
            <a:off x="6685337" y="1690688"/>
            <a:ext cx="4668463" cy="4353350"/>
          </a:xfrm>
          <a:prstGeom prst="rect">
            <a:avLst/>
          </a:prstGeom>
        </p:spPr>
      </p:pic>
      <p:sp>
        <p:nvSpPr>
          <p:cNvPr id="18" name="Title 12">
            <a:extLst>
              <a:ext uri="{FF2B5EF4-FFF2-40B4-BE49-F238E27FC236}">
                <a16:creationId xmlns:a16="http://schemas.microsoft.com/office/drawing/2014/main" id="{5623B7CC-161E-0740-1362-03296559135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marL="6350" indent="0" algn="l" defTabSz="914400" rtl="0" eaLnBrk="1" latinLnBrk="0" hangingPunct="1">
              <a:lnSpc>
                <a:spcPct val="90000"/>
              </a:lnSpc>
              <a:spcBef>
                <a:spcPct val="0"/>
              </a:spcBef>
              <a:buNone/>
              <a:tabLst/>
              <a:defRPr lang="en-US" sz="2800" b="1" i="0" u="none" strike="noStrike" kern="1200" cap="none" dirty="0">
                <a:solidFill>
                  <a:srgbClr val="1B4298"/>
                </a:solidFill>
                <a:latin typeface="Century Gothic" panose="020B0502020202020204" pitchFamily="34" charset="0"/>
                <a:ea typeface="Century Gothic" panose="020B0502020202020204" pitchFamily="34" charset="0"/>
                <a:cs typeface="Arial" panose="020B0604020202020204" pitchFamily="34" charset="0"/>
                <a:sym typeface="Arial"/>
              </a:defRPr>
            </a:lvl1pPr>
          </a:lstStyle>
          <a:p>
            <a:r>
              <a:rPr lang="en-US" sz="3600" dirty="0"/>
              <a:t>Catenary  (Latin catēna = Chain)</a:t>
            </a:r>
            <a:br>
              <a:rPr lang="en-US" sz="3600" dirty="0"/>
            </a:br>
            <a:endParaRPr lang="en-US" sz="3600" dirty="0"/>
          </a:p>
        </p:txBody>
      </p:sp>
      <p:pic>
        <p:nvPicPr>
          <p:cNvPr id="1026" name="Picture 2" descr="arch-museum-broadway-entrance-2018">
            <a:extLst>
              <a:ext uri="{FF2B5EF4-FFF2-40B4-BE49-F238E27FC236}">
                <a16:creationId xmlns:a16="http://schemas.microsoft.com/office/drawing/2014/main" id="{460D5057-2DC8-5CE5-8873-F369B1D0B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639" y="4443334"/>
            <a:ext cx="4672813" cy="214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665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614E-3F3E-FB29-5320-DAD0A9E975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05E1C0-EF20-1122-8784-513D71693ACF}"/>
              </a:ext>
            </a:extLst>
          </p:cNvPr>
          <p:cNvPicPr>
            <a:picLocks noChangeAspect="1"/>
          </p:cNvPicPr>
          <p:nvPr/>
        </p:nvPicPr>
        <p:blipFill>
          <a:blip r:embed="rId2">
            <a:alphaModFix amt="35000"/>
          </a:blip>
          <a:stretch>
            <a:fillRect/>
          </a:stretch>
        </p:blipFill>
        <p:spPr>
          <a:xfrm>
            <a:off x="0" y="0"/>
            <a:ext cx="3467584" cy="1190791"/>
          </a:xfrm>
          <a:prstGeom prst="rect">
            <a:avLst/>
          </a:prstGeom>
        </p:spPr>
      </p:pic>
      <p:sp>
        <p:nvSpPr>
          <p:cNvPr id="2" name="TextBox 1">
            <a:extLst>
              <a:ext uri="{FF2B5EF4-FFF2-40B4-BE49-F238E27FC236}">
                <a16:creationId xmlns:a16="http://schemas.microsoft.com/office/drawing/2014/main" id="{0C5554CE-EA7A-9EC3-8D91-508EB53F651B}"/>
              </a:ext>
            </a:extLst>
          </p:cNvPr>
          <p:cNvSpPr txBox="1"/>
          <p:nvPr/>
        </p:nvSpPr>
        <p:spPr>
          <a:xfrm>
            <a:off x="428012" y="1464236"/>
            <a:ext cx="3073518" cy="584775"/>
          </a:xfrm>
          <a:prstGeom prst="rect">
            <a:avLst/>
          </a:prstGeom>
          <a:noFill/>
        </p:spPr>
        <p:txBody>
          <a:bodyPr wrap="square" rtlCol="0">
            <a:spAutoFit/>
          </a:bodyPr>
          <a:lstStyle/>
          <a:p>
            <a:pPr>
              <a:defRPr/>
            </a:pPr>
            <a:r>
              <a:rPr lang="en-US" sz="3200" dirty="0">
                <a:solidFill>
                  <a:srgbClr val="1F438E"/>
                </a:solidFill>
                <a:latin typeface="Poppins ExtraBold" panose="00000900000000000000" pitchFamily="2" charset="0"/>
                <a:ea typeface="Calibri" panose="020F0502020204030204" pitchFamily="34" charset="0"/>
                <a:cs typeface="Poppins ExtraBold" panose="00000900000000000000" pitchFamily="2" charset="0"/>
              </a:rPr>
              <a:t>Stereopsis</a:t>
            </a:r>
          </a:p>
        </p:txBody>
      </p:sp>
      <p:pic>
        <p:nvPicPr>
          <p:cNvPr id="6" name="Picture 5">
            <a:extLst>
              <a:ext uri="{FF2B5EF4-FFF2-40B4-BE49-F238E27FC236}">
                <a16:creationId xmlns:a16="http://schemas.microsoft.com/office/drawing/2014/main" id="{4302A4B8-D4F9-D8B5-36FD-556D19C1D5A3}"/>
              </a:ext>
            </a:extLst>
          </p:cNvPr>
          <p:cNvPicPr>
            <a:picLocks noChangeAspect="1"/>
          </p:cNvPicPr>
          <p:nvPr/>
        </p:nvPicPr>
        <p:blipFill>
          <a:blip r:embed="rId3"/>
          <a:stretch>
            <a:fillRect/>
          </a:stretch>
        </p:blipFill>
        <p:spPr>
          <a:xfrm>
            <a:off x="4517509" y="1190791"/>
            <a:ext cx="7346977" cy="5067178"/>
          </a:xfrm>
          <a:prstGeom prst="rect">
            <a:avLst/>
          </a:prstGeom>
        </p:spPr>
      </p:pic>
      <p:sp>
        <p:nvSpPr>
          <p:cNvPr id="7" name="Title 3">
            <a:extLst>
              <a:ext uri="{FF2B5EF4-FFF2-40B4-BE49-F238E27FC236}">
                <a16:creationId xmlns:a16="http://schemas.microsoft.com/office/drawing/2014/main" id="{D2CD47B3-2E25-D1B0-6187-FF8C69FB8E63}"/>
              </a:ext>
            </a:extLst>
          </p:cNvPr>
          <p:cNvSpPr txBox="1">
            <a:spLocks/>
          </p:cNvSpPr>
          <p:nvPr/>
        </p:nvSpPr>
        <p:spPr>
          <a:xfrm>
            <a:off x="428012" y="2491643"/>
            <a:ext cx="3846487" cy="14092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1F438E"/>
                </a:solidFill>
                <a:effectLst/>
                <a:uLnTx/>
                <a:uFillTx/>
                <a:latin typeface="Poppins" panose="00000500000000000000" pitchFamily="2" charset="0"/>
                <a:cs typeface="Poppins" panose="00000500000000000000" pitchFamily="2" charset="0"/>
              </a:rPr>
              <a:t>Differences non-clinical relevant.</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srgbClr val="1F438E"/>
              </a:solidFill>
              <a:effectLst/>
              <a:uLnTx/>
              <a:uFillTx/>
              <a:latin typeface="Poppins" panose="00000500000000000000" pitchFamily="2" charset="0"/>
              <a:cs typeface="Poppins" panose="00000500000000000000" pitchFamily="2" charset="0"/>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1F438E"/>
                </a:solidFill>
                <a:effectLst/>
                <a:uLnTx/>
                <a:uFillTx/>
                <a:latin typeface="Poppins" panose="00000500000000000000" pitchFamily="2" charset="0"/>
                <a:cs typeface="Poppins" panose="00000500000000000000" pitchFamily="2" charset="0"/>
              </a:rPr>
              <a:t>Stereopsis preserved.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1F438E"/>
              </a:solidFill>
              <a:effectLst/>
              <a:uLnTx/>
              <a:uFillTx/>
              <a:latin typeface="Aptos Display" panose="02110004020202020204"/>
              <a:ea typeface="+mj-ea"/>
              <a:cs typeface="+mj-cs"/>
            </a:endParaRPr>
          </a:p>
        </p:txBody>
      </p:sp>
      <p:sp>
        <p:nvSpPr>
          <p:cNvPr id="3" name="TextBox 2">
            <a:extLst>
              <a:ext uri="{FF2B5EF4-FFF2-40B4-BE49-F238E27FC236}">
                <a16:creationId xmlns:a16="http://schemas.microsoft.com/office/drawing/2014/main" id="{94F0D591-09CA-55B1-5BCE-6CA74B88CEDA}"/>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MKT-VTI-CN5</a:t>
            </a:r>
          </a:p>
        </p:txBody>
      </p:sp>
    </p:spTree>
    <p:extLst>
      <p:ext uri="{BB962C8B-B14F-4D97-AF65-F5344CB8AC3E}">
        <p14:creationId xmlns:p14="http://schemas.microsoft.com/office/powerpoint/2010/main" val="334343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0027B-7D64-EF91-F2FB-B05A684018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9876DD-D628-7ED0-7257-9D9D15B02FE7}"/>
              </a:ext>
            </a:extLst>
          </p:cNvPr>
          <p:cNvPicPr>
            <a:picLocks noChangeAspect="1"/>
          </p:cNvPicPr>
          <p:nvPr/>
        </p:nvPicPr>
        <p:blipFill>
          <a:blip r:embed="rId2">
            <a:alphaModFix amt="35000"/>
          </a:blip>
          <a:stretch>
            <a:fillRect/>
          </a:stretch>
        </p:blipFill>
        <p:spPr>
          <a:xfrm>
            <a:off x="0" y="0"/>
            <a:ext cx="3467584" cy="1190791"/>
          </a:xfrm>
          <a:prstGeom prst="rect">
            <a:avLst/>
          </a:prstGeom>
        </p:spPr>
      </p:pic>
      <p:sp>
        <p:nvSpPr>
          <p:cNvPr id="2" name="TextBox 1">
            <a:extLst>
              <a:ext uri="{FF2B5EF4-FFF2-40B4-BE49-F238E27FC236}">
                <a16:creationId xmlns:a16="http://schemas.microsoft.com/office/drawing/2014/main" id="{510E4026-EAC5-7AC1-2BB1-65E86A703100}"/>
              </a:ext>
            </a:extLst>
          </p:cNvPr>
          <p:cNvSpPr txBox="1"/>
          <p:nvPr/>
        </p:nvSpPr>
        <p:spPr>
          <a:xfrm>
            <a:off x="569194" y="1096766"/>
            <a:ext cx="5796780" cy="584775"/>
          </a:xfrm>
          <a:prstGeom prst="rect">
            <a:avLst/>
          </a:prstGeom>
          <a:noFill/>
        </p:spPr>
        <p:txBody>
          <a:bodyPr wrap="none" rtlCol="0">
            <a:spAutoFit/>
          </a:bodyPr>
          <a:lstStyle/>
          <a:p>
            <a:pPr marR="0" lvl="0" indent="0" fontAlgn="auto">
              <a:lnSpc>
                <a:spcPct val="100000"/>
              </a:lnSpc>
              <a:spcBef>
                <a:spcPts val="0"/>
              </a:spcBef>
              <a:spcAft>
                <a:spcPts val="0"/>
              </a:spcAft>
              <a:buClrTx/>
              <a:buSzTx/>
              <a:buFontTx/>
              <a:buNone/>
              <a:tabLst/>
              <a:defRPr/>
            </a:pPr>
            <a:r>
              <a:rPr lang="en-US" sz="3200" dirty="0">
                <a:solidFill>
                  <a:srgbClr val="1F438E"/>
                </a:solidFill>
                <a:latin typeface="Poppins ExtraBold" panose="00000900000000000000" pitchFamily="2" charset="0"/>
                <a:ea typeface="Calibri" panose="020F0502020204030204" pitchFamily="34" charset="0"/>
                <a:cs typeface="Poppins ExtraBold" panose="00000900000000000000" pitchFamily="2" charset="0"/>
              </a:rPr>
              <a:t>Predictors of Visual Acuity</a:t>
            </a:r>
          </a:p>
        </p:txBody>
      </p:sp>
      <p:pic>
        <p:nvPicPr>
          <p:cNvPr id="6" name="Picture 5">
            <a:extLst>
              <a:ext uri="{FF2B5EF4-FFF2-40B4-BE49-F238E27FC236}">
                <a16:creationId xmlns:a16="http://schemas.microsoft.com/office/drawing/2014/main" id="{D0729420-C819-4699-12D0-5C72794868DB}"/>
              </a:ext>
            </a:extLst>
          </p:cNvPr>
          <p:cNvPicPr>
            <a:picLocks noChangeAspect="1"/>
          </p:cNvPicPr>
          <p:nvPr/>
        </p:nvPicPr>
        <p:blipFill>
          <a:blip r:embed="rId3"/>
          <a:stretch>
            <a:fillRect/>
          </a:stretch>
        </p:blipFill>
        <p:spPr>
          <a:xfrm>
            <a:off x="579414" y="1837986"/>
            <a:ext cx="7132846" cy="4561267"/>
          </a:xfrm>
          <a:prstGeom prst="rect">
            <a:avLst/>
          </a:prstGeom>
        </p:spPr>
      </p:pic>
      <p:sp>
        <p:nvSpPr>
          <p:cNvPr id="7" name="TextBox 6">
            <a:extLst>
              <a:ext uri="{FF2B5EF4-FFF2-40B4-BE49-F238E27FC236}">
                <a16:creationId xmlns:a16="http://schemas.microsoft.com/office/drawing/2014/main" id="{E10E38F0-A4F2-3962-F465-39E18944989E}"/>
              </a:ext>
            </a:extLst>
          </p:cNvPr>
          <p:cNvSpPr txBox="1"/>
          <p:nvPr/>
        </p:nvSpPr>
        <p:spPr>
          <a:xfrm>
            <a:off x="7173404" y="2773008"/>
            <a:ext cx="4784134" cy="1938992"/>
          </a:xfrm>
          <a:prstGeom prst="rect">
            <a:avLst/>
          </a:prstGeom>
          <a:noFill/>
        </p:spPr>
        <p:txBody>
          <a:bodyPr wrap="square">
            <a:spAutoFit/>
          </a:bodyPr>
          <a:lstStyle/>
          <a:p>
            <a:pPr marL="461963" marR="0" lvl="2"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1F438E"/>
                </a:solidFill>
                <a:effectLst/>
                <a:uLnTx/>
                <a:uFillTx/>
                <a:latin typeface="Poppins" panose="00000500000000000000" pitchFamily="2" charset="0"/>
                <a:ea typeface="Calibri" panose="020F0502020204030204" pitchFamily="34" charset="0"/>
                <a:cs typeface="Poppins" panose="00000500000000000000" pitchFamily="2" charset="0"/>
              </a:rPr>
              <a:t>Magnitude of cylinder</a:t>
            </a:r>
          </a:p>
          <a:p>
            <a:pPr marL="919163"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1F438E"/>
                </a:solidFill>
                <a:effectLst/>
                <a:uLnTx/>
                <a:uFillTx/>
                <a:latin typeface="Poppins" panose="00000500000000000000" pitchFamily="2" charset="0"/>
                <a:ea typeface="Calibri" panose="020F0502020204030204" pitchFamily="34" charset="0"/>
                <a:cs typeface="Poppins" panose="00000500000000000000" pitchFamily="2" charset="0"/>
              </a:rPr>
              <a:t>No associated with cylinder axis</a:t>
            </a:r>
          </a:p>
          <a:p>
            <a:pPr marL="919163" lvl="2" indent="-457200">
              <a:buFont typeface="Arial" panose="020B0604020202020204" pitchFamily="34" charset="0"/>
              <a:buChar char="•"/>
              <a:defRPr/>
            </a:pPr>
            <a:r>
              <a:rPr kumimoji="0" lang="en-US" sz="2400" i="0" u="none" strike="noStrike" kern="1200" cap="none" spc="0" normalizeH="0" baseline="0" noProof="0" dirty="0">
                <a:ln>
                  <a:noFill/>
                </a:ln>
                <a:solidFill>
                  <a:srgbClr val="1F438E"/>
                </a:solidFill>
                <a:effectLst/>
                <a:uLnTx/>
                <a:uFillTx/>
                <a:latin typeface="Poppins" panose="00000500000000000000" pitchFamily="2" charset="0"/>
                <a:ea typeface="Calibri" panose="020F0502020204030204" pitchFamily="34" charset="0"/>
                <a:cs typeface="Poppins" panose="00000500000000000000" pitchFamily="2" charset="0"/>
              </a:rPr>
              <a:t>No correlation with pupil diameter </a:t>
            </a:r>
          </a:p>
        </p:txBody>
      </p:sp>
      <p:sp>
        <p:nvSpPr>
          <p:cNvPr id="3" name="TextBox 2">
            <a:extLst>
              <a:ext uri="{FF2B5EF4-FFF2-40B4-BE49-F238E27FC236}">
                <a16:creationId xmlns:a16="http://schemas.microsoft.com/office/drawing/2014/main" id="{47219BF7-FEDC-EBE7-8886-81F3300814AC}"/>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MKT-VTI-CN5</a:t>
            </a:r>
          </a:p>
        </p:txBody>
      </p:sp>
    </p:spTree>
    <p:extLst>
      <p:ext uri="{BB962C8B-B14F-4D97-AF65-F5344CB8AC3E}">
        <p14:creationId xmlns:p14="http://schemas.microsoft.com/office/powerpoint/2010/main" val="3617595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F125-9734-0787-18F5-E4246393B1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7B9E45-8D06-2CB2-3098-9360FB0813F2}"/>
              </a:ext>
            </a:extLst>
          </p:cNvPr>
          <p:cNvPicPr>
            <a:picLocks noChangeAspect="1"/>
          </p:cNvPicPr>
          <p:nvPr/>
        </p:nvPicPr>
        <p:blipFill>
          <a:blip r:embed="rId2">
            <a:alphaModFix amt="35000"/>
          </a:blip>
          <a:stretch>
            <a:fillRect/>
          </a:stretch>
        </p:blipFill>
        <p:spPr>
          <a:xfrm>
            <a:off x="-92559" y="0"/>
            <a:ext cx="3467584" cy="1190791"/>
          </a:xfrm>
          <a:prstGeom prst="rect">
            <a:avLst/>
          </a:prstGeom>
        </p:spPr>
      </p:pic>
      <p:sp>
        <p:nvSpPr>
          <p:cNvPr id="15" name="TextBox 14">
            <a:extLst>
              <a:ext uri="{FF2B5EF4-FFF2-40B4-BE49-F238E27FC236}">
                <a16:creationId xmlns:a16="http://schemas.microsoft.com/office/drawing/2014/main" id="{84DAE981-94A7-E2C4-D281-EA7A310ECB09}"/>
              </a:ext>
            </a:extLst>
          </p:cNvPr>
          <p:cNvSpPr txBox="1"/>
          <p:nvPr/>
        </p:nvSpPr>
        <p:spPr>
          <a:xfrm>
            <a:off x="539261" y="1914705"/>
            <a:ext cx="4794739"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38E"/>
                </a:solidFill>
                <a:effectLst/>
                <a:uLnTx/>
                <a:uFillTx/>
                <a:latin typeface="Poppins" panose="00000500000000000000" pitchFamily="2" charset="0"/>
                <a:ea typeface="Calibri" panose="020F0502020204030204" pitchFamily="34" charset="0"/>
                <a:cs typeface="Poppins" panose="00000500000000000000" pitchFamily="2" charset="0"/>
              </a:rPr>
              <a:t>May provide 20/20 or better Binocular Distance VA up to 3.00DC &gt;90% of population</a:t>
            </a:r>
          </a:p>
          <a:p>
            <a:pPr marL="342900" indent="-342900">
              <a:buFont typeface="Arial" panose="020B0604020202020204" pitchFamily="34" charset="0"/>
              <a:buChar char="•"/>
              <a:defRPr/>
            </a:pPr>
            <a:r>
              <a:rPr lang="en-US" sz="2400" dirty="0">
                <a:solidFill>
                  <a:srgbClr val="1F438E"/>
                </a:solidFill>
                <a:latin typeface="Poppins" panose="00000500000000000000" pitchFamily="2" charset="0"/>
                <a:ea typeface="Calibri" panose="020F0502020204030204" pitchFamily="34" charset="0"/>
                <a:cs typeface="Poppins" panose="00000500000000000000" pitchFamily="2" charset="0"/>
              </a:rPr>
              <a:t>Average 1.1 lens to success (20/20)</a:t>
            </a:r>
          </a:p>
        </p:txBody>
      </p:sp>
      <p:sp>
        <p:nvSpPr>
          <p:cNvPr id="16" name="TextBox 15">
            <a:extLst>
              <a:ext uri="{FF2B5EF4-FFF2-40B4-BE49-F238E27FC236}">
                <a16:creationId xmlns:a16="http://schemas.microsoft.com/office/drawing/2014/main" id="{750CA23B-A991-6BBE-252E-5B6BFA04836F}"/>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MKT-VTI-CN5</a:t>
            </a:r>
          </a:p>
        </p:txBody>
      </p:sp>
      <p:sp>
        <p:nvSpPr>
          <p:cNvPr id="5" name="TextBox 4">
            <a:extLst>
              <a:ext uri="{FF2B5EF4-FFF2-40B4-BE49-F238E27FC236}">
                <a16:creationId xmlns:a16="http://schemas.microsoft.com/office/drawing/2014/main" id="{5C9FC33F-EE18-3A0C-FBC9-3376640A37E0}"/>
              </a:ext>
            </a:extLst>
          </p:cNvPr>
          <p:cNvSpPr txBox="1"/>
          <p:nvPr/>
        </p:nvSpPr>
        <p:spPr>
          <a:xfrm>
            <a:off x="539261" y="3931280"/>
            <a:ext cx="464233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2">
                    <a:lumMod val="75000"/>
                  </a:schemeClr>
                </a:solidFill>
                <a:latin typeface="Poppins" panose="00000500000000000000" pitchFamily="2" charset="0"/>
                <a:cs typeface="Poppins" panose="00000500000000000000" pitchFamily="2" charset="0"/>
              </a:rPr>
              <a:t>Important to follow the lens Fitting Guide; Bias towards minus</a:t>
            </a:r>
          </a:p>
        </p:txBody>
      </p:sp>
      <p:pic>
        <p:nvPicPr>
          <p:cNvPr id="3" name="Picture 2">
            <a:extLst>
              <a:ext uri="{FF2B5EF4-FFF2-40B4-BE49-F238E27FC236}">
                <a16:creationId xmlns:a16="http://schemas.microsoft.com/office/drawing/2014/main" id="{25B9698A-4D05-C3DA-643F-A9E82D07DA8F}"/>
              </a:ext>
            </a:extLst>
          </p:cNvPr>
          <p:cNvPicPr>
            <a:picLocks noChangeAspect="1"/>
          </p:cNvPicPr>
          <p:nvPr/>
        </p:nvPicPr>
        <p:blipFill>
          <a:blip r:embed="rId3"/>
          <a:stretch>
            <a:fillRect/>
          </a:stretch>
        </p:blipFill>
        <p:spPr>
          <a:xfrm>
            <a:off x="5416062" y="1091793"/>
            <a:ext cx="6558604" cy="4971035"/>
          </a:xfrm>
          <a:prstGeom prst="rect">
            <a:avLst/>
          </a:prstGeom>
        </p:spPr>
      </p:pic>
      <p:sp>
        <p:nvSpPr>
          <p:cNvPr id="8" name="TextBox 7">
            <a:extLst>
              <a:ext uri="{FF2B5EF4-FFF2-40B4-BE49-F238E27FC236}">
                <a16:creationId xmlns:a16="http://schemas.microsoft.com/office/drawing/2014/main" id="{AC24EC90-78FB-E587-7473-01717D04CE47}"/>
              </a:ext>
            </a:extLst>
          </p:cNvPr>
          <p:cNvSpPr txBox="1"/>
          <p:nvPr/>
        </p:nvSpPr>
        <p:spPr>
          <a:xfrm>
            <a:off x="538041" y="1229582"/>
            <a:ext cx="6142892" cy="584775"/>
          </a:xfrm>
          <a:prstGeom prst="rect">
            <a:avLst/>
          </a:prstGeom>
          <a:noFill/>
        </p:spPr>
        <p:txBody>
          <a:bodyPr wrap="square">
            <a:spAutoFit/>
          </a:bodyPr>
          <a:lstStyle/>
          <a:p>
            <a:pPr>
              <a:defRPr/>
            </a:pPr>
            <a:r>
              <a:rPr lang="en-US" sz="3200" dirty="0">
                <a:solidFill>
                  <a:srgbClr val="1F438E"/>
                </a:solidFill>
                <a:latin typeface="Poppins ExtraBold" panose="00000900000000000000" pitchFamily="2" charset="0"/>
                <a:ea typeface="Calibri" panose="020F0502020204030204" pitchFamily="34" charset="0"/>
                <a:cs typeface="Poppins ExtraBold" panose="00000900000000000000" pitchFamily="2" charset="0"/>
              </a:rPr>
              <a:t>Key Outcomes</a:t>
            </a:r>
          </a:p>
        </p:txBody>
      </p:sp>
    </p:spTree>
    <p:extLst>
      <p:ext uri="{BB962C8B-B14F-4D97-AF65-F5344CB8AC3E}">
        <p14:creationId xmlns:p14="http://schemas.microsoft.com/office/powerpoint/2010/main" val="47756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3ACDC51-4A27-6767-2BE5-A96CB06697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96C494-6A3C-F796-39C4-34A0A2914701}"/>
              </a:ext>
            </a:extLst>
          </p:cNvPr>
          <p:cNvPicPr>
            <a:picLocks noChangeAspect="1"/>
          </p:cNvPicPr>
          <p:nvPr/>
        </p:nvPicPr>
        <p:blipFill>
          <a:blip r:embed="rId2">
            <a:alphaModFix amt="35000"/>
          </a:blip>
          <a:stretch>
            <a:fillRect/>
          </a:stretch>
        </p:blipFill>
        <p:spPr>
          <a:xfrm>
            <a:off x="490600" y="14009"/>
            <a:ext cx="3467584" cy="1190791"/>
          </a:xfrm>
          <a:prstGeom prst="rect">
            <a:avLst/>
          </a:prstGeom>
        </p:spPr>
      </p:pic>
      <p:sp>
        <p:nvSpPr>
          <p:cNvPr id="2" name="TextBox 1">
            <a:extLst>
              <a:ext uri="{FF2B5EF4-FFF2-40B4-BE49-F238E27FC236}">
                <a16:creationId xmlns:a16="http://schemas.microsoft.com/office/drawing/2014/main" id="{82BDD499-C355-E6C3-549F-2A6C8604AE6C}"/>
              </a:ext>
            </a:extLst>
          </p:cNvPr>
          <p:cNvSpPr txBox="1"/>
          <p:nvPr/>
        </p:nvSpPr>
        <p:spPr>
          <a:xfrm>
            <a:off x="885825" y="1166147"/>
            <a:ext cx="52783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F438E"/>
                </a:solidFill>
                <a:effectLst/>
                <a:uLnTx/>
                <a:uFillTx/>
                <a:latin typeface="Arial" panose="020B0604020202020204" pitchFamily="34" charset="0"/>
                <a:ea typeface="Calibri" panose="020F0502020204030204" pitchFamily="34" charset="0"/>
                <a:cs typeface="Arial" panose="020B0604020202020204" pitchFamily="34" charset="0"/>
              </a:rPr>
              <a:t>Visual Analogue Scale</a:t>
            </a:r>
          </a:p>
        </p:txBody>
      </p:sp>
      <p:sp>
        <p:nvSpPr>
          <p:cNvPr id="7" name="Rectangle 6">
            <a:extLst>
              <a:ext uri="{FF2B5EF4-FFF2-40B4-BE49-F238E27FC236}">
                <a16:creationId xmlns:a16="http://schemas.microsoft.com/office/drawing/2014/main" id="{40832DCD-62D1-992C-F107-96AF105902CE}"/>
              </a:ext>
            </a:extLst>
          </p:cNvPr>
          <p:cNvSpPr/>
          <p:nvPr/>
        </p:nvSpPr>
        <p:spPr>
          <a:xfrm>
            <a:off x="595375" y="5455229"/>
            <a:ext cx="2633600" cy="46672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Up to 49 </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B166FDD2-4FD0-0122-A48C-82B64A16DD7C}"/>
              </a:ext>
            </a:extLst>
          </p:cNvPr>
          <p:cNvSpPr/>
          <p:nvPr/>
        </p:nvSpPr>
        <p:spPr>
          <a:xfrm>
            <a:off x="8974172" y="5455228"/>
            <a:ext cx="2633600" cy="46672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More than 80</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1D05656A-82B9-2520-2DAC-C38DEEFF6F2D}"/>
              </a:ext>
            </a:extLst>
          </p:cNvPr>
          <p:cNvSpPr/>
          <p:nvPr/>
        </p:nvSpPr>
        <p:spPr>
          <a:xfrm>
            <a:off x="4784773" y="5455228"/>
            <a:ext cx="2633600" cy="46672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Between 50 and 79 </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8AA2F778-FF68-1823-0C98-0CD52F0D2618}"/>
              </a:ext>
            </a:extLst>
          </p:cNvPr>
          <p:cNvSpPr txBox="1"/>
          <p:nvPr/>
        </p:nvSpPr>
        <p:spPr>
          <a:xfrm>
            <a:off x="899333" y="6182122"/>
            <a:ext cx="20256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Unsatisfactory</a:t>
            </a:r>
          </a:p>
        </p:txBody>
      </p:sp>
      <p:sp>
        <p:nvSpPr>
          <p:cNvPr id="11" name="TextBox 10">
            <a:extLst>
              <a:ext uri="{FF2B5EF4-FFF2-40B4-BE49-F238E27FC236}">
                <a16:creationId xmlns:a16="http://schemas.microsoft.com/office/drawing/2014/main" id="{0D51E16C-23B8-A5E6-0D57-F172470D09F5}"/>
              </a:ext>
            </a:extLst>
          </p:cNvPr>
          <p:cNvSpPr txBox="1"/>
          <p:nvPr/>
        </p:nvSpPr>
        <p:spPr>
          <a:xfrm>
            <a:off x="5359455" y="6182120"/>
            <a:ext cx="168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Satisfactory</a:t>
            </a:r>
          </a:p>
        </p:txBody>
      </p:sp>
      <p:sp>
        <p:nvSpPr>
          <p:cNvPr id="12" name="TextBox 11">
            <a:extLst>
              <a:ext uri="{FF2B5EF4-FFF2-40B4-BE49-F238E27FC236}">
                <a16:creationId xmlns:a16="http://schemas.microsoft.com/office/drawing/2014/main" id="{C61A5C76-1848-D1B6-7B81-E56F56DD77B4}"/>
              </a:ext>
            </a:extLst>
          </p:cNvPr>
          <p:cNvSpPr txBox="1"/>
          <p:nvPr/>
        </p:nvSpPr>
        <p:spPr>
          <a:xfrm>
            <a:off x="9137066" y="6182119"/>
            <a:ext cx="2307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Very satisfactory</a:t>
            </a:r>
          </a:p>
        </p:txBody>
      </p:sp>
      <p:sp>
        <p:nvSpPr>
          <p:cNvPr id="3" name="TextBox 2">
            <a:extLst>
              <a:ext uri="{FF2B5EF4-FFF2-40B4-BE49-F238E27FC236}">
                <a16:creationId xmlns:a16="http://schemas.microsoft.com/office/drawing/2014/main" id="{1AE606CD-DEF1-372B-3145-038A8A4753D9}"/>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MKT-VTI-CN5</a:t>
            </a:r>
          </a:p>
        </p:txBody>
      </p:sp>
      <p:sp>
        <p:nvSpPr>
          <p:cNvPr id="13" name="TextBox 12">
            <a:extLst>
              <a:ext uri="{FF2B5EF4-FFF2-40B4-BE49-F238E27FC236}">
                <a16:creationId xmlns:a16="http://schemas.microsoft.com/office/drawing/2014/main" id="{18E41082-C20B-B442-2AD3-F7048DE9A498}"/>
              </a:ext>
            </a:extLst>
          </p:cNvPr>
          <p:cNvSpPr txBox="1"/>
          <p:nvPr/>
        </p:nvSpPr>
        <p:spPr>
          <a:xfrm>
            <a:off x="899332" y="2156516"/>
            <a:ext cx="10708439" cy="304698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1. How would you rate your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overall visual quality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with these contact lenses, both far and near vision?</a:t>
            </a:r>
          </a:p>
          <a:p>
            <a:r>
              <a:rPr kumimoji="0" lang="en-US" sz="2400" b="1"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	77% </a:t>
            </a:r>
            <a:r>
              <a:rPr kumimoji="0" lang="en-US" sz="2400" b="0"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rated their Overall Visual Quality as satisfactory or very satisfactory</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2. How is your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overall comfort and satisfaction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with these contact lenses?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0= very poor, 100=perfect/very satisfactory</a:t>
            </a:r>
            <a:endParaRPr lang="en-US" sz="2400" dirty="0">
              <a:solidFill>
                <a:prstClr val="black"/>
              </a:solidFill>
              <a:latin typeface="Aptos" panose="0211000402020202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83% </a:t>
            </a:r>
            <a:r>
              <a:rPr kumimoji="0" lang="en-US" sz="2400" b="0" i="0" u="none" strike="noStrike" kern="1200" cap="none" spc="0" normalizeH="0" baseline="0" noProof="0" dirty="0">
                <a:ln>
                  <a:noFill/>
                </a:ln>
                <a:solidFill>
                  <a:srgbClr val="1F438E"/>
                </a:solidFill>
                <a:effectLst/>
                <a:uLnTx/>
                <a:uFillTx/>
                <a:latin typeface="Calibri" panose="020F0502020204030204" pitchFamily="34" charset="0"/>
                <a:ea typeface="Calibri" panose="020F0502020204030204" pitchFamily="34" charset="0"/>
                <a:cs typeface="Calibri" panose="020F0502020204030204" pitchFamily="34" charset="0"/>
              </a:rPr>
              <a:t>rated their Overall Comfort as satisfactory or very satisfactory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098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0CD565-80C0-FB46-EB41-1E127E8A24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6DCED2C-091E-12DA-36B2-66F48E774744}"/>
              </a:ext>
            </a:extLst>
          </p:cNvPr>
          <p:cNvPicPr>
            <a:picLocks noChangeAspect="1"/>
          </p:cNvPicPr>
          <p:nvPr/>
        </p:nvPicPr>
        <p:blipFill>
          <a:blip r:embed="rId2">
            <a:alphaModFix amt="35000"/>
          </a:blip>
          <a:stretch>
            <a:fillRect/>
          </a:stretch>
        </p:blipFill>
        <p:spPr>
          <a:xfrm>
            <a:off x="490600" y="14009"/>
            <a:ext cx="3467584" cy="1190791"/>
          </a:xfrm>
          <a:prstGeom prst="rect">
            <a:avLst/>
          </a:prstGeom>
        </p:spPr>
      </p:pic>
      <p:sp>
        <p:nvSpPr>
          <p:cNvPr id="2" name="TextBox 1">
            <a:extLst>
              <a:ext uri="{FF2B5EF4-FFF2-40B4-BE49-F238E27FC236}">
                <a16:creationId xmlns:a16="http://schemas.microsoft.com/office/drawing/2014/main" id="{0CD9812C-6DAC-D194-6DA7-DCCDBE956216}"/>
              </a:ext>
            </a:extLst>
          </p:cNvPr>
          <p:cNvSpPr txBox="1"/>
          <p:nvPr/>
        </p:nvSpPr>
        <p:spPr>
          <a:xfrm>
            <a:off x="885824" y="1080644"/>
            <a:ext cx="99939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F438E"/>
                </a:solidFill>
                <a:effectLst/>
                <a:uLnTx/>
                <a:uFillTx/>
                <a:latin typeface="Arial" panose="020B0604020202020204" pitchFamily="34" charset="0"/>
                <a:ea typeface="Calibri" panose="020F0502020204030204" pitchFamily="34" charset="0"/>
                <a:cs typeface="Arial" panose="020B0604020202020204" pitchFamily="34" charset="0"/>
              </a:rPr>
              <a:t>Adverse Events</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1F438E"/>
                </a:solidFill>
                <a:effectLst/>
                <a:uLnTx/>
                <a:uFillTx/>
                <a:latin typeface="Arial" panose="020B0604020202020204" pitchFamily="34" charset="0"/>
                <a:ea typeface="Calibri" panose="020F0502020204030204" pitchFamily="34" charset="0"/>
                <a:cs typeface="Arial" panose="020B0604020202020204" pitchFamily="34" charset="0"/>
              </a:rPr>
              <a:t>No adverse events</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1F438E"/>
                </a:solidFill>
                <a:effectLst/>
                <a:uLnTx/>
                <a:uFillTx/>
                <a:latin typeface="Arial" panose="020B0604020202020204" pitchFamily="34" charset="0"/>
                <a:ea typeface="Calibri" panose="020F0502020204030204" pitchFamily="34" charset="0"/>
                <a:cs typeface="Arial" panose="020B0604020202020204" pitchFamily="34" charset="0"/>
              </a:rPr>
              <a:t>Normal ocular findings</a:t>
            </a:r>
          </a:p>
        </p:txBody>
      </p:sp>
      <p:pic>
        <p:nvPicPr>
          <p:cNvPr id="6" name="Picture 5">
            <a:extLst>
              <a:ext uri="{FF2B5EF4-FFF2-40B4-BE49-F238E27FC236}">
                <a16:creationId xmlns:a16="http://schemas.microsoft.com/office/drawing/2014/main" id="{72BEFBDB-3F90-0B70-D66A-3F8C2E80C1F7}"/>
              </a:ext>
            </a:extLst>
          </p:cNvPr>
          <p:cNvPicPr>
            <a:picLocks noChangeAspect="1"/>
          </p:cNvPicPr>
          <p:nvPr/>
        </p:nvPicPr>
        <p:blipFill>
          <a:blip r:embed="rId3"/>
          <a:stretch>
            <a:fillRect/>
          </a:stretch>
        </p:blipFill>
        <p:spPr>
          <a:xfrm>
            <a:off x="1011795" y="2688857"/>
            <a:ext cx="10111376" cy="3272022"/>
          </a:xfrm>
          <a:prstGeom prst="rect">
            <a:avLst/>
          </a:prstGeom>
        </p:spPr>
      </p:pic>
      <p:sp>
        <p:nvSpPr>
          <p:cNvPr id="3" name="TextBox 2">
            <a:extLst>
              <a:ext uri="{FF2B5EF4-FFF2-40B4-BE49-F238E27FC236}">
                <a16:creationId xmlns:a16="http://schemas.microsoft.com/office/drawing/2014/main" id="{24146D9B-ACE0-1E65-C6D2-C082DB5F6EB4}"/>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MKT-VTI-CN5</a:t>
            </a:r>
          </a:p>
        </p:txBody>
      </p:sp>
    </p:spTree>
    <p:extLst>
      <p:ext uri="{BB962C8B-B14F-4D97-AF65-F5344CB8AC3E}">
        <p14:creationId xmlns:p14="http://schemas.microsoft.com/office/powerpoint/2010/main" val="2253729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BFDE-3345-131A-EE8B-D96F32B952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C3826D-A305-A0BD-87C4-7ACC534894F9}"/>
              </a:ext>
            </a:extLst>
          </p:cNvPr>
          <p:cNvPicPr>
            <a:picLocks noChangeAspect="1"/>
          </p:cNvPicPr>
          <p:nvPr/>
        </p:nvPicPr>
        <p:blipFill>
          <a:blip r:embed="rId3">
            <a:alphaModFix amt="35000"/>
          </a:blip>
          <a:stretch>
            <a:fillRect/>
          </a:stretch>
        </p:blipFill>
        <p:spPr>
          <a:xfrm>
            <a:off x="0" y="-24183"/>
            <a:ext cx="3467584" cy="1190791"/>
          </a:xfrm>
          <a:prstGeom prst="rect">
            <a:avLst/>
          </a:prstGeom>
        </p:spPr>
      </p:pic>
      <p:sp>
        <p:nvSpPr>
          <p:cNvPr id="2" name="TextBox 1">
            <a:extLst>
              <a:ext uri="{FF2B5EF4-FFF2-40B4-BE49-F238E27FC236}">
                <a16:creationId xmlns:a16="http://schemas.microsoft.com/office/drawing/2014/main" id="{F7E24C62-9B77-1B01-BA8C-110D392BD900}"/>
              </a:ext>
            </a:extLst>
          </p:cNvPr>
          <p:cNvSpPr txBox="1"/>
          <p:nvPr/>
        </p:nvSpPr>
        <p:spPr>
          <a:xfrm>
            <a:off x="382113" y="980433"/>
            <a:ext cx="83952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38E"/>
                </a:solidFill>
                <a:effectLst/>
                <a:uLnTx/>
                <a:uFillTx/>
                <a:latin typeface="Poppins" panose="00000500000000000000" pitchFamily="2" charset="0"/>
                <a:ea typeface="Calibri" panose="020F0502020204030204" pitchFamily="34" charset="0"/>
                <a:cs typeface="Poppins" panose="00000500000000000000" pitchFamily="2" charset="0"/>
              </a:rPr>
              <a:t>Astigmatism Correction Summary</a:t>
            </a:r>
          </a:p>
        </p:txBody>
      </p:sp>
      <p:sp>
        <p:nvSpPr>
          <p:cNvPr id="10" name="TextBox 9">
            <a:extLst>
              <a:ext uri="{FF2B5EF4-FFF2-40B4-BE49-F238E27FC236}">
                <a16:creationId xmlns:a16="http://schemas.microsoft.com/office/drawing/2014/main" id="{1D3F6A99-F96F-27D7-989E-E647644BDBC1}"/>
              </a:ext>
            </a:extLst>
          </p:cNvPr>
          <p:cNvSpPr txBox="1"/>
          <p:nvPr/>
        </p:nvSpPr>
        <p:spPr>
          <a:xfrm>
            <a:off x="382113" y="1835688"/>
            <a:ext cx="11186432" cy="4708981"/>
          </a:xfrm>
          <a:prstGeom prst="rect">
            <a:avLst/>
          </a:prstGeom>
          <a:noFill/>
        </p:spPr>
        <p:txBody>
          <a:bodyPr wrap="square">
            <a:spAutoFit/>
          </a:bodyPr>
          <a:lstStyle/>
          <a:p>
            <a:pPr marL="347663" lvl="1" indent="-342900">
              <a:spcBef>
                <a:spcPts val="600"/>
              </a:spcBef>
              <a:spcAft>
                <a:spcPts val="600"/>
              </a:spcAft>
              <a:buFont typeface="Arial" panose="020B0604020202020204" pitchFamily="34" charset="0"/>
              <a:buChar char="•"/>
              <a:defRPr/>
            </a:pPr>
            <a:r>
              <a:rPr lang="en-US" sz="2000" b="1" dirty="0">
                <a:solidFill>
                  <a:srgbClr val="0070C0"/>
                </a:solidFill>
                <a:latin typeface="Poppins" panose="00000500000000000000" pitchFamily="2" charset="0"/>
                <a:ea typeface="Calibri" panose="020F0502020204030204" pitchFamily="34" charset="0"/>
                <a:cs typeface="Poppins" panose="00000500000000000000" pitchFamily="2" charset="0"/>
              </a:rPr>
              <a:t>Universal astigmatism power and universal axis</a:t>
            </a:r>
            <a:endParaRPr kumimoji="0" lang="en-US" sz="2000" b="0" i="0" u="none" strike="noStrike" kern="1200" cap="none" spc="0" normalizeH="0" baseline="0" noProof="0" dirty="0">
              <a:ln>
                <a:noFill/>
              </a:ln>
              <a:solidFill>
                <a:srgbClr val="0070C0"/>
              </a:solidFill>
              <a:effectLst/>
              <a:uLnTx/>
              <a:uFillTx/>
              <a:latin typeface="Poppins" panose="00000500000000000000" pitchFamily="2" charset="0"/>
              <a:ea typeface="Calibri" panose="020F0502020204030204" pitchFamily="34" charset="0"/>
              <a:cs typeface="Poppins" panose="00000500000000000000" pitchFamily="2" charset="0"/>
            </a:endParaRPr>
          </a:p>
          <a:p>
            <a:pPr marL="347663" lvl="1" indent="-342900">
              <a:spcBef>
                <a:spcPts val="6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The study demonstrated that the </a:t>
            </a:r>
            <a:r>
              <a:rPr lang="en-US" sz="20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c</a:t>
            </a:r>
            <a:r>
              <a:rPr kumimoji="0" lang="en-US" sz="2000" b="0"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atenary curved power profile lenses effectively corrected (with 20/20 or better vision)</a:t>
            </a:r>
          </a:p>
          <a:p>
            <a:pPr marL="804863" lvl="2" indent="-342900">
              <a:spcBef>
                <a:spcPts val="600"/>
              </a:spcBef>
              <a:spcAft>
                <a:spcPts val="600"/>
              </a:spcAft>
              <a:buFont typeface="Arial" panose="020B0604020202020204" pitchFamily="34" charset="0"/>
              <a:buChar char="•"/>
              <a:defRPr/>
            </a:pPr>
            <a:r>
              <a:rPr kumimoji="0" lang="en-US" b="1"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100% </a:t>
            </a:r>
            <a:r>
              <a:rPr kumimoji="0" lang="en-US" b="0"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of astigmatism up to  3.00DC</a:t>
            </a:r>
          </a:p>
          <a:p>
            <a:pPr marL="804863" lvl="2" indent="-342900">
              <a:spcBef>
                <a:spcPts val="600"/>
              </a:spcBef>
              <a:spcAft>
                <a:spcPts val="600"/>
              </a:spcAft>
              <a:buFont typeface="Arial" panose="020B0604020202020204" pitchFamily="34" charset="0"/>
              <a:buChar char="•"/>
              <a:defRPr/>
            </a:pPr>
            <a:r>
              <a:rPr lang="en-US" dirty="0">
                <a:solidFill>
                  <a:schemeClr val="bg2">
                    <a:lumMod val="25000"/>
                  </a:schemeClr>
                </a:solidFill>
                <a:latin typeface="Poppins" panose="00000500000000000000" pitchFamily="2" charset="0"/>
                <a:cs typeface="Poppins" panose="00000500000000000000" pitchFamily="2" charset="0"/>
              </a:rPr>
              <a:t>May cover over 90% of the general public’s refractive needs</a:t>
            </a:r>
          </a:p>
          <a:p>
            <a:pPr marL="347663" lvl="1" indent="-342900">
              <a:spcBef>
                <a:spcPts val="60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Stereopsis preserved</a:t>
            </a:r>
          </a:p>
          <a:p>
            <a:pPr marL="347663" lvl="1" indent="-342900">
              <a:spcBef>
                <a:spcPts val="60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schemeClr val="bg2">
                    <a:lumMod val="25000"/>
                  </a:schemeClr>
                </a:solidFill>
                <a:effectLst/>
                <a:uLnTx/>
                <a:uFillTx/>
                <a:latin typeface="Poppins" panose="00000500000000000000" pitchFamily="2" charset="0"/>
                <a:ea typeface="Calibri" panose="020F0502020204030204" pitchFamily="34" charset="0"/>
                <a:cs typeface="Poppins" panose="00000500000000000000" pitchFamily="2" charset="0"/>
              </a:rPr>
              <a:t>Works well with all pupil sizes</a:t>
            </a:r>
          </a:p>
          <a:p>
            <a:pPr marL="347663" lvl="1" indent="-342900">
              <a:spcBef>
                <a:spcPts val="600"/>
              </a:spcBef>
              <a:spcAft>
                <a:spcPts val="600"/>
              </a:spcAft>
              <a:buFont typeface="Arial" panose="020B0604020202020204" pitchFamily="34" charset="0"/>
              <a:buChar char="•"/>
              <a:defRPr/>
            </a:pPr>
            <a:r>
              <a:rPr lang="en-US" sz="2800" b="1" dirty="0">
                <a:solidFill>
                  <a:srgbClr val="0070C0"/>
                </a:solidFill>
                <a:latin typeface="Poppins" panose="00000500000000000000" pitchFamily="2" charset="0"/>
                <a:ea typeface="Calibri" panose="020F0502020204030204" pitchFamily="34" charset="0"/>
                <a:cs typeface="Poppins" panose="00000500000000000000" pitchFamily="2" charset="0"/>
              </a:rPr>
              <a:t>Clinical Impact:</a:t>
            </a:r>
            <a:endParaRPr kumimoji="0" lang="en-US" sz="2000" i="0" u="none" strike="noStrike" kern="1200" cap="none" spc="0" normalizeH="0" baseline="0" noProof="0" dirty="0">
              <a:ln>
                <a:noFill/>
              </a:ln>
              <a:solidFill>
                <a:srgbClr val="0070C0"/>
              </a:solidFill>
              <a:effectLst/>
              <a:uLnTx/>
              <a:uFillTx/>
              <a:latin typeface="Poppins" panose="00000500000000000000" pitchFamily="2" charset="0"/>
              <a:ea typeface="Calibri" panose="020F0502020204030204" pitchFamily="34" charset="0"/>
              <a:cs typeface="Poppins" panose="00000500000000000000" pitchFamily="2" charset="0"/>
            </a:endParaRPr>
          </a:p>
          <a:p>
            <a:pPr marL="804863" marR="0" lvl="2" indent="-342900"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70C0"/>
                </a:solidFill>
                <a:effectLst/>
                <a:uLnTx/>
                <a:uFillTx/>
                <a:latin typeface="Poppins" panose="00000500000000000000" pitchFamily="2" charset="0"/>
                <a:ea typeface="Calibri" panose="020F0502020204030204" pitchFamily="34" charset="0"/>
                <a:cs typeface="Poppins" panose="00000500000000000000" pitchFamily="2" charset="0"/>
              </a:rPr>
              <a:t>Fit like a single-vision lens</a:t>
            </a:r>
          </a:p>
          <a:p>
            <a:pPr marL="804863" marR="0" lvl="2" indent="-342900"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70C0"/>
                </a:solidFill>
                <a:effectLst/>
                <a:uLnTx/>
                <a:uFillTx/>
                <a:latin typeface="Poppins" panose="00000500000000000000" pitchFamily="2" charset="0"/>
                <a:ea typeface="Calibri" panose="020F0502020204030204" pitchFamily="34" charset="0"/>
                <a:cs typeface="Poppins" panose="00000500000000000000" pitchFamily="2" charset="0"/>
              </a:rPr>
              <a:t>Great Daily Disposable option for Myopia Management and Presbyopia Correction </a:t>
            </a:r>
          </a:p>
        </p:txBody>
      </p:sp>
      <p:sp>
        <p:nvSpPr>
          <p:cNvPr id="6" name="TextBox 5">
            <a:extLst>
              <a:ext uri="{FF2B5EF4-FFF2-40B4-BE49-F238E27FC236}">
                <a16:creationId xmlns:a16="http://schemas.microsoft.com/office/drawing/2014/main" id="{EA620A3F-4618-A77A-9A22-C414EF847F8E}"/>
              </a:ext>
            </a:extLst>
          </p:cNvPr>
          <p:cNvSpPr txBox="1"/>
          <p:nvPr/>
        </p:nvSpPr>
        <p:spPr>
          <a:xfrm>
            <a:off x="6067483" y="6589031"/>
            <a:ext cx="609790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MKT-VTI-CN5</a:t>
            </a:r>
          </a:p>
        </p:txBody>
      </p:sp>
    </p:spTree>
    <p:extLst>
      <p:ext uri="{BB962C8B-B14F-4D97-AF65-F5344CB8AC3E}">
        <p14:creationId xmlns:p14="http://schemas.microsoft.com/office/powerpoint/2010/main" val="676256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E2DB1-8B1B-9E7B-5043-68F21D684B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FF56A0-8B32-CBC4-E84E-994AA71A9632}"/>
              </a:ext>
            </a:extLst>
          </p:cNvPr>
          <p:cNvSpPr>
            <a:spLocks noGrp="1"/>
          </p:cNvSpPr>
          <p:nvPr>
            <p:ph type="ctrTitle"/>
          </p:nvPr>
        </p:nvSpPr>
        <p:spPr>
          <a:xfrm>
            <a:off x="2819401" y="2610170"/>
            <a:ext cx="7223096" cy="1305155"/>
          </a:xfrm>
        </p:spPr>
        <p:txBody>
          <a:bodyPr/>
          <a:lstStyle/>
          <a:p>
            <a:r>
              <a:rPr lang="en-US" sz="4000" dirty="0">
                <a:latin typeface="Poppins" panose="00000500000000000000" pitchFamily="2" charset="0"/>
                <a:cs typeface="Poppins" panose="00000500000000000000" pitchFamily="2" charset="0"/>
              </a:rPr>
              <a:t>Myopic Defocus</a:t>
            </a:r>
            <a:br>
              <a:rPr lang="en-US" sz="4000" dirty="0">
                <a:latin typeface="Poppins" panose="00000500000000000000" pitchFamily="2" charset="0"/>
                <a:cs typeface="Poppins" panose="00000500000000000000" pitchFamily="2" charset="0"/>
              </a:rPr>
            </a:br>
            <a:r>
              <a:rPr lang="en-US" sz="4000" dirty="0">
                <a:latin typeface="Poppins" panose="00000500000000000000" pitchFamily="2" charset="0"/>
                <a:cs typeface="Poppins" panose="00000500000000000000" pitchFamily="2" charset="0"/>
              </a:rPr>
              <a:t>-Myopia Management</a:t>
            </a:r>
          </a:p>
        </p:txBody>
      </p:sp>
    </p:spTree>
    <p:extLst>
      <p:ext uri="{BB962C8B-B14F-4D97-AF65-F5344CB8AC3E}">
        <p14:creationId xmlns:p14="http://schemas.microsoft.com/office/powerpoint/2010/main" val="246175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5B90-AD5F-7B91-EFBB-C3B85B3C6C55}"/>
              </a:ext>
            </a:extLst>
          </p:cNvPr>
          <p:cNvSpPr>
            <a:spLocks noGrp="1"/>
          </p:cNvSpPr>
          <p:nvPr>
            <p:ph type="title"/>
          </p:nvPr>
        </p:nvSpPr>
        <p:spPr/>
        <p:txBody>
          <a:bodyPr>
            <a:normAutofit/>
          </a:bodyPr>
          <a:lstStyle/>
          <a:p>
            <a:r>
              <a:rPr lang="en-US" b="1" dirty="0">
                <a:solidFill>
                  <a:srgbClr val="1B4298"/>
                </a:solidFill>
                <a:cs typeface="Poppins" pitchFamily="2" charset="77"/>
              </a:rPr>
              <a:t>Optical Defocus for Myopia Management</a:t>
            </a:r>
            <a:endParaRPr lang="en-US" dirty="0">
              <a:cs typeface="Poppins" pitchFamily="2" charset="77"/>
            </a:endParaRPr>
          </a:p>
        </p:txBody>
      </p:sp>
      <p:sp>
        <p:nvSpPr>
          <p:cNvPr id="4" name="Content Placeholder 3">
            <a:extLst>
              <a:ext uri="{FF2B5EF4-FFF2-40B4-BE49-F238E27FC236}">
                <a16:creationId xmlns:a16="http://schemas.microsoft.com/office/drawing/2014/main" id="{0D55E872-FD1A-326B-A1D6-D3475B8CAA7E}"/>
              </a:ext>
            </a:extLst>
          </p:cNvPr>
          <p:cNvSpPr>
            <a:spLocks noGrp="1"/>
          </p:cNvSpPr>
          <p:nvPr>
            <p:ph idx="1"/>
          </p:nvPr>
        </p:nvSpPr>
        <p:spPr>
          <a:xfrm>
            <a:off x="838200" y="2158477"/>
            <a:ext cx="10515600" cy="4351338"/>
          </a:xfrm>
          <a:prstGeom prst="rect">
            <a:avLst/>
          </a:prstGeom>
        </p:spPr>
        <p:txBody>
          <a:bodyPr>
            <a:noAutofit/>
          </a:bodyPr>
          <a:lstStyle/>
          <a:p>
            <a:pPr marL="0" indent="0">
              <a:buNone/>
            </a:pPr>
            <a:r>
              <a:rPr lang="en-US" sz="2800" b="1" i="1" dirty="0">
                <a:solidFill>
                  <a:schemeClr val="accent3"/>
                </a:solidFill>
                <a:latin typeface="Poppins" panose="00000500000000000000" pitchFamily="2" charset="0"/>
                <a:cs typeface="Poppins" panose="00000500000000000000" pitchFamily="2" charset="0"/>
              </a:rPr>
              <a:t>Factors That Matter</a:t>
            </a:r>
          </a:p>
          <a:p>
            <a:r>
              <a:rPr lang="en-US" sz="2800" b="1" dirty="0">
                <a:solidFill>
                  <a:schemeClr val="accent1"/>
                </a:solidFill>
                <a:latin typeface="Poppins" panose="00000500000000000000" pitchFamily="2" charset="0"/>
                <a:cs typeface="Poppins" panose="00000500000000000000" pitchFamily="2" charset="0"/>
              </a:rPr>
              <a:t>Magnitude: Relative plus (myopic defocus) dependent</a:t>
            </a:r>
          </a:p>
          <a:p>
            <a:r>
              <a:rPr lang="en-US" sz="2800" dirty="0">
                <a:latin typeface="Poppins" panose="00000500000000000000" pitchFamily="2" charset="0"/>
                <a:cs typeface="Poppins" panose="00000500000000000000" pitchFamily="2" charset="0"/>
              </a:rPr>
              <a:t>Location: Eccentricity dependent</a:t>
            </a:r>
          </a:p>
          <a:p>
            <a:r>
              <a:rPr lang="en-US" sz="2800" dirty="0">
                <a:latin typeface="Poppins" panose="00000500000000000000" pitchFamily="2" charset="0"/>
                <a:cs typeface="Poppins" panose="00000500000000000000" pitchFamily="2" charset="0"/>
              </a:rPr>
              <a:t>Duration: Wearing time</a:t>
            </a:r>
          </a:p>
          <a:p>
            <a:pPr marL="0" indent="0"/>
            <a:endParaRPr lang="en-US" sz="2800" dirty="0">
              <a:latin typeface="+mj-lt"/>
              <a:ea typeface="Calibri" panose="020F0502020204030204" pitchFamily="34" charset="0"/>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C75DD89E-315E-868E-AB8E-CCD86B182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730" y="3429000"/>
            <a:ext cx="2756508" cy="1987631"/>
          </a:xfrm>
          <a:prstGeom prst="rect">
            <a:avLst/>
          </a:prstGeom>
        </p:spPr>
      </p:pic>
      <p:sp>
        <p:nvSpPr>
          <p:cNvPr id="3" name="TextBox 2">
            <a:extLst>
              <a:ext uri="{FF2B5EF4-FFF2-40B4-BE49-F238E27FC236}">
                <a16:creationId xmlns:a16="http://schemas.microsoft.com/office/drawing/2014/main" id="{00708D58-3239-492B-F4CF-71E89736CDB6}"/>
              </a:ext>
            </a:extLst>
          </p:cNvPr>
          <p:cNvSpPr txBox="1"/>
          <p:nvPr/>
        </p:nvSpPr>
        <p:spPr>
          <a:xfrm>
            <a:off x="222494" y="6509815"/>
            <a:ext cx="1119217" cy="215444"/>
          </a:xfrm>
          <a:prstGeom prst="rect">
            <a:avLst/>
          </a:prstGeom>
          <a:noFill/>
        </p:spPr>
        <p:txBody>
          <a:bodyPr wrap="none" rtlCol="0">
            <a:spAutoFit/>
          </a:bodyPr>
          <a:lstStyle/>
          <a:p>
            <a:r>
              <a:rPr lang="en-US" sz="800" dirty="0">
                <a:solidFill>
                  <a:srgbClr val="002A44"/>
                </a:solidFill>
                <a:latin typeface="Arial"/>
              </a:rPr>
              <a:t>MKT-NVEM-CE2 r0</a:t>
            </a:r>
          </a:p>
        </p:txBody>
      </p:sp>
    </p:spTree>
    <p:extLst>
      <p:ext uri="{BB962C8B-B14F-4D97-AF65-F5344CB8AC3E}">
        <p14:creationId xmlns:p14="http://schemas.microsoft.com/office/powerpoint/2010/main" val="2946733901"/>
      </p:ext>
    </p:extLst>
  </p:cSld>
  <p:clrMapOvr>
    <a:masterClrMapping/>
  </p:clrMapOvr>
  <mc:AlternateContent xmlns:mc="http://schemas.openxmlformats.org/markup-compatibility/2006" xmlns:p14="http://schemas.microsoft.com/office/powerpoint/2010/main">
    <mc:Choice Requires="p14">
      <p:transition spd="slow" p14:dur="2000" advTm="20583"/>
    </mc:Choice>
    <mc:Fallback xmlns="">
      <p:transition spd="slow" advTm="20583"/>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3CEC-AA01-9431-ED8B-929637D464A2}"/>
              </a:ext>
            </a:extLst>
          </p:cNvPr>
          <p:cNvSpPr>
            <a:spLocks noGrp="1"/>
          </p:cNvSpPr>
          <p:nvPr>
            <p:ph type="title"/>
          </p:nvPr>
        </p:nvSpPr>
        <p:spPr/>
        <p:txBody>
          <a:bodyPr>
            <a:normAutofit/>
          </a:bodyPr>
          <a:lstStyle/>
          <a:p>
            <a:r>
              <a:rPr lang="en-US" dirty="0">
                <a:latin typeface="Poppins" pitchFamily="2" charset="77"/>
                <a:cs typeface="Poppins" pitchFamily="2" charset="77"/>
              </a:rPr>
              <a:t>Pupil Sizes in Children</a:t>
            </a:r>
          </a:p>
        </p:txBody>
      </p:sp>
      <p:pic>
        <p:nvPicPr>
          <p:cNvPr id="5" name="Content Placeholder 4" descr="A table of numbers with numbers&#10;&#10;Description automatically generated">
            <a:extLst>
              <a:ext uri="{FF2B5EF4-FFF2-40B4-BE49-F238E27FC236}">
                <a16:creationId xmlns:a16="http://schemas.microsoft.com/office/drawing/2014/main" id="{59972268-5D79-1653-09F0-C2850A967D8C}"/>
              </a:ext>
            </a:extLst>
          </p:cNvPr>
          <p:cNvPicPr>
            <a:picLocks noGrp="1" noChangeAspect="1"/>
          </p:cNvPicPr>
          <p:nvPr>
            <p:ph idx="4294967295"/>
          </p:nvPr>
        </p:nvPicPr>
        <p:blipFill>
          <a:blip r:embed="rId3"/>
          <a:stretch>
            <a:fillRect/>
          </a:stretch>
        </p:blipFill>
        <p:spPr>
          <a:xfrm>
            <a:off x="1331429" y="2262188"/>
            <a:ext cx="1855788" cy="3052762"/>
          </a:xfrm>
        </p:spPr>
      </p:pic>
      <p:sp>
        <p:nvSpPr>
          <p:cNvPr id="6" name="TextBox 5">
            <a:extLst>
              <a:ext uri="{FF2B5EF4-FFF2-40B4-BE49-F238E27FC236}">
                <a16:creationId xmlns:a16="http://schemas.microsoft.com/office/drawing/2014/main" id="{E26A49E9-A1F7-0557-24DA-41E26E3888F2}"/>
              </a:ext>
            </a:extLst>
          </p:cNvPr>
          <p:cNvSpPr txBox="1"/>
          <p:nvPr/>
        </p:nvSpPr>
        <p:spPr>
          <a:xfrm>
            <a:off x="4064960" y="6028457"/>
            <a:ext cx="7866977" cy="507831"/>
          </a:xfrm>
          <a:prstGeom prst="rect">
            <a:avLst/>
          </a:prstGeom>
          <a:noFill/>
        </p:spPr>
        <p:txBody>
          <a:bodyPr wrap="square" rtlCol="0">
            <a:spAutoFit/>
          </a:bodyPr>
          <a:lstStyle/>
          <a:p>
            <a:pPr marL="117475" indent="-117475">
              <a:buAutoNum type="arabicPeriod"/>
            </a:pPr>
            <a:r>
              <a:rPr lang="en-US" sz="900" dirty="0">
                <a:solidFill>
                  <a:schemeClr val="tx2"/>
                </a:solidFill>
              </a:rPr>
              <a:t>Connelly M, Neville K. Developmental Changes of Normal Pupil Size and Reactivity in Children. J Ped Ophthal Strab, May 2015. DOI:10.3928/01913913-20150317-11  </a:t>
            </a:r>
          </a:p>
          <a:p>
            <a:pPr marL="117475" indent="-117475">
              <a:buAutoNum type="arabicPeriod"/>
            </a:pPr>
            <a:r>
              <a:rPr lang="en-US" sz="900" dirty="0">
                <a:solidFill>
                  <a:schemeClr val="tx2"/>
                </a:solidFill>
              </a:rPr>
              <a:t>Silbert et al. Pupil size and anisocoria in children measured by the plusoptiX photo screener. JAAPOS 2013;17:609-611</a:t>
            </a:r>
          </a:p>
        </p:txBody>
      </p:sp>
      <p:sp>
        <p:nvSpPr>
          <p:cNvPr id="7" name="Rectangle: Rounded Corners 6">
            <a:extLst>
              <a:ext uri="{FF2B5EF4-FFF2-40B4-BE49-F238E27FC236}">
                <a16:creationId xmlns:a16="http://schemas.microsoft.com/office/drawing/2014/main" id="{BED0B8ED-92A1-CEBB-9643-08D624D42628}"/>
              </a:ext>
            </a:extLst>
          </p:cNvPr>
          <p:cNvSpPr/>
          <p:nvPr/>
        </p:nvSpPr>
        <p:spPr>
          <a:xfrm>
            <a:off x="1256706" y="3610496"/>
            <a:ext cx="2005235" cy="1323938"/>
          </a:xfrm>
          <a:prstGeom prst="roundRect">
            <a:avLst/>
          </a:prstGeom>
          <a:noFill/>
          <a:ln>
            <a:solidFill>
              <a:srgbClr val="00AD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341ABCDF-FFBA-4BA9-BAD9-EB01173EB847}"/>
              </a:ext>
            </a:extLst>
          </p:cNvPr>
          <p:cNvSpPr txBox="1"/>
          <p:nvPr/>
        </p:nvSpPr>
        <p:spPr>
          <a:xfrm>
            <a:off x="1092477" y="5459135"/>
            <a:ext cx="2802340" cy="738664"/>
          </a:xfrm>
          <a:prstGeom prst="rect">
            <a:avLst/>
          </a:prstGeom>
          <a:noFill/>
        </p:spPr>
        <p:txBody>
          <a:bodyPr wrap="square" rtlCol="0">
            <a:spAutoFit/>
          </a:bodyPr>
          <a:lstStyle/>
          <a:p>
            <a:pPr marL="228594" indent="-228594">
              <a:buFont typeface="Arial" panose="020B0604020202020204" pitchFamily="34" charset="0"/>
              <a:buChar char="•"/>
            </a:pPr>
            <a:r>
              <a:rPr lang="en-US" sz="1400" dirty="0">
                <a:solidFill>
                  <a:schemeClr val="accent3"/>
                </a:solidFill>
                <a:latin typeface="Poppins" panose="00000500000000000000" pitchFamily="2" charset="0"/>
                <a:cs typeface="Poppins" panose="00000500000000000000" pitchFamily="2" charset="0"/>
              </a:rPr>
              <a:t>NeurOptics Pupillometer</a:t>
            </a:r>
          </a:p>
          <a:p>
            <a:pPr marL="228594" indent="-228594">
              <a:buFont typeface="Arial" panose="020B0604020202020204" pitchFamily="34" charset="0"/>
              <a:buChar char="•"/>
            </a:pPr>
            <a:r>
              <a:rPr lang="en-US" sz="1400" dirty="0">
                <a:solidFill>
                  <a:schemeClr val="accent3"/>
                </a:solidFill>
                <a:latin typeface="Poppins" panose="00000500000000000000" pitchFamily="2" charset="0"/>
                <a:cs typeface="Poppins" panose="00000500000000000000" pitchFamily="2" charset="0"/>
              </a:rPr>
              <a:t>Ambient light condition</a:t>
            </a:r>
          </a:p>
          <a:p>
            <a:pPr marL="228594" indent="-228594">
              <a:buFont typeface="Arial" panose="020B0604020202020204" pitchFamily="34" charset="0"/>
              <a:buChar char="•"/>
            </a:pPr>
            <a:r>
              <a:rPr lang="en-US" sz="1400" dirty="0">
                <a:solidFill>
                  <a:schemeClr val="accent3"/>
                </a:solidFill>
                <a:latin typeface="Poppins" panose="00000500000000000000" pitchFamily="2" charset="0"/>
                <a:cs typeface="Poppins" panose="00000500000000000000" pitchFamily="2" charset="0"/>
              </a:rPr>
              <a:t>N=272</a:t>
            </a:r>
          </a:p>
        </p:txBody>
      </p:sp>
      <p:pic>
        <p:nvPicPr>
          <p:cNvPr id="10" name="Picture 9">
            <a:extLst>
              <a:ext uri="{FF2B5EF4-FFF2-40B4-BE49-F238E27FC236}">
                <a16:creationId xmlns:a16="http://schemas.microsoft.com/office/drawing/2014/main" id="{7A5AAFCF-5172-2208-0B86-2F31D3EDEE1A}"/>
              </a:ext>
            </a:extLst>
          </p:cNvPr>
          <p:cNvPicPr>
            <a:picLocks noChangeAspect="1"/>
          </p:cNvPicPr>
          <p:nvPr/>
        </p:nvPicPr>
        <p:blipFill>
          <a:blip r:embed="rId4"/>
          <a:stretch>
            <a:fillRect/>
          </a:stretch>
        </p:blipFill>
        <p:spPr>
          <a:xfrm>
            <a:off x="4064960" y="2261929"/>
            <a:ext cx="3817049" cy="2378911"/>
          </a:xfrm>
          <a:prstGeom prst="rect">
            <a:avLst/>
          </a:prstGeom>
        </p:spPr>
      </p:pic>
      <p:sp>
        <p:nvSpPr>
          <p:cNvPr id="11" name="TextBox 10">
            <a:extLst>
              <a:ext uri="{FF2B5EF4-FFF2-40B4-BE49-F238E27FC236}">
                <a16:creationId xmlns:a16="http://schemas.microsoft.com/office/drawing/2014/main" id="{91A0E5B6-F40C-C40E-8F23-3FFB6C5BC1F4}"/>
              </a:ext>
            </a:extLst>
          </p:cNvPr>
          <p:cNvSpPr txBox="1"/>
          <p:nvPr/>
        </p:nvSpPr>
        <p:spPr>
          <a:xfrm>
            <a:off x="4064959" y="4731212"/>
            <a:ext cx="3918455" cy="738664"/>
          </a:xfrm>
          <a:prstGeom prst="rect">
            <a:avLst/>
          </a:prstGeom>
          <a:noFill/>
        </p:spPr>
        <p:txBody>
          <a:bodyPr wrap="square" rtlCol="0">
            <a:spAutoFit/>
          </a:bodyPr>
          <a:lstStyle/>
          <a:p>
            <a:pPr marL="228594" indent="-228594">
              <a:buFont typeface="Arial" panose="020B0604020202020204" pitchFamily="34" charset="0"/>
              <a:buChar char="•"/>
            </a:pPr>
            <a:r>
              <a:rPr lang="en-US" sz="1400" dirty="0">
                <a:solidFill>
                  <a:schemeClr val="accent3"/>
                </a:solidFill>
                <a:latin typeface="Poppins" panose="00000500000000000000" pitchFamily="2" charset="0"/>
                <a:cs typeface="Poppins" panose="00000500000000000000" pitchFamily="2" charset="0"/>
              </a:rPr>
              <a:t>plusoptiX Photoscreener</a:t>
            </a:r>
          </a:p>
          <a:p>
            <a:pPr marL="228594" indent="-228594">
              <a:buFont typeface="Arial" panose="020B0604020202020204" pitchFamily="34" charset="0"/>
              <a:buChar char="•"/>
            </a:pPr>
            <a:r>
              <a:rPr lang="en-US" sz="1400" dirty="0">
                <a:solidFill>
                  <a:schemeClr val="accent3"/>
                </a:solidFill>
                <a:latin typeface="Poppins" panose="00000500000000000000" pitchFamily="2" charset="0"/>
                <a:cs typeface="Poppins" panose="00000500000000000000" pitchFamily="2" charset="0"/>
              </a:rPr>
              <a:t>Ambient light condition</a:t>
            </a:r>
          </a:p>
          <a:p>
            <a:pPr marL="228594" indent="-228594">
              <a:buFont typeface="Arial" panose="020B0604020202020204" pitchFamily="34" charset="0"/>
              <a:buChar char="•"/>
            </a:pPr>
            <a:r>
              <a:rPr lang="en-US" sz="1400" dirty="0">
                <a:solidFill>
                  <a:schemeClr val="accent3"/>
                </a:solidFill>
                <a:latin typeface="Poppins" panose="00000500000000000000" pitchFamily="2" charset="0"/>
                <a:cs typeface="Poppins" panose="00000500000000000000" pitchFamily="2" charset="0"/>
              </a:rPr>
              <a:t>N=1,306</a:t>
            </a:r>
          </a:p>
        </p:txBody>
      </p:sp>
      <p:pic>
        <p:nvPicPr>
          <p:cNvPr id="13" name="Picture 12">
            <a:extLst>
              <a:ext uri="{FF2B5EF4-FFF2-40B4-BE49-F238E27FC236}">
                <a16:creationId xmlns:a16="http://schemas.microsoft.com/office/drawing/2014/main" id="{5D125880-23D3-98B9-A42C-2C0C52883D2E}"/>
              </a:ext>
            </a:extLst>
          </p:cNvPr>
          <p:cNvPicPr>
            <a:picLocks noChangeAspect="1"/>
          </p:cNvPicPr>
          <p:nvPr/>
        </p:nvPicPr>
        <p:blipFill>
          <a:blip r:embed="rId5"/>
          <a:stretch>
            <a:fillRect/>
          </a:stretch>
        </p:blipFill>
        <p:spPr>
          <a:xfrm>
            <a:off x="8493801" y="2548721"/>
            <a:ext cx="2296905" cy="2343464"/>
          </a:xfrm>
          <a:prstGeom prst="rect">
            <a:avLst/>
          </a:prstGeom>
        </p:spPr>
      </p:pic>
      <p:sp>
        <p:nvSpPr>
          <p:cNvPr id="14" name="TextBox 13">
            <a:extLst>
              <a:ext uri="{FF2B5EF4-FFF2-40B4-BE49-F238E27FC236}">
                <a16:creationId xmlns:a16="http://schemas.microsoft.com/office/drawing/2014/main" id="{9832B446-A404-B7FA-B9C6-33B60ECD3657}"/>
              </a:ext>
            </a:extLst>
          </p:cNvPr>
          <p:cNvSpPr txBox="1"/>
          <p:nvPr/>
        </p:nvSpPr>
        <p:spPr>
          <a:xfrm flipH="1">
            <a:off x="831327" y="2204205"/>
            <a:ext cx="411802"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1</a:t>
            </a:r>
          </a:p>
        </p:txBody>
      </p:sp>
      <p:sp>
        <p:nvSpPr>
          <p:cNvPr id="15" name="TextBox 14">
            <a:extLst>
              <a:ext uri="{FF2B5EF4-FFF2-40B4-BE49-F238E27FC236}">
                <a16:creationId xmlns:a16="http://schemas.microsoft.com/office/drawing/2014/main" id="{E76CF4B3-4768-E8B6-C639-E57F7DE41CBD}"/>
              </a:ext>
            </a:extLst>
          </p:cNvPr>
          <p:cNvSpPr txBox="1"/>
          <p:nvPr/>
        </p:nvSpPr>
        <p:spPr>
          <a:xfrm>
            <a:off x="3643054" y="2191628"/>
            <a:ext cx="35787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2</a:t>
            </a:r>
          </a:p>
        </p:txBody>
      </p:sp>
      <p:sp>
        <p:nvSpPr>
          <p:cNvPr id="16" name="TextBox 15">
            <a:extLst>
              <a:ext uri="{FF2B5EF4-FFF2-40B4-BE49-F238E27FC236}">
                <a16:creationId xmlns:a16="http://schemas.microsoft.com/office/drawing/2014/main" id="{DDC05BBC-6CDD-26BC-4C86-4EAAF52226F9}"/>
              </a:ext>
            </a:extLst>
          </p:cNvPr>
          <p:cNvSpPr txBox="1"/>
          <p:nvPr/>
        </p:nvSpPr>
        <p:spPr>
          <a:xfrm>
            <a:off x="838200" y="1539742"/>
            <a:ext cx="11240540" cy="523220"/>
          </a:xfrm>
          <a:prstGeom prst="rect">
            <a:avLst/>
          </a:prstGeom>
          <a:noFill/>
        </p:spPr>
        <p:txBody>
          <a:bodyPr wrap="square" rtlCol="0">
            <a:spAutoFit/>
          </a:bodyPr>
          <a:lstStyle/>
          <a:p>
            <a:r>
              <a:rPr lang="en-US" sz="2800" dirty="0">
                <a:solidFill>
                  <a:schemeClr val="accent3"/>
                </a:solidFill>
                <a:latin typeface="Poppins" panose="00000500000000000000" pitchFamily="2" charset="0"/>
                <a:cs typeface="Poppins" panose="00000500000000000000" pitchFamily="2" charset="0"/>
              </a:rPr>
              <a:t>Average pupil size in children is ~ 5.5-6mm</a:t>
            </a:r>
            <a:r>
              <a:rPr lang="en-US" sz="2800" baseline="30000" dirty="0">
                <a:solidFill>
                  <a:srgbClr val="00ADD0"/>
                </a:solidFill>
                <a:latin typeface="Poppins" panose="00000500000000000000" pitchFamily="2" charset="0"/>
                <a:cs typeface="Poppins" panose="00000500000000000000" pitchFamily="2" charset="0"/>
              </a:rPr>
              <a:t>1,2</a:t>
            </a:r>
            <a:r>
              <a:rPr lang="en-US" sz="2800" dirty="0">
                <a:solidFill>
                  <a:srgbClr val="00ADD0"/>
                </a:solidFill>
                <a:latin typeface="Poppins" panose="00000500000000000000" pitchFamily="2" charset="0"/>
                <a:cs typeface="Poppins" panose="00000500000000000000" pitchFamily="2" charset="0"/>
              </a:rPr>
              <a:t> </a:t>
            </a:r>
          </a:p>
        </p:txBody>
      </p:sp>
      <p:sp>
        <p:nvSpPr>
          <p:cNvPr id="17" name="Rectangle: Rounded Corners 16">
            <a:extLst>
              <a:ext uri="{FF2B5EF4-FFF2-40B4-BE49-F238E27FC236}">
                <a16:creationId xmlns:a16="http://schemas.microsoft.com/office/drawing/2014/main" id="{DE8D5467-5B62-BDD2-4E45-A90E5F4FC1C7}"/>
              </a:ext>
            </a:extLst>
          </p:cNvPr>
          <p:cNvSpPr/>
          <p:nvPr/>
        </p:nvSpPr>
        <p:spPr>
          <a:xfrm>
            <a:off x="8493801" y="2739382"/>
            <a:ext cx="2437532" cy="275365"/>
          </a:xfrm>
          <a:prstGeom prst="roundRect">
            <a:avLst/>
          </a:prstGeom>
          <a:noFill/>
          <a:ln>
            <a:solidFill>
              <a:srgbClr val="00AD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5B60B00A-C30A-511E-B1F1-0DE7E7D604F1}"/>
              </a:ext>
            </a:extLst>
          </p:cNvPr>
          <p:cNvSpPr txBox="1"/>
          <p:nvPr/>
        </p:nvSpPr>
        <p:spPr>
          <a:xfrm>
            <a:off x="602428" y="5996298"/>
            <a:ext cx="184731" cy="369332"/>
          </a:xfrm>
          <a:prstGeom prst="rect">
            <a:avLst/>
          </a:prstGeom>
          <a:noFill/>
        </p:spPr>
        <p:txBody>
          <a:bodyPr wrap="none" rtlCol="0">
            <a:spAutoFit/>
          </a:bodyPr>
          <a:lstStyle/>
          <a:p>
            <a:endParaRPr lang="en-US"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8D02CD3A-0880-D546-C66F-6ECED59D80CA}"/>
              </a:ext>
            </a:extLst>
          </p:cNvPr>
          <p:cNvSpPr txBox="1"/>
          <p:nvPr/>
        </p:nvSpPr>
        <p:spPr>
          <a:xfrm>
            <a:off x="222494" y="6509815"/>
            <a:ext cx="1119217" cy="215444"/>
          </a:xfrm>
          <a:prstGeom prst="rect">
            <a:avLst/>
          </a:prstGeom>
          <a:noFill/>
        </p:spPr>
        <p:txBody>
          <a:bodyPr wrap="none" rtlCol="0">
            <a:spAutoFit/>
          </a:bodyPr>
          <a:lstStyle/>
          <a:p>
            <a:r>
              <a:rPr lang="en-US" sz="800" dirty="0">
                <a:solidFill>
                  <a:srgbClr val="002A44"/>
                </a:solidFill>
              </a:rPr>
              <a:t>MKT-NVEM-CE2 r0</a:t>
            </a:r>
          </a:p>
        </p:txBody>
      </p:sp>
    </p:spTree>
    <p:extLst>
      <p:ext uri="{BB962C8B-B14F-4D97-AF65-F5344CB8AC3E}">
        <p14:creationId xmlns:p14="http://schemas.microsoft.com/office/powerpoint/2010/main" val="2256300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4F3E-8B35-9494-5FBC-13B1D7F1754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E92C0D7-D2BE-34C4-4863-DB72C5EC3D73}"/>
              </a:ext>
            </a:extLst>
          </p:cNvPr>
          <p:cNvPicPr>
            <a:picLocks noChangeAspect="1"/>
          </p:cNvPicPr>
          <p:nvPr/>
        </p:nvPicPr>
        <p:blipFill>
          <a:blip r:embed="rId3"/>
          <a:stretch>
            <a:fillRect/>
          </a:stretch>
        </p:blipFill>
        <p:spPr>
          <a:xfrm>
            <a:off x="1137612" y="1360488"/>
            <a:ext cx="4946770" cy="4128104"/>
          </a:xfrm>
          <a:prstGeom prst="rect">
            <a:avLst/>
          </a:prstGeom>
        </p:spPr>
      </p:pic>
      <p:pic>
        <p:nvPicPr>
          <p:cNvPr id="2" name="Picture 2" descr="WaveFront Dynamics Inc logo">
            <a:extLst>
              <a:ext uri="{FF2B5EF4-FFF2-40B4-BE49-F238E27FC236}">
                <a16:creationId xmlns:a16="http://schemas.microsoft.com/office/drawing/2014/main" id="{F9452B06-45EB-A164-9C8C-F76578D20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246" y="1609442"/>
            <a:ext cx="575199" cy="5263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46F995BC-5394-2FFE-3E2B-2337427AA059}"/>
              </a:ext>
            </a:extLst>
          </p:cNvPr>
          <p:cNvGraphicFramePr>
            <a:graphicFrameLocks/>
          </p:cNvGraphicFramePr>
          <p:nvPr/>
        </p:nvGraphicFramePr>
        <p:xfrm>
          <a:off x="7164017" y="1434991"/>
          <a:ext cx="3567483" cy="3953784"/>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Straight Connector 8">
            <a:extLst>
              <a:ext uri="{FF2B5EF4-FFF2-40B4-BE49-F238E27FC236}">
                <a16:creationId xmlns:a16="http://schemas.microsoft.com/office/drawing/2014/main" id="{69DDEABE-5A19-AF57-3485-CA97F10FE598}"/>
              </a:ext>
            </a:extLst>
          </p:cNvPr>
          <p:cNvCxnSpPr/>
          <p:nvPr/>
        </p:nvCxnSpPr>
        <p:spPr>
          <a:xfrm>
            <a:off x="8986348" y="2497713"/>
            <a:ext cx="0" cy="3175709"/>
          </a:xfrm>
          <a:prstGeom prst="line">
            <a:avLst/>
          </a:prstGeom>
        </p:spPr>
        <p:style>
          <a:lnRef idx="1">
            <a:schemeClr val="accent1"/>
          </a:lnRef>
          <a:fillRef idx="0">
            <a:schemeClr val="accent1"/>
          </a:fillRef>
          <a:effectRef idx="0">
            <a:schemeClr val="accent1"/>
          </a:effectRef>
          <a:fontRef idx="minor">
            <a:schemeClr val="tx1"/>
          </a:fontRef>
        </p:style>
      </p:cxnSp>
      <p:sp>
        <p:nvSpPr>
          <p:cNvPr id="11" name="Right Brace 10">
            <a:extLst>
              <a:ext uri="{FF2B5EF4-FFF2-40B4-BE49-F238E27FC236}">
                <a16:creationId xmlns:a16="http://schemas.microsoft.com/office/drawing/2014/main" id="{CC0D7D03-EAD9-B944-FEE5-CA10F05AFD8A}"/>
              </a:ext>
            </a:extLst>
          </p:cNvPr>
          <p:cNvSpPr/>
          <p:nvPr/>
        </p:nvSpPr>
        <p:spPr>
          <a:xfrm rot="10800000">
            <a:off x="8210160" y="2322775"/>
            <a:ext cx="774110" cy="2574182"/>
          </a:xfrm>
          <a:prstGeom prst="rightBrace">
            <a:avLst>
              <a:gd name="adj1" fmla="val 8333"/>
              <a:gd name="adj2" fmla="val 50571"/>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112375FB-5045-41CF-D9EC-7211E7AF906F}"/>
              </a:ext>
            </a:extLst>
          </p:cNvPr>
          <p:cNvSpPr txBox="1"/>
          <p:nvPr/>
        </p:nvSpPr>
        <p:spPr>
          <a:xfrm>
            <a:off x="7291264" y="1160433"/>
            <a:ext cx="3859893" cy="400110"/>
          </a:xfrm>
          <a:prstGeom prst="rect">
            <a:avLst/>
          </a:prstGeom>
          <a:noFill/>
        </p:spPr>
        <p:txBody>
          <a:bodyPr wrap="square" rtlCol="0">
            <a:spAutoFit/>
          </a:bodyPr>
          <a:lstStyle/>
          <a:p>
            <a:pPr algn="ctr"/>
            <a:r>
              <a:rPr lang="en-US" sz="2000" dirty="0">
                <a:solidFill>
                  <a:schemeClr val="accent4"/>
                </a:solidFill>
                <a:latin typeface="Poppins" pitchFamily="2" charset="77"/>
              </a:rPr>
              <a:t>+8.00 D at 6mm diameter</a:t>
            </a:r>
          </a:p>
        </p:txBody>
      </p:sp>
      <p:sp>
        <p:nvSpPr>
          <p:cNvPr id="13" name="Title 12">
            <a:extLst>
              <a:ext uri="{FF2B5EF4-FFF2-40B4-BE49-F238E27FC236}">
                <a16:creationId xmlns:a16="http://schemas.microsoft.com/office/drawing/2014/main" id="{E2B321B0-F327-C80B-F870-70EBE5C74A7D}"/>
              </a:ext>
            </a:extLst>
          </p:cNvPr>
          <p:cNvSpPr>
            <a:spLocks noGrp="1"/>
          </p:cNvSpPr>
          <p:nvPr>
            <p:ph type="title"/>
          </p:nvPr>
        </p:nvSpPr>
        <p:spPr/>
        <p:txBody>
          <a:bodyPr>
            <a:normAutofit/>
          </a:bodyPr>
          <a:lstStyle/>
          <a:p>
            <a:pPr marL="6350"/>
            <a:r>
              <a:rPr lang="en-US" sz="3600" dirty="0">
                <a:solidFill>
                  <a:schemeClr val="accent1"/>
                </a:solidFill>
                <a:latin typeface="Poppins" pitchFamily="2" charset="77"/>
                <a:ea typeface="+mj-ea"/>
                <a:cs typeface="+mj-cs"/>
              </a:rPr>
              <a:t>Catenary Power Profile Contact Lenses</a:t>
            </a:r>
          </a:p>
        </p:txBody>
      </p:sp>
      <p:sp>
        <p:nvSpPr>
          <p:cNvPr id="16" name="TextBox 15">
            <a:extLst>
              <a:ext uri="{FF2B5EF4-FFF2-40B4-BE49-F238E27FC236}">
                <a16:creationId xmlns:a16="http://schemas.microsoft.com/office/drawing/2014/main" id="{98CE1670-E1BB-E3D6-EBB0-F5E1FD5C25CC}"/>
              </a:ext>
            </a:extLst>
          </p:cNvPr>
          <p:cNvSpPr txBox="1"/>
          <p:nvPr/>
        </p:nvSpPr>
        <p:spPr>
          <a:xfrm>
            <a:off x="2058238" y="5438972"/>
            <a:ext cx="3403160" cy="338554"/>
          </a:xfrm>
          <a:prstGeom prst="rect">
            <a:avLst/>
          </a:prstGeom>
          <a:noFill/>
        </p:spPr>
        <p:txBody>
          <a:bodyPr wrap="square" rtlCol="0">
            <a:spAutoFit/>
          </a:bodyPr>
          <a:lstStyle/>
          <a:p>
            <a:r>
              <a:rPr lang="en-US" sz="1600" dirty="0">
                <a:solidFill>
                  <a:schemeClr val="accent1"/>
                </a:solidFill>
                <a:latin typeface="Poppins" pitchFamily="2" charset="77"/>
              </a:rPr>
              <a:t>Hartmann-Shack Aberrometer </a:t>
            </a:r>
          </a:p>
        </p:txBody>
      </p:sp>
      <p:sp>
        <p:nvSpPr>
          <p:cNvPr id="6" name="TextBox 5">
            <a:extLst>
              <a:ext uri="{FF2B5EF4-FFF2-40B4-BE49-F238E27FC236}">
                <a16:creationId xmlns:a16="http://schemas.microsoft.com/office/drawing/2014/main" id="{F8B0505F-45C9-64A2-02C9-1D83DD9D882D}"/>
              </a:ext>
            </a:extLst>
          </p:cNvPr>
          <p:cNvSpPr txBox="1"/>
          <p:nvPr/>
        </p:nvSpPr>
        <p:spPr>
          <a:xfrm>
            <a:off x="178236" y="6595426"/>
            <a:ext cx="1003801"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02A44"/>
                </a:solidFill>
                <a:latin typeface="Arial"/>
              </a:rPr>
              <a:t>MKT-RCT-CN5 r0</a:t>
            </a:r>
          </a:p>
        </p:txBody>
      </p:sp>
      <p:sp>
        <p:nvSpPr>
          <p:cNvPr id="4" name="Content Placeholder 4">
            <a:extLst>
              <a:ext uri="{FF2B5EF4-FFF2-40B4-BE49-F238E27FC236}">
                <a16:creationId xmlns:a16="http://schemas.microsoft.com/office/drawing/2014/main" id="{48926CAE-2D85-CAE5-070B-07A623F9459E}"/>
              </a:ext>
            </a:extLst>
          </p:cNvPr>
          <p:cNvSpPr txBox="1">
            <a:spLocks/>
          </p:cNvSpPr>
          <p:nvPr/>
        </p:nvSpPr>
        <p:spPr>
          <a:xfrm>
            <a:off x="8223692" y="5388775"/>
            <a:ext cx="1995036" cy="365125"/>
          </a:xfrm>
          <a:prstGeom prst="rect">
            <a:avLst/>
          </a:prstGeom>
        </p:spPr>
        <p:txBody>
          <a:bodyPr vert="horz" lIns="0" tIns="0" rIns="0" bIns="0" rtlCol="0">
            <a:noAutofit/>
          </a:bodyPr>
          <a:lstStyle>
            <a:lvl1pPr marL="119060" indent="-119060" algn="l" defTabSz="914377" rtl="0" eaLnBrk="1" latinLnBrk="0" hangingPunct="1">
              <a:lnSpc>
                <a:spcPct val="100000"/>
              </a:lnSpc>
              <a:spcBef>
                <a:spcPts val="1200"/>
              </a:spcBef>
              <a:buClr>
                <a:schemeClr val="tx2"/>
              </a:buClr>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1pPr>
            <a:lvl2pPr marL="320032"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548626"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777221"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1005815"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a:solidFill>
                  <a:srgbClr val="0070C0"/>
                </a:solidFill>
                <a:latin typeface="Poppins SemiBold" panose="00000700000000000000" pitchFamily="2" charset="0"/>
                <a:cs typeface="Poppins SemiBold" panose="00000700000000000000" pitchFamily="2" charset="0"/>
              </a:rPr>
              <a:t>Distance Rx</a:t>
            </a:r>
          </a:p>
        </p:txBody>
      </p:sp>
      <p:sp>
        <p:nvSpPr>
          <p:cNvPr id="7" name="Content Placeholder 4">
            <a:extLst>
              <a:ext uri="{FF2B5EF4-FFF2-40B4-BE49-F238E27FC236}">
                <a16:creationId xmlns:a16="http://schemas.microsoft.com/office/drawing/2014/main" id="{AB57B4EB-0B27-AB6F-35CB-B034B0A0AD5A}"/>
              </a:ext>
            </a:extLst>
          </p:cNvPr>
          <p:cNvSpPr txBox="1">
            <a:spLocks/>
          </p:cNvSpPr>
          <p:nvPr/>
        </p:nvSpPr>
        <p:spPr>
          <a:xfrm>
            <a:off x="10169376" y="2717421"/>
            <a:ext cx="1995036" cy="365125"/>
          </a:xfrm>
          <a:prstGeom prst="rect">
            <a:avLst/>
          </a:prstGeom>
        </p:spPr>
        <p:txBody>
          <a:bodyPr vert="horz" lIns="0" tIns="0" rIns="0" bIns="0" rtlCol="0">
            <a:noAutofit/>
          </a:bodyPr>
          <a:lstStyle>
            <a:lvl1pPr marL="119060" indent="-119060" algn="l" defTabSz="914377" rtl="0" eaLnBrk="1" latinLnBrk="0" hangingPunct="1">
              <a:lnSpc>
                <a:spcPct val="100000"/>
              </a:lnSpc>
              <a:spcBef>
                <a:spcPts val="1200"/>
              </a:spcBef>
              <a:buClr>
                <a:schemeClr val="tx2"/>
              </a:buClr>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1pPr>
            <a:lvl2pPr marL="320032"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548626"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777221"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1005815"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a:solidFill>
                  <a:srgbClr val="0070C0"/>
                </a:solidFill>
                <a:latin typeface="Poppins SemiBold" panose="00000700000000000000" pitchFamily="2" charset="0"/>
                <a:cs typeface="Poppins SemiBold" panose="00000700000000000000" pitchFamily="2" charset="0"/>
              </a:rPr>
              <a:t>Relative Plus</a:t>
            </a:r>
          </a:p>
        </p:txBody>
      </p:sp>
      <p:sp>
        <p:nvSpPr>
          <p:cNvPr id="10" name="TextBox 9">
            <a:extLst>
              <a:ext uri="{FF2B5EF4-FFF2-40B4-BE49-F238E27FC236}">
                <a16:creationId xmlns:a16="http://schemas.microsoft.com/office/drawing/2014/main" id="{281971BF-E3B3-7775-B07C-5E9E2227AE0D}"/>
              </a:ext>
            </a:extLst>
          </p:cNvPr>
          <p:cNvSpPr txBox="1"/>
          <p:nvPr/>
        </p:nvSpPr>
        <p:spPr>
          <a:xfrm>
            <a:off x="1182038" y="5725813"/>
            <a:ext cx="4993476" cy="338554"/>
          </a:xfrm>
          <a:prstGeom prst="rect">
            <a:avLst/>
          </a:prstGeom>
          <a:noFill/>
        </p:spPr>
        <p:txBody>
          <a:bodyPr wrap="square" rtlCol="0">
            <a:spAutoFit/>
          </a:bodyPr>
          <a:lstStyle/>
          <a:p>
            <a:pPr algn="ctr"/>
            <a:r>
              <a:rPr lang="en-US" sz="1600" dirty="0">
                <a:solidFill>
                  <a:schemeClr val="accent4"/>
                </a:solidFill>
                <a:latin typeface="Poppins" pitchFamily="2" charset="77"/>
              </a:rPr>
              <a:t>+8.00 µm Sph Aberration at 6mm diameter</a:t>
            </a:r>
          </a:p>
        </p:txBody>
      </p:sp>
    </p:spTree>
    <p:extLst>
      <p:ext uri="{BB962C8B-B14F-4D97-AF65-F5344CB8AC3E}">
        <p14:creationId xmlns:p14="http://schemas.microsoft.com/office/powerpoint/2010/main" val="235860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F0F4AE-4C28-49CC-E169-1C690E8D5743}"/>
              </a:ext>
            </a:extLst>
          </p:cNvPr>
          <p:cNvPicPr>
            <a:picLocks noChangeAspect="1"/>
          </p:cNvPicPr>
          <p:nvPr/>
        </p:nvPicPr>
        <p:blipFill>
          <a:blip r:embed="rId3"/>
          <a:stretch>
            <a:fillRect/>
          </a:stretch>
        </p:blipFill>
        <p:spPr>
          <a:xfrm>
            <a:off x="1137612" y="1360488"/>
            <a:ext cx="4946770" cy="4128104"/>
          </a:xfrm>
          <a:prstGeom prst="rect">
            <a:avLst/>
          </a:prstGeom>
        </p:spPr>
      </p:pic>
      <p:pic>
        <p:nvPicPr>
          <p:cNvPr id="2" name="Picture 2" descr="WaveFront Dynamics Inc logo">
            <a:extLst>
              <a:ext uri="{FF2B5EF4-FFF2-40B4-BE49-F238E27FC236}">
                <a16:creationId xmlns:a16="http://schemas.microsoft.com/office/drawing/2014/main" id="{5CDA74E3-CF57-6B8C-8123-C3B59EB34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246" y="1609442"/>
            <a:ext cx="575199" cy="5263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3AF4C93C-AE97-4BAA-A2FC-AF47FC4DCADC}"/>
              </a:ext>
            </a:extLst>
          </p:cNvPr>
          <p:cNvGraphicFramePr>
            <a:graphicFrameLocks/>
          </p:cNvGraphicFramePr>
          <p:nvPr>
            <p:extLst>
              <p:ext uri="{D42A27DB-BD31-4B8C-83A1-F6EECF244321}">
                <p14:modId xmlns:p14="http://schemas.microsoft.com/office/powerpoint/2010/main" val="532652618"/>
              </p:ext>
            </p:extLst>
          </p:nvPr>
        </p:nvGraphicFramePr>
        <p:xfrm>
          <a:off x="7164017" y="1434991"/>
          <a:ext cx="3567483" cy="3953784"/>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Straight Connector 8">
            <a:extLst>
              <a:ext uri="{FF2B5EF4-FFF2-40B4-BE49-F238E27FC236}">
                <a16:creationId xmlns:a16="http://schemas.microsoft.com/office/drawing/2014/main" id="{B0B41000-4F71-66D5-E34B-FB760D6C1F0D}"/>
              </a:ext>
            </a:extLst>
          </p:cNvPr>
          <p:cNvCxnSpPr/>
          <p:nvPr/>
        </p:nvCxnSpPr>
        <p:spPr>
          <a:xfrm>
            <a:off x="8986348" y="2497713"/>
            <a:ext cx="0" cy="3175709"/>
          </a:xfrm>
          <a:prstGeom prst="line">
            <a:avLst/>
          </a:prstGeom>
        </p:spPr>
        <p:style>
          <a:lnRef idx="1">
            <a:schemeClr val="accent1"/>
          </a:lnRef>
          <a:fillRef idx="0">
            <a:schemeClr val="accent1"/>
          </a:fillRef>
          <a:effectRef idx="0">
            <a:schemeClr val="accent1"/>
          </a:effectRef>
          <a:fontRef idx="minor">
            <a:schemeClr val="tx1"/>
          </a:fontRef>
        </p:style>
      </p:cxnSp>
      <p:sp>
        <p:nvSpPr>
          <p:cNvPr id="11" name="Right Brace 10">
            <a:extLst>
              <a:ext uri="{FF2B5EF4-FFF2-40B4-BE49-F238E27FC236}">
                <a16:creationId xmlns:a16="http://schemas.microsoft.com/office/drawing/2014/main" id="{C23CB64E-E9BA-A6F8-729A-3BCDD84374FB}"/>
              </a:ext>
            </a:extLst>
          </p:cNvPr>
          <p:cNvSpPr/>
          <p:nvPr/>
        </p:nvSpPr>
        <p:spPr>
          <a:xfrm rot="10800000">
            <a:off x="8210160" y="2322775"/>
            <a:ext cx="774110" cy="2574182"/>
          </a:xfrm>
          <a:prstGeom prst="rightBrace">
            <a:avLst>
              <a:gd name="adj1" fmla="val 8333"/>
              <a:gd name="adj2" fmla="val 50571"/>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245D5377-594A-539C-E11B-7EC87BF85E94}"/>
              </a:ext>
            </a:extLst>
          </p:cNvPr>
          <p:cNvSpPr txBox="1"/>
          <p:nvPr/>
        </p:nvSpPr>
        <p:spPr>
          <a:xfrm>
            <a:off x="7291264" y="1160433"/>
            <a:ext cx="3859893" cy="400110"/>
          </a:xfrm>
          <a:prstGeom prst="rect">
            <a:avLst/>
          </a:prstGeom>
          <a:noFill/>
        </p:spPr>
        <p:txBody>
          <a:bodyPr wrap="square" rtlCol="0">
            <a:spAutoFit/>
          </a:bodyPr>
          <a:lstStyle/>
          <a:p>
            <a:pPr algn="ctr"/>
            <a:r>
              <a:rPr lang="en-US" sz="2000" dirty="0">
                <a:solidFill>
                  <a:schemeClr val="accent4"/>
                </a:solidFill>
                <a:latin typeface="Poppins" pitchFamily="2" charset="77"/>
              </a:rPr>
              <a:t>+8.00 D at 6mm diameter</a:t>
            </a:r>
          </a:p>
        </p:txBody>
      </p:sp>
      <p:sp>
        <p:nvSpPr>
          <p:cNvPr id="13" name="Title 12">
            <a:extLst>
              <a:ext uri="{FF2B5EF4-FFF2-40B4-BE49-F238E27FC236}">
                <a16:creationId xmlns:a16="http://schemas.microsoft.com/office/drawing/2014/main" id="{16E0448C-9D7E-E0F9-36A7-52038591D448}"/>
              </a:ext>
            </a:extLst>
          </p:cNvPr>
          <p:cNvSpPr>
            <a:spLocks noGrp="1"/>
          </p:cNvSpPr>
          <p:nvPr>
            <p:ph type="title"/>
          </p:nvPr>
        </p:nvSpPr>
        <p:spPr/>
        <p:txBody>
          <a:bodyPr>
            <a:normAutofit/>
          </a:bodyPr>
          <a:lstStyle/>
          <a:p>
            <a:pPr marL="6350"/>
            <a:r>
              <a:rPr lang="en-US" sz="3600" dirty="0">
                <a:solidFill>
                  <a:schemeClr val="accent1"/>
                </a:solidFill>
                <a:latin typeface="Poppins" pitchFamily="2" charset="77"/>
                <a:ea typeface="+mj-ea"/>
                <a:cs typeface="+mj-cs"/>
              </a:rPr>
              <a:t>Catenary Power Profile Contact Lenses</a:t>
            </a:r>
          </a:p>
        </p:txBody>
      </p:sp>
      <p:sp>
        <p:nvSpPr>
          <p:cNvPr id="16" name="TextBox 15">
            <a:extLst>
              <a:ext uri="{FF2B5EF4-FFF2-40B4-BE49-F238E27FC236}">
                <a16:creationId xmlns:a16="http://schemas.microsoft.com/office/drawing/2014/main" id="{730BF193-301F-9026-1ED1-D1AA355BA723}"/>
              </a:ext>
            </a:extLst>
          </p:cNvPr>
          <p:cNvSpPr txBox="1"/>
          <p:nvPr/>
        </p:nvSpPr>
        <p:spPr>
          <a:xfrm>
            <a:off x="2058238" y="5438972"/>
            <a:ext cx="3403160" cy="338554"/>
          </a:xfrm>
          <a:prstGeom prst="rect">
            <a:avLst/>
          </a:prstGeom>
          <a:noFill/>
        </p:spPr>
        <p:txBody>
          <a:bodyPr wrap="square" rtlCol="0">
            <a:spAutoFit/>
          </a:bodyPr>
          <a:lstStyle/>
          <a:p>
            <a:r>
              <a:rPr lang="en-US" sz="1600" dirty="0">
                <a:solidFill>
                  <a:schemeClr val="accent1"/>
                </a:solidFill>
                <a:latin typeface="Poppins" pitchFamily="2" charset="77"/>
              </a:rPr>
              <a:t>Hartmann-Shack Aberrometer </a:t>
            </a:r>
          </a:p>
        </p:txBody>
      </p:sp>
      <p:sp>
        <p:nvSpPr>
          <p:cNvPr id="6" name="TextBox 5">
            <a:extLst>
              <a:ext uri="{FF2B5EF4-FFF2-40B4-BE49-F238E27FC236}">
                <a16:creationId xmlns:a16="http://schemas.microsoft.com/office/drawing/2014/main" id="{D7278FEC-34B1-F155-9AB2-B4F1195E2661}"/>
              </a:ext>
            </a:extLst>
          </p:cNvPr>
          <p:cNvSpPr txBox="1"/>
          <p:nvPr/>
        </p:nvSpPr>
        <p:spPr>
          <a:xfrm>
            <a:off x="178236" y="6595426"/>
            <a:ext cx="1003801"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02A44"/>
                </a:solidFill>
                <a:latin typeface="Arial"/>
              </a:rPr>
              <a:t>MKT-RCT-CN5 r0</a:t>
            </a:r>
          </a:p>
        </p:txBody>
      </p:sp>
      <p:sp>
        <p:nvSpPr>
          <p:cNvPr id="4" name="Content Placeholder 4">
            <a:extLst>
              <a:ext uri="{FF2B5EF4-FFF2-40B4-BE49-F238E27FC236}">
                <a16:creationId xmlns:a16="http://schemas.microsoft.com/office/drawing/2014/main" id="{187E5013-8AF8-3946-621B-EFF0CC69E360}"/>
              </a:ext>
            </a:extLst>
          </p:cNvPr>
          <p:cNvSpPr txBox="1">
            <a:spLocks/>
          </p:cNvSpPr>
          <p:nvPr/>
        </p:nvSpPr>
        <p:spPr>
          <a:xfrm>
            <a:off x="8223692" y="5388775"/>
            <a:ext cx="1995036" cy="365125"/>
          </a:xfrm>
          <a:prstGeom prst="rect">
            <a:avLst/>
          </a:prstGeom>
        </p:spPr>
        <p:txBody>
          <a:bodyPr vert="horz" lIns="0" tIns="0" rIns="0" bIns="0" rtlCol="0">
            <a:noAutofit/>
          </a:bodyPr>
          <a:lstStyle>
            <a:lvl1pPr marL="119060" indent="-119060" algn="l" defTabSz="914377" rtl="0" eaLnBrk="1" latinLnBrk="0" hangingPunct="1">
              <a:lnSpc>
                <a:spcPct val="100000"/>
              </a:lnSpc>
              <a:spcBef>
                <a:spcPts val="1200"/>
              </a:spcBef>
              <a:buClr>
                <a:schemeClr val="tx2"/>
              </a:buClr>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1pPr>
            <a:lvl2pPr marL="320032"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548626"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777221"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1005815"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a:solidFill>
                  <a:srgbClr val="0070C0"/>
                </a:solidFill>
                <a:latin typeface="Poppins SemiBold" panose="00000700000000000000" pitchFamily="2" charset="0"/>
                <a:cs typeface="Poppins SemiBold" panose="00000700000000000000" pitchFamily="2" charset="0"/>
              </a:rPr>
              <a:t>Distance Rx</a:t>
            </a:r>
          </a:p>
        </p:txBody>
      </p:sp>
      <p:sp>
        <p:nvSpPr>
          <p:cNvPr id="7" name="Content Placeholder 4">
            <a:extLst>
              <a:ext uri="{FF2B5EF4-FFF2-40B4-BE49-F238E27FC236}">
                <a16:creationId xmlns:a16="http://schemas.microsoft.com/office/drawing/2014/main" id="{57DA55A7-B280-5E0F-132D-DD3739915E0C}"/>
              </a:ext>
            </a:extLst>
          </p:cNvPr>
          <p:cNvSpPr txBox="1">
            <a:spLocks/>
          </p:cNvSpPr>
          <p:nvPr/>
        </p:nvSpPr>
        <p:spPr>
          <a:xfrm>
            <a:off x="10169376" y="2717421"/>
            <a:ext cx="1995036" cy="365125"/>
          </a:xfrm>
          <a:prstGeom prst="rect">
            <a:avLst/>
          </a:prstGeom>
        </p:spPr>
        <p:txBody>
          <a:bodyPr vert="horz" lIns="0" tIns="0" rIns="0" bIns="0" rtlCol="0">
            <a:noAutofit/>
          </a:bodyPr>
          <a:lstStyle>
            <a:lvl1pPr marL="119060" indent="-119060" algn="l" defTabSz="914377" rtl="0" eaLnBrk="1" latinLnBrk="0" hangingPunct="1">
              <a:lnSpc>
                <a:spcPct val="100000"/>
              </a:lnSpc>
              <a:spcBef>
                <a:spcPts val="1200"/>
              </a:spcBef>
              <a:buClr>
                <a:schemeClr val="tx2"/>
              </a:buClr>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1pPr>
            <a:lvl2pPr marL="320032"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548626"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777221" indent="-118869"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1005815" indent="-91438" algn="l" defTabSz="914377" rtl="0" eaLnBrk="1" latinLnBrk="0" hangingPunct="1">
              <a:lnSpc>
                <a:spcPct val="100000"/>
              </a:lnSpc>
              <a:spcBef>
                <a:spcPts val="3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a:solidFill>
                  <a:srgbClr val="0070C0"/>
                </a:solidFill>
                <a:latin typeface="Poppins SemiBold" panose="00000700000000000000" pitchFamily="2" charset="0"/>
                <a:cs typeface="Poppins SemiBold" panose="00000700000000000000" pitchFamily="2" charset="0"/>
              </a:rPr>
              <a:t>Relative Plus</a:t>
            </a:r>
          </a:p>
        </p:txBody>
      </p:sp>
      <p:sp>
        <p:nvSpPr>
          <p:cNvPr id="10" name="TextBox 9">
            <a:extLst>
              <a:ext uri="{FF2B5EF4-FFF2-40B4-BE49-F238E27FC236}">
                <a16:creationId xmlns:a16="http://schemas.microsoft.com/office/drawing/2014/main" id="{F71E070D-60D3-6C2A-2629-22558EF6BD9F}"/>
              </a:ext>
            </a:extLst>
          </p:cNvPr>
          <p:cNvSpPr txBox="1"/>
          <p:nvPr/>
        </p:nvSpPr>
        <p:spPr>
          <a:xfrm>
            <a:off x="1182038" y="5725813"/>
            <a:ext cx="4993476" cy="338554"/>
          </a:xfrm>
          <a:prstGeom prst="rect">
            <a:avLst/>
          </a:prstGeom>
          <a:noFill/>
        </p:spPr>
        <p:txBody>
          <a:bodyPr wrap="square" rtlCol="0">
            <a:spAutoFit/>
          </a:bodyPr>
          <a:lstStyle/>
          <a:p>
            <a:pPr algn="ctr"/>
            <a:r>
              <a:rPr lang="en-US" sz="1600" dirty="0">
                <a:solidFill>
                  <a:schemeClr val="accent4"/>
                </a:solidFill>
                <a:latin typeface="Poppins" pitchFamily="2" charset="77"/>
              </a:rPr>
              <a:t>+8.00 µm Sph Aberration at 6mm diameter</a:t>
            </a:r>
          </a:p>
        </p:txBody>
      </p:sp>
    </p:spTree>
    <p:extLst>
      <p:ext uri="{BB962C8B-B14F-4D97-AF65-F5344CB8AC3E}">
        <p14:creationId xmlns:p14="http://schemas.microsoft.com/office/powerpoint/2010/main" val="384495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5B90-AD5F-7B91-EFBB-C3B85B3C6C55}"/>
              </a:ext>
            </a:extLst>
          </p:cNvPr>
          <p:cNvSpPr>
            <a:spLocks noGrp="1"/>
          </p:cNvSpPr>
          <p:nvPr>
            <p:ph type="title"/>
          </p:nvPr>
        </p:nvSpPr>
        <p:spPr>
          <a:xfrm>
            <a:off x="556846" y="365125"/>
            <a:ext cx="10515600" cy="1325563"/>
          </a:xfrm>
        </p:spPr>
        <p:txBody>
          <a:bodyPr>
            <a:normAutofit/>
          </a:bodyPr>
          <a:lstStyle/>
          <a:p>
            <a:r>
              <a:rPr lang="en-US" b="1" dirty="0">
                <a:solidFill>
                  <a:srgbClr val="1B4298"/>
                </a:solidFill>
                <a:cs typeface="Poppins" pitchFamily="2" charset="77"/>
              </a:rPr>
              <a:t>Optical Defocus for Myopia Management</a:t>
            </a:r>
            <a:endParaRPr lang="en-US" dirty="0">
              <a:cs typeface="Poppins" pitchFamily="2" charset="77"/>
            </a:endParaRPr>
          </a:p>
        </p:txBody>
      </p:sp>
      <p:sp>
        <p:nvSpPr>
          <p:cNvPr id="4" name="Content Placeholder 3">
            <a:extLst>
              <a:ext uri="{FF2B5EF4-FFF2-40B4-BE49-F238E27FC236}">
                <a16:creationId xmlns:a16="http://schemas.microsoft.com/office/drawing/2014/main" id="{0D55E872-FD1A-326B-A1D6-D3475B8CAA7E}"/>
              </a:ext>
            </a:extLst>
          </p:cNvPr>
          <p:cNvSpPr>
            <a:spLocks noGrp="1"/>
          </p:cNvSpPr>
          <p:nvPr>
            <p:ph idx="1"/>
          </p:nvPr>
        </p:nvSpPr>
        <p:spPr>
          <a:xfrm>
            <a:off x="838200" y="2158477"/>
            <a:ext cx="10515600" cy="4351338"/>
          </a:xfrm>
          <a:prstGeom prst="rect">
            <a:avLst/>
          </a:prstGeom>
        </p:spPr>
        <p:txBody>
          <a:bodyPr>
            <a:noAutofit/>
          </a:bodyPr>
          <a:lstStyle/>
          <a:p>
            <a:pPr marL="0" indent="0">
              <a:buNone/>
            </a:pPr>
            <a:r>
              <a:rPr lang="en-US" sz="2800" b="1" i="1" dirty="0">
                <a:solidFill>
                  <a:schemeClr val="accent3"/>
                </a:solidFill>
                <a:latin typeface="Poppins" panose="00000500000000000000" pitchFamily="2" charset="0"/>
                <a:cs typeface="Poppins" panose="00000500000000000000" pitchFamily="2" charset="0"/>
              </a:rPr>
              <a:t>Factors That Matter</a:t>
            </a:r>
          </a:p>
          <a:p>
            <a:r>
              <a:rPr lang="en-US" sz="2800" dirty="0">
                <a:latin typeface="Poppins" panose="00000500000000000000" pitchFamily="2" charset="0"/>
                <a:cs typeface="Poppins" panose="00000500000000000000" pitchFamily="2" charset="0"/>
              </a:rPr>
              <a:t>Magnitude: Relative plus (myopic defocus) dependent</a:t>
            </a:r>
          </a:p>
          <a:p>
            <a:r>
              <a:rPr lang="en-US" sz="2800" b="1" dirty="0">
                <a:solidFill>
                  <a:srgbClr val="1B429A"/>
                </a:solidFill>
                <a:latin typeface="Poppins" panose="00000500000000000000" pitchFamily="2" charset="0"/>
                <a:cs typeface="Poppins" panose="00000500000000000000" pitchFamily="2" charset="0"/>
              </a:rPr>
              <a:t>Location: Eccentricity dependent</a:t>
            </a:r>
          </a:p>
          <a:p>
            <a:r>
              <a:rPr lang="en-US" sz="2800" dirty="0">
                <a:latin typeface="Poppins" panose="00000500000000000000" pitchFamily="2" charset="0"/>
                <a:cs typeface="Poppins" panose="00000500000000000000" pitchFamily="2" charset="0"/>
              </a:rPr>
              <a:t>Duration: Wearing time</a:t>
            </a:r>
          </a:p>
          <a:p>
            <a:pPr marL="0" indent="0"/>
            <a:endParaRPr lang="en-US" sz="2800" dirty="0">
              <a:latin typeface="+mn-lt"/>
              <a:ea typeface="Calibri" panose="020F0502020204030204" pitchFamily="34" charset="0"/>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C75DD89E-315E-868E-AB8E-CCD86B182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730" y="3429000"/>
            <a:ext cx="2756508" cy="1987631"/>
          </a:xfrm>
          <a:prstGeom prst="rect">
            <a:avLst/>
          </a:prstGeom>
        </p:spPr>
      </p:pic>
      <p:sp>
        <p:nvSpPr>
          <p:cNvPr id="3" name="TextBox 2">
            <a:extLst>
              <a:ext uri="{FF2B5EF4-FFF2-40B4-BE49-F238E27FC236}">
                <a16:creationId xmlns:a16="http://schemas.microsoft.com/office/drawing/2014/main" id="{00708D58-3239-492B-F4CF-71E89736CDB6}"/>
              </a:ext>
            </a:extLst>
          </p:cNvPr>
          <p:cNvSpPr txBox="1"/>
          <p:nvPr/>
        </p:nvSpPr>
        <p:spPr>
          <a:xfrm>
            <a:off x="222494" y="6509815"/>
            <a:ext cx="111921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A44"/>
                </a:solidFill>
                <a:effectLst/>
                <a:uLnTx/>
                <a:uFillTx/>
                <a:latin typeface="Arial"/>
                <a:ea typeface="+mn-ea"/>
                <a:cs typeface="+mn-cs"/>
              </a:rPr>
              <a:t>MKT-NVEM-CE2 r0</a:t>
            </a:r>
          </a:p>
        </p:txBody>
      </p:sp>
    </p:spTree>
    <p:extLst>
      <p:ext uri="{BB962C8B-B14F-4D97-AF65-F5344CB8AC3E}">
        <p14:creationId xmlns:p14="http://schemas.microsoft.com/office/powerpoint/2010/main" val="1960354151"/>
      </p:ext>
    </p:extLst>
  </p:cSld>
  <p:clrMapOvr>
    <a:masterClrMapping/>
  </p:clrMapOvr>
  <mc:AlternateContent xmlns:mc="http://schemas.openxmlformats.org/markup-compatibility/2006" xmlns:p14="http://schemas.microsoft.com/office/powerpoint/2010/main">
    <mc:Choice Requires="p14">
      <p:transition spd="slow" p14:dur="2000" advTm="20583"/>
    </mc:Choice>
    <mc:Fallback xmlns="">
      <p:transition spd="slow" advTm="2058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4E16E6-6B15-36F8-3719-ED1A67406307}"/>
              </a:ext>
            </a:extLst>
          </p:cNvPr>
          <p:cNvSpPr>
            <a:spLocks noGrp="1"/>
          </p:cNvSpPr>
          <p:nvPr>
            <p:ph idx="1"/>
          </p:nvPr>
        </p:nvSpPr>
        <p:spPr>
          <a:xfrm>
            <a:off x="476388" y="1322168"/>
            <a:ext cx="5576170" cy="5302877"/>
          </a:xfrm>
        </p:spPr>
        <p:txBody>
          <a:bodyPr>
            <a:noAutofit/>
          </a:bodyPr>
          <a:lstStyle/>
          <a:p>
            <a:pPr marL="0" indent="0">
              <a:buNone/>
            </a:pPr>
            <a:r>
              <a:rPr lang="en-US" sz="1800" dirty="0">
                <a:solidFill>
                  <a:schemeClr val="tx2"/>
                </a:solidFill>
              </a:rPr>
              <a:t>Langis Michaud 2023 (BCLA)</a:t>
            </a:r>
          </a:p>
          <a:p>
            <a:r>
              <a:rPr lang="en-US" sz="1800" dirty="0">
                <a:solidFill>
                  <a:schemeClr val="tx2"/>
                </a:solidFill>
              </a:rPr>
              <a:t>Retinal response to myopic defocus through electroretinography (mfERG) </a:t>
            </a:r>
          </a:p>
          <a:p>
            <a:r>
              <a:rPr lang="en-US" sz="1800" dirty="0">
                <a:solidFill>
                  <a:schemeClr val="tx2"/>
                </a:solidFill>
              </a:rPr>
              <a:t>N=27</a:t>
            </a:r>
          </a:p>
          <a:p>
            <a:r>
              <a:rPr lang="en-US" sz="1800" dirty="0">
                <a:solidFill>
                  <a:schemeClr val="tx2"/>
                </a:solidFill>
              </a:rPr>
              <a:t>MF SCL of different optical zone diameters (myopic defocus has different coverage on the retina)</a:t>
            </a:r>
          </a:p>
          <a:p>
            <a:r>
              <a:rPr lang="en-US" sz="1800" dirty="0">
                <a:solidFill>
                  <a:schemeClr val="tx2"/>
                </a:solidFill>
              </a:rPr>
              <a:t>Significant reduction of the induced wave when having larger defocus retinal coverage</a:t>
            </a:r>
          </a:p>
          <a:p>
            <a:r>
              <a:rPr lang="en-US" sz="1800" dirty="0">
                <a:solidFill>
                  <a:schemeClr val="tx2"/>
                </a:solidFill>
              </a:rPr>
              <a:t>Significant ERG amplitude difference only detected at a retinal eccentricity of the 5th Ring </a:t>
            </a:r>
            <a:r>
              <a:rPr lang="en-US" sz="1800" b="1" dirty="0">
                <a:solidFill>
                  <a:schemeClr val="accent3">
                    <a:lumMod val="50000"/>
                  </a:schemeClr>
                </a:solidFill>
              </a:rPr>
              <a:t>(15.7° to 24°)</a:t>
            </a:r>
          </a:p>
          <a:p>
            <a:endParaRPr lang="en-US" sz="1800" b="1" dirty="0">
              <a:solidFill>
                <a:schemeClr val="accent3">
                  <a:lumMod val="50000"/>
                </a:schemeClr>
              </a:solidFill>
            </a:endParaRPr>
          </a:p>
          <a:p>
            <a:pPr marL="0" indent="0" algn="ctr">
              <a:buNone/>
            </a:pPr>
            <a:r>
              <a:rPr lang="en-US" b="1" i="1" dirty="0">
                <a:solidFill>
                  <a:schemeClr val="accent3">
                    <a:lumMod val="50000"/>
                  </a:schemeClr>
                </a:solidFill>
              </a:rPr>
              <a:t>“This implies that this area is likely the most sensitive to myopic defocus.”</a:t>
            </a:r>
          </a:p>
        </p:txBody>
      </p:sp>
      <p:sp>
        <p:nvSpPr>
          <p:cNvPr id="4" name="Title 2">
            <a:extLst>
              <a:ext uri="{FF2B5EF4-FFF2-40B4-BE49-F238E27FC236}">
                <a16:creationId xmlns:a16="http://schemas.microsoft.com/office/drawing/2014/main" id="{D7C481F7-D332-6BF4-D30E-DDC6D309861C}"/>
              </a:ext>
            </a:extLst>
          </p:cNvPr>
          <p:cNvSpPr>
            <a:spLocks noGrp="1"/>
          </p:cNvSpPr>
          <p:nvPr>
            <p:ph type="title"/>
          </p:nvPr>
        </p:nvSpPr>
        <p:spPr>
          <a:xfrm>
            <a:off x="235030" y="275030"/>
            <a:ext cx="7684686" cy="975328"/>
          </a:xfrm>
        </p:spPr>
        <p:txBody>
          <a:bodyPr>
            <a:normAutofit/>
          </a:bodyPr>
          <a:lstStyle/>
          <a:p>
            <a:r>
              <a:rPr lang="en-US" sz="4400" b="1" dirty="0">
                <a:solidFill>
                  <a:schemeClr val="accent1">
                    <a:lumMod val="75000"/>
                  </a:schemeClr>
                </a:solidFill>
                <a:latin typeface="Poppins" pitchFamily="2" charset="77"/>
                <a:cs typeface="Poppins" pitchFamily="2" charset="77"/>
              </a:rPr>
              <a:t> </a:t>
            </a:r>
            <a:r>
              <a:rPr lang="en-US" sz="3600" dirty="0">
                <a:latin typeface="Poppins" pitchFamily="2" charset="77"/>
                <a:ea typeface="+mj-ea"/>
                <a:cs typeface="Poppins" pitchFamily="2" charset="77"/>
              </a:rPr>
              <a:t>Retinal Location </a:t>
            </a:r>
            <a:r>
              <a:rPr lang="en-US" sz="3600" b="0" dirty="0">
                <a:latin typeface="Poppins" pitchFamily="2" charset="77"/>
                <a:ea typeface="+mj-ea"/>
                <a:cs typeface="Poppins" pitchFamily="2" charset="77"/>
              </a:rPr>
              <a:t>- Human Study</a:t>
            </a:r>
          </a:p>
        </p:txBody>
      </p:sp>
      <p:grpSp>
        <p:nvGrpSpPr>
          <p:cNvPr id="7" name="Group 6">
            <a:extLst>
              <a:ext uri="{FF2B5EF4-FFF2-40B4-BE49-F238E27FC236}">
                <a16:creationId xmlns:a16="http://schemas.microsoft.com/office/drawing/2014/main" id="{B70915A5-EFA5-8F75-1D87-EFDE2143C2C3}"/>
              </a:ext>
            </a:extLst>
          </p:cNvPr>
          <p:cNvGrpSpPr/>
          <p:nvPr/>
        </p:nvGrpSpPr>
        <p:grpSpPr>
          <a:xfrm>
            <a:off x="6524382" y="1005995"/>
            <a:ext cx="5344732" cy="5589431"/>
            <a:chOff x="6524382" y="656823"/>
            <a:chExt cx="5344732" cy="5589431"/>
          </a:xfrm>
        </p:grpSpPr>
        <p:sp>
          <p:nvSpPr>
            <p:cNvPr id="5" name="Rectangle 4">
              <a:extLst>
                <a:ext uri="{FF2B5EF4-FFF2-40B4-BE49-F238E27FC236}">
                  <a16:creationId xmlns:a16="http://schemas.microsoft.com/office/drawing/2014/main" id="{25C36748-948D-22A4-0F09-13BF391CCB69}"/>
                </a:ext>
              </a:extLst>
            </p:cNvPr>
            <p:cNvSpPr/>
            <p:nvPr/>
          </p:nvSpPr>
          <p:spPr>
            <a:xfrm>
              <a:off x="6524382" y="656823"/>
              <a:ext cx="5344732" cy="558943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5F54B86-6790-677E-2898-BBB62B03D306}"/>
                </a:ext>
              </a:extLst>
            </p:cNvPr>
            <p:cNvPicPr>
              <a:picLocks noChangeAspect="1"/>
            </p:cNvPicPr>
            <p:nvPr/>
          </p:nvPicPr>
          <p:blipFill>
            <a:blip r:embed="rId3"/>
            <a:stretch>
              <a:fillRect/>
            </a:stretch>
          </p:blipFill>
          <p:spPr>
            <a:xfrm>
              <a:off x="6635085" y="758283"/>
              <a:ext cx="5019918" cy="1423481"/>
            </a:xfrm>
            <a:prstGeom prst="rect">
              <a:avLst/>
            </a:prstGeom>
          </p:spPr>
        </p:pic>
        <p:pic>
          <p:nvPicPr>
            <p:cNvPr id="10" name="Picture 9">
              <a:extLst>
                <a:ext uri="{FF2B5EF4-FFF2-40B4-BE49-F238E27FC236}">
                  <a16:creationId xmlns:a16="http://schemas.microsoft.com/office/drawing/2014/main" id="{5CF16314-E2DB-6CC2-E2D8-FA6EDE84371D}"/>
                </a:ext>
              </a:extLst>
            </p:cNvPr>
            <p:cNvPicPr>
              <a:picLocks noChangeAspect="1"/>
            </p:cNvPicPr>
            <p:nvPr/>
          </p:nvPicPr>
          <p:blipFill>
            <a:blip r:embed="rId4"/>
            <a:stretch>
              <a:fillRect/>
            </a:stretch>
          </p:blipFill>
          <p:spPr>
            <a:xfrm>
              <a:off x="7540203" y="4244437"/>
              <a:ext cx="3162300" cy="1808936"/>
            </a:xfrm>
            <a:prstGeom prst="rect">
              <a:avLst/>
            </a:prstGeom>
          </p:spPr>
        </p:pic>
        <p:pic>
          <p:nvPicPr>
            <p:cNvPr id="12" name="Picture 11">
              <a:extLst>
                <a:ext uri="{FF2B5EF4-FFF2-40B4-BE49-F238E27FC236}">
                  <a16:creationId xmlns:a16="http://schemas.microsoft.com/office/drawing/2014/main" id="{1835EB12-CFE0-CA40-367B-DC9B11D9AA61}"/>
                </a:ext>
              </a:extLst>
            </p:cNvPr>
            <p:cNvPicPr>
              <a:picLocks noChangeAspect="1"/>
            </p:cNvPicPr>
            <p:nvPr/>
          </p:nvPicPr>
          <p:blipFill>
            <a:blip r:embed="rId5"/>
            <a:stretch>
              <a:fillRect/>
            </a:stretch>
          </p:blipFill>
          <p:spPr>
            <a:xfrm>
              <a:off x="7219169" y="2314928"/>
              <a:ext cx="3794617" cy="1796345"/>
            </a:xfrm>
            <a:prstGeom prst="rect">
              <a:avLst/>
            </a:prstGeom>
          </p:spPr>
        </p:pic>
      </p:grpSp>
      <p:sp>
        <p:nvSpPr>
          <p:cNvPr id="3" name="TextBox 2">
            <a:extLst>
              <a:ext uri="{FF2B5EF4-FFF2-40B4-BE49-F238E27FC236}">
                <a16:creationId xmlns:a16="http://schemas.microsoft.com/office/drawing/2014/main" id="{6286F643-884D-E67F-F3A9-B933476D90B4}"/>
              </a:ext>
            </a:extLst>
          </p:cNvPr>
          <p:cNvSpPr txBox="1"/>
          <p:nvPr/>
        </p:nvSpPr>
        <p:spPr>
          <a:xfrm>
            <a:off x="178236" y="6595426"/>
            <a:ext cx="1003801"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02A44"/>
                </a:solidFill>
                <a:latin typeface="Arial"/>
              </a:rPr>
              <a:t>MKT-RCT-CN5 r0</a:t>
            </a:r>
          </a:p>
        </p:txBody>
      </p:sp>
    </p:spTree>
    <p:extLst>
      <p:ext uri="{BB962C8B-B14F-4D97-AF65-F5344CB8AC3E}">
        <p14:creationId xmlns:p14="http://schemas.microsoft.com/office/powerpoint/2010/main" val="669230122"/>
      </p:ext>
    </p:extLst>
  </p:cSld>
  <p:clrMapOvr>
    <a:masterClrMapping/>
  </p:clrMapOvr>
  <mc:AlternateContent xmlns:mc="http://schemas.openxmlformats.org/markup-compatibility/2006" xmlns:p14="http://schemas.microsoft.com/office/powerpoint/2010/main">
    <mc:Choice Requires="p14">
      <p:transition spd="slow" p14:dur="2000" advTm="46646"/>
    </mc:Choice>
    <mc:Fallback xmlns="">
      <p:transition spd="slow" advTm="46646"/>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3968C7A-C8E2-9ADD-CA3C-8FFA500E5E1B}"/>
              </a:ext>
            </a:extLst>
          </p:cNvPr>
          <p:cNvSpPr txBox="1"/>
          <p:nvPr/>
        </p:nvSpPr>
        <p:spPr>
          <a:xfrm>
            <a:off x="4617926" y="2239842"/>
            <a:ext cx="2956148" cy="2246769"/>
          </a:xfrm>
          <a:prstGeom prst="rect">
            <a:avLst/>
          </a:prstGeom>
          <a:noFill/>
        </p:spPr>
        <p:txBody>
          <a:bodyPr wrap="square" rtlCol="0">
            <a:spAutoFit/>
          </a:bodyPr>
          <a:lstStyle/>
          <a:p>
            <a:r>
              <a:rPr lang="en-US" sz="2000" b="1" dirty="0">
                <a:solidFill>
                  <a:schemeClr val="accent1"/>
                </a:solidFill>
                <a:latin typeface="Poppins" panose="00000500000000000000" pitchFamily="2" charset="0"/>
                <a:cs typeface="Poppins" panose="00000500000000000000" pitchFamily="2" charset="0"/>
              </a:rPr>
              <a:t>Neurofocus Optics® </a:t>
            </a:r>
          </a:p>
          <a:p>
            <a:r>
              <a:rPr lang="en-US" sz="2000" b="1" dirty="0">
                <a:solidFill>
                  <a:schemeClr val="accent1"/>
                </a:solidFill>
                <a:latin typeface="Poppins" panose="00000500000000000000" pitchFamily="2" charset="0"/>
                <a:cs typeface="Poppins" panose="00000500000000000000" pitchFamily="2" charset="0"/>
              </a:rPr>
              <a:t>Catenary Power Profile</a:t>
            </a:r>
            <a:endParaRPr lang="en-US" altLang="zh-CN" sz="2000" b="1" dirty="0">
              <a:solidFill>
                <a:schemeClr val="accent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endParaRPr lang="en-US" altLang="zh-CN" sz="2000" dirty="0">
              <a:solidFill>
                <a:schemeClr val="tx2"/>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US" altLang="zh-CN" sz="2000" dirty="0">
                <a:solidFill>
                  <a:schemeClr val="tx2"/>
                </a:solidFill>
                <a:latin typeface="Poppins" panose="00000500000000000000" pitchFamily="2" charset="0"/>
                <a:cs typeface="Poppins" panose="00000500000000000000" pitchFamily="2" charset="0"/>
              </a:rPr>
              <a:t>Defocus treatment area significantly increased &gt;</a:t>
            </a:r>
            <a:r>
              <a:rPr lang="en-US" sz="2000" dirty="0">
                <a:solidFill>
                  <a:schemeClr val="tx2"/>
                </a:solidFill>
                <a:latin typeface="Poppins" panose="00000500000000000000" pitchFamily="2" charset="0"/>
                <a:cs typeface="Poppins" panose="00000500000000000000" pitchFamily="2" charset="0"/>
              </a:rPr>
              <a:t>±</a:t>
            </a:r>
            <a:r>
              <a:rPr lang="en-US" altLang="zh-CN" sz="2000" dirty="0">
                <a:solidFill>
                  <a:schemeClr val="tx2"/>
                </a:solidFill>
                <a:latin typeface="Poppins" panose="00000500000000000000" pitchFamily="2" charset="0"/>
                <a:cs typeface="Poppins" panose="00000500000000000000" pitchFamily="2" charset="0"/>
              </a:rPr>
              <a:t>30</a:t>
            </a:r>
            <a:r>
              <a:rPr lang="en-US" altLang="zh-CN" sz="2000" dirty="0">
                <a:latin typeface="Poppins" panose="00000500000000000000" pitchFamily="2" charset="0"/>
                <a:ea typeface="SimSun" panose="02010600030101010101" pitchFamily="2" charset="-122"/>
                <a:cs typeface="Poppins" panose="00000500000000000000" pitchFamily="2" charset="0"/>
              </a:rPr>
              <a:t>°</a:t>
            </a:r>
            <a:endParaRPr lang="en-US" sz="2000" dirty="0">
              <a:latin typeface="Poppins" panose="00000500000000000000" pitchFamily="2" charset="0"/>
              <a:ea typeface="SimSun" panose="02010600030101010101" pitchFamily="2" charset="-122"/>
              <a:cs typeface="Poppins" panose="00000500000000000000" pitchFamily="2" charset="0"/>
            </a:endParaRPr>
          </a:p>
        </p:txBody>
      </p:sp>
      <p:pic>
        <p:nvPicPr>
          <p:cNvPr id="3" name="Picture 2" descr="A picture containing text, dark, night sky&#10;&#10;Description automatically generated">
            <a:extLst>
              <a:ext uri="{FF2B5EF4-FFF2-40B4-BE49-F238E27FC236}">
                <a16:creationId xmlns:a16="http://schemas.microsoft.com/office/drawing/2014/main" id="{B8EF7E3A-22CD-11B0-FF30-EC4AA7C73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00" y="2287269"/>
            <a:ext cx="4029745" cy="2266731"/>
          </a:xfrm>
          <a:prstGeom prst="rect">
            <a:avLst/>
          </a:prstGeom>
        </p:spPr>
      </p:pic>
      <p:sp>
        <p:nvSpPr>
          <p:cNvPr id="5" name="Title 2">
            <a:extLst>
              <a:ext uri="{FF2B5EF4-FFF2-40B4-BE49-F238E27FC236}">
                <a16:creationId xmlns:a16="http://schemas.microsoft.com/office/drawing/2014/main" id="{7953C136-A33A-D66C-2110-DC33DE9CC616}"/>
              </a:ext>
            </a:extLst>
          </p:cNvPr>
          <p:cNvSpPr>
            <a:spLocks noGrp="1"/>
          </p:cNvSpPr>
          <p:nvPr>
            <p:ph type="title"/>
          </p:nvPr>
        </p:nvSpPr>
        <p:spPr>
          <a:xfrm>
            <a:off x="444272" y="365125"/>
            <a:ext cx="10515600" cy="1325563"/>
          </a:xfrm>
        </p:spPr>
        <p:txBody>
          <a:bodyPr>
            <a:normAutofit/>
          </a:bodyPr>
          <a:lstStyle/>
          <a:p>
            <a:r>
              <a:rPr lang="en-US" dirty="0">
                <a:solidFill>
                  <a:srgbClr val="1B4298"/>
                </a:solidFill>
                <a:latin typeface="Poppins" pitchFamily="2" charset="77"/>
                <a:cs typeface="Poppins" pitchFamily="2" charset="77"/>
                <a:sym typeface="Arial"/>
              </a:rPr>
              <a:t>Optical Defocus Coverage</a:t>
            </a:r>
          </a:p>
        </p:txBody>
      </p:sp>
      <p:sp>
        <p:nvSpPr>
          <p:cNvPr id="7" name="TextBox 6">
            <a:extLst>
              <a:ext uri="{FF2B5EF4-FFF2-40B4-BE49-F238E27FC236}">
                <a16:creationId xmlns:a16="http://schemas.microsoft.com/office/drawing/2014/main" id="{3A8587FE-A2A0-AE3B-5B44-ED6D27B51CFA}"/>
              </a:ext>
            </a:extLst>
          </p:cNvPr>
          <p:cNvSpPr txBox="1"/>
          <p:nvPr/>
        </p:nvSpPr>
        <p:spPr>
          <a:xfrm>
            <a:off x="8513071" y="1839732"/>
            <a:ext cx="2446801" cy="400110"/>
          </a:xfrm>
          <a:prstGeom prst="rect">
            <a:avLst/>
          </a:prstGeom>
          <a:noFill/>
        </p:spPr>
        <p:txBody>
          <a:bodyPr wrap="square" rtlCol="0">
            <a:spAutoFit/>
          </a:bodyPr>
          <a:lstStyle/>
          <a:p>
            <a:r>
              <a:rPr lang="en-US" sz="2000" dirty="0">
                <a:solidFill>
                  <a:schemeClr val="accent1"/>
                </a:solidFill>
                <a:latin typeface="Poppins" pitchFamily="2" charset="77"/>
              </a:rPr>
              <a:t>Retina Plane</a:t>
            </a:r>
          </a:p>
        </p:txBody>
      </p:sp>
      <p:pic>
        <p:nvPicPr>
          <p:cNvPr id="8" name="Content Placeholder 12" descr="A picture containing laser, blur&#10;&#10;Description automatically generated">
            <a:extLst>
              <a:ext uri="{FF2B5EF4-FFF2-40B4-BE49-F238E27FC236}">
                <a16:creationId xmlns:a16="http://schemas.microsoft.com/office/drawing/2014/main" id="{A811E6C3-F67F-B8A8-F668-93A8DDE83F34}"/>
              </a:ext>
            </a:extLst>
          </p:cNvPr>
          <p:cNvPicPr>
            <a:picLocks noChangeAspect="1"/>
          </p:cNvPicPr>
          <p:nvPr/>
        </p:nvPicPr>
        <p:blipFill>
          <a:blip r:embed="rId4"/>
          <a:stretch>
            <a:fillRect/>
          </a:stretch>
        </p:blipFill>
        <p:spPr>
          <a:xfrm>
            <a:off x="635432" y="2298482"/>
            <a:ext cx="3941550" cy="2217122"/>
          </a:xfrm>
          <a:prstGeom prst="rect">
            <a:avLst/>
          </a:prstGeom>
        </p:spPr>
      </p:pic>
      <p:sp>
        <p:nvSpPr>
          <p:cNvPr id="2" name="TextBox 1">
            <a:extLst>
              <a:ext uri="{FF2B5EF4-FFF2-40B4-BE49-F238E27FC236}">
                <a16:creationId xmlns:a16="http://schemas.microsoft.com/office/drawing/2014/main" id="{97C8863F-8B8E-659B-FF05-30F79F449C7A}"/>
              </a:ext>
            </a:extLst>
          </p:cNvPr>
          <p:cNvSpPr txBox="1"/>
          <p:nvPr/>
        </p:nvSpPr>
        <p:spPr>
          <a:xfrm>
            <a:off x="295423" y="6373906"/>
            <a:ext cx="108555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A44"/>
                </a:solidFill>
                <a:effectLst/>
                <a:uLnTx/>
                <a:uFillTx/>
                <a:latin typeface="Arial"/>
                <a:ea typeface="+mn-ea"/>
                <a:cs typeface="+mn-cs"/>
              </a:rPr>
              <a:t>MKT-NVEM-CE2 r0</a:t>
            </a:r>
          </a:p>
          <a:p>
            <a:endParaRPr lang="en-US" dirty="0"/>
          </a:p>
        </p:txBody>
      </p:sp>
    </p:spTree>
    <p:extLst>
      <p:ext uri="{BB962C8B-B14F-4D97-AF65-F5344CB8AC3E}">
        <p14:creationId xmlns:p14="http://schemas.microsoft.com/office/powerpoint/2010/main" val="336967909"/>
      </p:ext>
    </p:extLst>
  </p:cSld>
  <p:clrMapOvr>
    <a:masterClrMapping/>
  </p:clrMapOvr>
  <mc:AlternateContent xmlns:mc="http://schemas.openxmlformats.org/markup-compatibility/2006" xmlns:p14="http://schemas.microsoft.com/office/powerpoint/2010/main">
    <mc:Choice Requires="p14">
      <p:transition spd="slow" p14:dur="2000" advTm="18895"/>
    </mc:Choice>
    <mc:Fallback xmlns="">
      <p:transition spd="slow" advTm="18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5B90-AD5F-7B91-EFBB-C3B85B3C6C55}"/>
              </a:ext>
            </a:extLst>
          </p:cNvPr>
          <p:cNvSpPr>
            <a:spLocks noGrp="1"/>
          </p:cNvSpPr>
          <p:nvPr>
            <p:ph type="title"/>
          </p:nvPr>
        </p:nvSpPr>
        <p:spPr>
          <a:xfrm>
            <a:off x="509954" y="365125"/>
            <a:ext cx="10515600" cy="1325563"/>
          </a:xfrm>
        </p:spPr>
        <p:txBody>
          <a:bodyPr>
            <a:normAutofit/>
          </a:bodyPr>
          <a:lstStyle/>
          <a:p>
            <a:r>
              <a:rPr lang="en-US" b="1" dirty="0">
                <a:solidFill>
                  <a:srgbClr val="1B4298"/>
                </a:solidFill>
                <a:cs typeface="Poppins" pitchFamily="2" charset="77"/>
              </a:rPr>
              <a:t>Optical Defocus for Myopia Management</a:t>
            </a:r>
            <a:endParaRPr lang="en-US" dirty="0">
              <a:cs typeface="Poppins" pitchFamily="2" charset="77"/>
            </a:endParaRPr>
          </a:p>
        </p:txBody>
      </p:sp>
      <p:sp>
        <p:nvSpPr>
          <p:cNvPr id="4" name="Content Placeholder 3">
            <a:extLst>
              <a:ext uri="{FF2B5EF4-FFF2-40B4-BE49-F238E27FC236}">
                <a16:creationId xmlns:a16="http://schemas.microsoft.com/office/drawing/2014/main" id="{0D55E872-FD1A-326B-A1D6-D3475B8CAA7E}"/>
              </a:ext>
            </a:extLst>
          </p:cNvPr>
          <p:cNvSpPr>
            <a:spLocks noGrp="1"/>
          </p:cNvSpPr>
          <p:nvPr>
            <p:ph idx="1"/>
          </p:nvPr>
        </p:nvSpPr>
        <p:spPr>
          <a:xfrm>
            <a:off x="838200" y="2158477"/>
            <a:ext cx="10515600" cy="4351338"/>
          </a:xfrm>
          <a:prstGeom prst="rect">
            <a:avLst/>
          </a:prstGeom>
        </p:spPr>
        <p:txBody>
          <a:bodyPr>
            <a:noAutofit/>
          </a:bodyPr>
          <a:lstStyle/>
          <a:p>
            <a:pPr marL="0" indent="0">
              <a:buNone/>
            </a:pPr>
            <a:r>
              <a:rPr lang="en-US" sz="2800" b="1" i="1" dirty="0">
                <a:solidFill>
                  <a:schemeClr val="accent3"/>
                </a:solidFill>
                <a:latin typeface="Poppins" panose="00000500000000000000" pitchFamily="2" charset="0"/>
                <a:cs typeface="Poppins" panose="00000500000000000000" pitchFamily="2" charset="0"/>
              </a:rPr>
              <a:t>Factors That Matter</a:t>
            </a:r>
          </a:p>
          <a:p>
            <a:r>
              <a:rPr lang="en-US" sz="2800" dirty="0">
                <a:solidFill>
                  <a:schemeClr val="bg2">
                    <a:lumMod val="10000"/>
                  </a:schemeClr>
                </a:solidFill>
                <a:latin typeface="Poppins" panose="00000500000000000000" pitchFamily="2" charset="0"/>
                <a:cs typeface="Poppins" panose="00000500000000000000" pitchFamily="2" charset="0"/>
              </a:rPr>
              <a:t>Magnitude: Relative plus (myopic defocus) dependent</a:t>
            </a:r>
          </a:p>
          <a:p>
            <a:r>
              <a:rPr lang="en-US" sz="2800" dirty="0">
                <a:latin typeface="Poppins" panose="00000500000000000000" pitchFamily="2" charset="0"/>
                <a:cs typeface="Poppins" panose="00000500000000000000" pitchFamily="2" charset="0"/>
              </a:rPr>
              <a:t>Location: Eccentricity dependent</a:t>
            </a:r>
          </a:p>
          <a:p>
            <a:r>
              <a:rPr lang="en-US" sz="2800" b="1" dirty="0">
                <a:solidFill>
                  <a:srgbClr val="1B429A"/>
                </a:solidFill>
                <a:latin typeface="Poppins" panose="00000500000000000000" pitchFamily="2" charset="0"/>
                <a:cs typeface="Poppins" panose="00000500000000000000" pitchFamily="2" charset="0"/>
              </a:rPr>
              <a:t>Duration: Wearing time</a:t>
            </a:r>
          </a:p>
          <a:p>
            <a:pPr marL="0" indent="0"/>
            <a:endParaRPr lang="en-US" sz="2800" dirty="0">
              <a:latin typeface="Poppins" panose="00000500000000000000" pitchFamily="2" charset="0"/>
              <a:ea typeface="Calibri" panose="020F0502020204030204" pitchFamily="34" charset="0"/>
              <a:cs typeface="Poppins" panose="00000500000000000000" pitchFamily="2" charset="0"/>
            </a:endParaRPr>
          </a:p>
        </p:txBody>
      </p:sp>
      <p:pic>
        <p:nvPicPr>
          <p:cNvPr id="5" name="Picture 4" descr="Diagram&#10;&#10;Description automatically generated">
            <a:extLst>
              <a:ext uri="{FF2B5EF4-FFF2-40B4-BE49-F238E27FC236}">
                <a16:creationId xmlns:a16="http://schemas.microsoft.com/office/drawing/2014/main" id="{C75DD89E-315E-868E-AB8E-CCD86B182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730" y="3429000"/>
            <a:ext cx="2756508" cy="1987631"/>
          </a:xfrm>
          <a:prstGeom prst="rect">
            <a:avLst/>
          </a:prstGeom>
        </p:spPr>
      </p:pic>
      <p:sp>
        <p:nvSpPr>
          <p:cNvPr id="3" name="TextBox 2">
            <a:extLst>
              <a:ext uri="{FF2B5EF4-FFF2-40B4-BE49-F238E27FC236}">
                <a16:creationId xmlns:a16="http://schemas.microsoft.com/office/drawing/2014/main" id="{00708D58-3239-492B-F4CF-71E89736CDB6}"/>
              </a:ext>
            </a:extLst>
          </p:cNvPr>
          <p:cNvSpPr txBox="1"/>
          <p:nvPr/>
        </p:nvSpPr>
        <p:spPr>
          <a:xfrm>
            <a:off x="222494" y="6509815"/>
            <a:ext cx="111921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A44"/>
                </a:solidFill>
                <a:effectLst/>
                <a:uLnTx/>
                <a:uFillTx/>
                <a:latin typeface="Arial"/>
                <a:ea typeface="+mn-ea"/>
                <a:cs typeface="+mn-cs"/>
              </a:rPr>
              <a:t>MKT-NVEM-CE2 r0</a:t>
            </a:r>
          </a:p>
        </p:txBody>
      </p:sp>
    </p:spTree>
    <p:extLst>
      <p:ext uri="{BB962C8B-B14F-4D97-AF65-F5344CB8AC3E}">
        <p14:creationId xmlns:p14="http://schemas.microsoft.com/office/powerpoint/2010/main" val="26373586"/>
      </p:ext>
    </p:extLst>
  </p:cSld>
  <p:clrMapOvr>
    <a:masterClrMapping/>
  </p:clrMapOvr>
  <mc:AlternateContent xmlns:mc="http://schemas.openxmlformats.org/markup-compatibility/2006" xmlns:p14="http://schemas.microsoft.com/office/powerpoint/2010/main">
    <mc:Choice Requires="p14">
      <p:transition spd="slow" p14:dur="2000" advTm="20583"/>
    </mc:Choice>
    <mc:Fallback xmlns="">
      <p:transition spd="slow" advTm="20583"/>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69AE-48FA-F5C9-EF30-1634BB38F476}"/>
              </a:ext>
            </a:extLst>
          </p:cNvPr>
          <p:cNvSpPr>
            <a:spLocks noGrp="1"/>
          </p:cNvSpPr>
          <p:nvPr>
            <p:ph type="title"/>
          </p:nvPr>
        </p:nvSpPr>
        <p:spPr>
          <a:xfrm>
            <a:off x="482839" y="277857"/>
            <a:ext cx="10515600" cy="1325563"/>
          </a:xfrm>
        </p:spPr>
        <p:txBody>
          <a:bodyPr>
            <a:normAutofit/>
          </a:bodyPr>
          <a:lstStyle/>
          <a:p>
            <a:r>
              <a:rPr lang="en-US" dirty="0">
                <a:solidFill>
                  <a:srgbClr val="1B4298"/>
                </a:solidFill>
                <a:cs typeface="Poppins" pitchFamily="2" charset="77"/>
              </a:rPr>
              <a:t>Wearing Time</a:t>
            </a:r>
          </a:p>
        </p:txBody>
      </p:sp>
      <p:sp>
        <p:nvSpPr>
          <p:cNvPr id="4" name="Content Placeholder 3">
            <a:extLst>
              <a:ext uri="{FF2B5EF4-FFF2-40B4-BE49-F238E27FC236}">
                <a16:creationId xmlns:a16="http://schemas.microsoft.com/office/drawing/2014/main" id="{D4AFFE13-93A8-043D-1379-AD023DD0F142}"/>
              </a:ext>
            </a:extLst>
          </p:cNvPr>
          <p:cNvSpPr>
            <a:spLocks noGrp="1"/>
          </p:cNvSpPr>
          <p:nvPr>
            <p:ph idx="1"/>
          </p:nvPr>
        </p:nvSpPr>
        <p:spPr>
          <a:xfrm>
            <a:off x="484909" y="1539427"/>
            <a:ext cx="11083637"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
                <a:srgbClr val="194298"/>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25000"/>
                  </a:schemeClr>
                </a:solidFill>
                <a:effectLst/>
                <a:uLnTx/>
                <a:uFillTx/>
                <a:latin typeface="Poppins" panose="00000500000000000000" pitchFamily="2" charset="0"/>
                <a:cs typeface="Poppins" panose="00000500000000000000" pitchFamily="2" charset="0"/>
              </a:rPr>
              <a:t>Myopia Progression Control contact lens and spectacle wearing time correlates with efficacy.</a:t>
            </a:r>
          </a:p>
          <a:p>
            <a:pPr marL="228600" marR="0" lvl="0" indent="-228600" algn="l" defTabSz="914400" rtl="0" eaLnBrk="1" fontAlgn="auto" latinLnBrk="0" hangingPunct="1">
              <a:lnSpc>
                <a:spcPct val="90000"/>
              </a:lnSpc>
              <a:spcBef>
                <a:spcPts val="1000"/>
              </a:spcBef>
              <a:spcAft>
                <a:spcPts val="0"/>
              </a:spcAft>
              <a:buClr>
                <a:srgbClr val="194298"/>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25000"/>
                  </a:schemeClr>
                </a:solidFill>
                <a:effectLst/>
                <a:uLnTx/>
                <a:uFillTx/>
                <a:latin typeface="Poppins" panose="00000500000000000000" pitchFamily="2" charset="0"/>
                <a:cs typeface="Poppins" panose="00000500000000000000" pitchFamily="2" charset="0"/>
              </a:rPr>
              <a:t>Good visual quality could help keep the kids in their treatment lens.</a:t>
            </a:r>
          </a:p>
          <a:p>
            <a:pPr marL="0" indent="0">
              <a:buNone/>
            </a:pPr>
            <a:endParaRPr lang="en-US" dirty="0">
              <a:latin typeface="+mn-lt"/>
            </a:endParaRPr>
          </a:p>
        </p:txBody>
      </p:sp>
      <p:grpSp>
        <p:nvGrpSpPr>
          <p:cNvPr id="7" name="Group 6">
            <a:extLst>
              <a:ext uri="{FF2B5EF4-FFF2-40B4-BE49-F238E27FC236}">
                <a16:creationId xmlns:a16="http://schemas.microsoft.com/office/drawing/2014/main" id="{6FE710C9-CBEB-408B-C71C-F274BB0CB199}"/>
              </a:ext>
            </a:extLst>
          </p:cNvPr>
          <p:cNvGrpSpPr/>
          <p:nvPr/>
        </p:nvGrpSpPr>
        <p:grpSpPr>
          <a:xfrm>
            <a:off x="5852571" y="2973213"/>
            <a:ext cx="5490107" cy="2917552"/>
            <a:chOff x="5525037" y="1596980"/>
            <a:chExt cx="6130343" cy="4056845"/>
          </a:xfrm>
        </p:grpSpPr>
        <p:sp>
          <p:nvSpPr>
            <p:cNvPr id="5" name="Rectangle 4">
              <a:extLst>
                <a:ext uri="{FF2B5EF4-FFF2-40B4-BE49-F238E27FC236}">
                  <a16:creationId xmlns:a16="http://schemas.microsoft.com/office/drawing/2014/main" id="{F4C94EA2-2050-FDD7-A135-A085CA5BA51B}"/>
                </a:ext>
              </a:extLst>
            </p:cNvPr>
            <p:cNvSpPr/>
            <p:nvPr/>
          </p:nvSpPr>
          <p:spPr>
            <a:xfrm>
              <a:off x="5525037" y="1596980"/>
              <a:ext cx="6130343" cy="4056845"/>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7C7B94C-AFA7-0692-3CF2-44FA0121DFBD}"/>
                </a:ext>
              </a:extLst>
            </p:cNvPr>
            <p:cNvGrpSpPr/>
            <p:nvPr/>
          </p:nvGrpSpPr>
          <p:grpSpPr>
            <a:xfrm>
              <a:off x="6815777" y="1825625"/>
              <a:ext cx="4686502" cy="1509211"/>
              <a:chOff x="3807725" y="484821"/>
              <a:chExt cx="5105034" cy="1793643"/>
            </a:xfrm>
          </p:grpSpPr>
          <p:pic>
            <p:nvPicPr>
              <p:cNvPr id="8" name="Picture 7">
                <a:extLst>
                  <a:ext uri="{FF2B5EF4-FFF2-40B4-BE49-F238E27FC236}">
                    <a16:creationId xmlns:a16="http://schemas.microsoft.com/office/drawing/2014/main" id="{4FE6A13E-3456-4E3F-3D1A-14C3E2CD1F8B}"/>
                  </a:ext>
                </a:extLst>
              </p:cNvPr>
              <p:cNvPicPr>
                <a:picLocks noChangeAspect="1"/>
              </p:cNvPicPr>
              <p:nvPr/>
            </p:nvPicPr>
            <p:blipFill>
              <a:blip r:embed="rId3"/>
              <a:stretch>
                <a:fillRect/>
              </a:stretch>
            </p:blipFill>
            <p:spPr>
              <a:xfrm>
                <a:off x="3807725" y="484821"/>
                <a:ext cx="5105034" cy="1470304"/>
              </a:xfrm>
              <a:prstGeom prst="rect">
                <a:avLst/>
              </a:prstGeom>
            </p:spPr>
          </p:pic>
          <p:pic>
            <p:nvPicPr>
              <p:cNvPr id="10" name="Picture 9">
                <a:extLst>
                  <a:ext uri="{FF2B5EF4-FFF2-40B4-BE49-F238E27FC236}">
                    <a16:creationId xmlns:a16="http://schemas.microsoft.com/office/drawing/2014/main" id="{EB67AC04-D9D4-985B-FD12-DB45B5052197}"/>
                  </a:ext>
                </a:extLst>
              </p:cNvPr>
              <p:cNvPicPr>
                <a:picLocks noChangeAspect="1"/>
              </p:cNvPicPr>
              <p:nvPr/>
            </p:nvPicPr>
            <p:blipFill>
              <a:blip r:embed="rId4"/>
              <a:stretch>
                <a:fillRect/>
              </a:stretch>
            </p:blipFill>
            <p:spPr>
              <a:xfrm>
                <a:off x="3993518" y="1983494"/>
                <a:ext cx="4815840" cy="294970"/>
              </a:xfrm>
              <a:prstGeom prst="rect">
                <a:avLst/>
              </a:prstGeom>
            </p:spPr>
          </p:pic>
        </p:grpSp>
        <p:pic>
          <p:nvPicPr>
            <p:cNvPr id="12" name="Picture 11">
              <a:extLst>
                <a:ext uri="{FF2B5EF4-FFF2-40B4-BE49-F238E27FC236}">
                  <a16:creationId xmlns:a16="http://schemas.microsoft.com/office/drawing/2014/main" id="{674CA076-2916-9331-077C-66CE187ACEAC}"/>
                </a:ext>
              </a:extLst>
            </p:cNvPr>
            <p:cNvPicPr>
              <a:picLocks noChangeAspect="1"/>
            </p:cNvPicPr>
            <p:nvPr/>
          </p:nvPicPr>
          <p:blipFill>
            <a:blip r:embed="rId5"/>
            <a:stretch>
              <a:fillRect/>
            </a:stretch>
          </p:blipFill>
          <p:spPr>
            <a:xfrm>
              <a:off x="5647803" y="3334836"/>
              <a:ext cx="5309240" cy="2065691"/>
            </a:xfrm>
            <a:prstGeom prst="rect">
              <a:avLst/>
            </a:prstGeom>
          </p:spPr>
        </p:pic>
        <p:pic>
          <p:nvPicPr>
            <p:cNvPr id="1026" name="Picture 2" descr="Types of Contact Lenses Guide | Discount Contacts">
              <a:extLst>
                <a:ext uri="{FF2B5EF4-FFF2-40B4-BE49-F238E27FC236}">
                  <a16:creationId xmlns:a16="http://schemas.microsoft.com/office/drawing/2014/main" id="{8690FC05-9D22-8B39-F45B-682CC30B9B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9811" y="2209994"/>
              <a:ext cx="688017" cy="6880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B286473-CBB8-86F2-0C6B-29D80A096445}"/>
              </a:ext>
            </a:extLst>
          </p:cNvPr>
          <p:cNvGrpSpPr/>
          <p:nvPr/>
        </p:nvGrpSpPr>
        <p:grpSpPr>
          <a:xfrm>
            <a:off x="690468" y="2979454"/>
            <a:ext cx="4936235" cy="2304845"/>
            <a:chOff x="1077729" y="3309870"/>
            <a:chExt cx="4035183" cy="1944710"/>
          </a:xfrm>
        </p:grpSpPr>
        <p:sp>
          <p:nvSpPr>
            <p:cNvPr id="9" name="Rectangle 8">
              <a:extLst>
                <a:ext uri="{FF2B5EF4-FFF2-40B4-BE49-F238E27FC236}">
                  <a16:creationId xmlns:a16="http://schemas.microsoft.com/office/drawing/2014/main" id="{113EA5CE-8852-C6F6-5466-E1816084279B}"/>
                </a:ext>
              </a:extLst>
            </p:cNvPr>
            <p:cNvSpPr/>
            <p:nvPr/>
          </p:nvSpPr>
          <p:spPr>
            <a:xfrm>
              <a:off x="1077729" y="3309870"/>
              <a:ext cx="4035183" cy="1944710"/>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00A9FE7-36D5-00AC-A1F3-A45D0C081E0B}"/>
                </a:ext>
              </a:extLst>
            </p:cNvPr>
            <p:cNvPicPr>
              <a:picLocks noChangeAspect="1"/>
            </p:cNvPicPr>
            <p:nvPr/>
          </p:nvPicPr>
          <p:blipFill>
            <a:blip r:embed="rId7"/>
            <a:stretch>
              <a:fillRect/>
            </a:stretch>
          </p:blipFill>
          <p:spPr>
            <a:xfrm>
              <a:off x="1142124" y="3992881"/>
              <a:ext cx="3812669" cy="1072796"/>
            </a:xfrm>
            <a:prstGeom prst="rect">
              <a:avLst/>
            </a:prstGeom>
          </p:spPr>
        </p:pic>
        <p:pic>
          <p:nvPicPr>
            <p:cNvPr id="1028" name="Picture 4" descr="Download Eyeglasses-cartoon - ‹ - Glasses Brushes Photoshop Free PNG Image  with No Background - PNGkey.com">
              <a:extLst>
                <a:ext uri="{FF2B5EF4-FFF2-40B4-BE49-F238E27FC236}">
                  <a16:creationId xmlns:a16="http://schemas.microsoft.com/office/drawing/2014/main" id="{01CDF5AC-3702-5631-AF0F-11F14EADC7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6713" y="3543207"/>
              <a:ext cx="812468" cy="34377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7258A956-13D5-7142-90F2-6A42AA0DF250}"/>
              </a:ext>
            </a:extLst>
          </p:cNvPr>
          <p:cNvSpPr txBox="1"/>
          <p:nvPr/>
        </p:nvSpPr>
        <p:spPr>
          <a:xfrm>
            <a:off x="222494" y="6509815"/>
            <a:ext cx="1119217" cy="215444"/>
          </a:xfrm>
          <a:prstGeom prst="rect">
            <a:avLst/>
          </a:prstGeom>
          <a:noFill/>
        </p:spPr>
        <p:txBody>
          <a:bodyPr wrap="none" rtlCol="0">
            <a:spAutoFit/>
          </a:bodyPr>
          <a:lstStyle/>
          <a:p>
            <a:r>
              <a:rPr lang="en-US" sz="800" dirty="0">
                <a:solidFill>
                  <a:srgbClr val="002A44"/>
                </a:solidFill>
                <a:latin typeface="Arial"/>
              </a:rPr>
              <a:t>MKT-NVEM-CE2 r0</a:t>
            </a:r>
          </a:p>
        </p:txBody>
      </p:sp>
    </p:spTree>
    <p:extLst>
      <p:ext uri="{BB962C8B-B14F-4D97-AF65-F5344CB8AC3E}">
        <p14:creationId xmlns:p14="http://schemas.microsoft.com/office/powerpoint/2010/main" val="1828634161"/>
      </p:ext>
    </p:extLst>
  </p:cSld>
  <p:clrMapOvr>
    <a:masterClrMapping/>
  </p:clrMapOvr>
  <mc:AlternateContent xmlns:mc="http://schemas.openxmlformats.org/markup-compatibility/2006" xmlns:p14="http://schemas.microsoft.com/office/powerpoint/2010/main">
    <mc:Choice Requires="p14">
      <p:transition spd="slow" p14:dur="2000" advTm="14509"/>
    </mc:Choice>
    <mc:Fallback xmlns="">
      <p:transition spd="slow" advTm="14509"/>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1A285C-2985-9B16-EEE8-17DCF9B20EBC}"/>
              </a:ext>
            </a:extLst>
          </p:cNvPr>
          <p:cNvSpPr>
            <a:spLocks noGrp="1"/>
          </p:cNvSpPr>
          <p:nvPr>
            <p:ph type="title"/>
          </p:nvPr>
        </p:nvSpPr>
        <p:spPr>
          <a:xfrm>
            <a:off x="662354" y="348674"/>
            <a:ext cx="10515600" cy="1325563"/>
          </a:xfrm>
        </p:spPr>
        <p:txBody>
          <a:bodyPr>
            <a:normAutofit/>
          </a:bodyPr>
          <a:lstStyle/>
          <a:p>
            <a:r>
              <a:rPr lang="en-US" dirty="0">
                <a:solidFill>
                  <a:srgbClr val="1B4298"/>
                </a:solidFill>
                <a:cs typeface="Poppins" pitchFamily="2" charset="77"/>
              </a:rPr>
              <a:t>Visual Performance in Children</a:t>
            </a:r>
          </a:p>
        </p:txBody>
      </p:sp>
      <p:graphicFrame>
        <p:nvGraphicFramePr>
          <p:cNvPr id="4" name="Table 29">
            <a:extLst>
              <a:ext uri="{FF2B5EF4-FFF2-40B4-BE49-F238E27FC236}">
                <a16:creationId xmlns:a16="http://schemas.microsoft.com/office/drawing/2014/main" id="{1BEAEDF2-9452-D244-D682-5C2002054658}"/>
              </a:ext>
            </a:extLst>
          </p:cNvPr>
          <p:cNvGraphicFramePr>
            <a:graphicFrameLocks noGrp="1"/>
          </p:cNvGraphicFramePr>
          <p:nvPr>
            <p:extLst>
              <p:ext uri="{D42A27DB-BD31-4B8C-83A1-F6EECF244321}">
                <p14:modId xmlns:p14="http://schemas.microsoft.com/office/powerpoint/2010/main" val="1393288408"/>
              </p:ext>
            </p:extLst>
          </p:nvPr>
        </p:nvGraphicFramePr>
        <p:xfrm>
          <a:off x="1431235" y="1463674"/>
          <a:ext cx="8420431" cy="4382870"/>
        </p:xfrm>
        <a:graphic>
          <a:graphicData uri="http://schemas.openxmlformats.org/drawingml/2006/table">
            <a:tbl>
              <a:tblPr firstRow="1" bandRow="1">
                <a:tableStyleId>{5C22544A-7EE6-4342-B048-85BDC9FD1C3A}</a:tableStyleId>
              </a:tblPr>
              <a:tblGrid>
                <a:gridCol w="2969240">
                  <a:extLst>
                    <a:ext uri="{9D8B030D-6E8A-4147-A177-3AD203B41FA5}">
                      <a16:colId xmlns:a16="http://schemas.microsoft.com/office/drawing/2014/main" val="1115080446"/>
                    </a:ext>
                  </a:extLst>
                </a:gridCol>
                <a:gridCol w="2096026">
                  <a:extLst>
                    <a:ext uri="{9D8B030D-6E8A-4147-A177-3AD203B41FA5}">
                      <a16:colId xmlns:a16="http://schemas.microsoft.com/office/drawing/2014/main" val="1938820908"/>
                    </a:ext>
                  </a:extLst>
                </a:gridCol>
                <a:gridCol w="1905126">
                  <a:extLst>
                    <a:ext uri="{9D8B030D-6E8A-4147-A177-3AD203B41FA5}">
                      <a16:colId xmlns:a16="http://schemas.microsoft.com/office/drawing/2014/main" val="1114579903"/>
                    </a:ext>
                  </a:extLst>
                </a:gridCol>
                <a:gridCol w="1450039">
                  <a:extLst>
                    <a:ext uri="{9D8B030D-6E8A-4147-A177-3AD203B41FA5}">
                      <a16:colId xmlns:a16="http://schemas.microsoft.com/office/drawing/2014/main" val="2227121666"/>
                    </a:ext>
                  </a:extLst>
                </a:gridCol>
              </a:tblGrid>
              <a:tr h="438287">
                <a:tc>
                  <a:txBody>
                    <a:bodyPr/>
                    <a:lstStyle/>
                    <a:p>
                      <a:endParaRPr lang="en-US" sz="1600" dirty="0">
                        <a:latin typeface="+mj-lt"/>
                        <a:cs typeface="Arial" panose="020B0604020202020204" pitchFamily="34" charset="0"/>
                      </a:endParaRPr>
                    </a:p>
                  </a:txBody>
                  <a:tcPr anchor="ctr"/>
                </a:tc>
                <a:tc>
                  <a:txBody>
                    <a:bodyPr/>
                    <a:lstStyle/>
                    <a:p>
                      <a:pPr algn="ctr"/>
                      <a:r>
                        <a:rPr lang="en-US" sz="1600" kern="1200" dirty="0">
                          <a:solidFill>
                            <a:schemeClr val="bg1"/>
                          </a:solidFill>
                          <a:latin typeface="+mj-lt"/>
                          <a:ea typeface="+mn-ea"/>
                          <a:cs typeface="+mn-cs"/>
                        </a:rPr>
                        <a:t> Best Corrected</a:t>
                      </a:r>
                    </a:p>
                  </a:txBody>
                  <a:tcPr anchor="ctr"/>
                </a:tc>
                <a:tc>
                  <a:txBody>
                    <a:bodyPr/>
                    <a:lstStyle/>
                    <a:p>
                      <a:pPr algn="ctr"/>
                      <a:r>
                        <a:rPr lang="en-US" sz="1600" kern="1200" dirty="0">
                          <a:solidFill>
                            <a:schemeClr val="bg1"/>
                          </a:solidFill>
                          <a:latin typeface="+mj-lt"/>
                          <a:ea typeface="+mn-ea"/>
                          <a:cs typeface="+mn-cs"/>
                        </a:rPr>
                        <a:t>Catenary</a:t>
                      </a:r>
                    </a:p>
                  </a:txBody>
                  <a:tcPr anchor="ctr"/>
                </a:tc>
                <a:tc>
                  <a:txBody>
                    <a:bodyPr/>
                    <a:lstStyle/>
                    <a:p>
                      <a:pPr algn="ctr"/>
                      <a:r>
                        <a:rPr lang="en-US" sz="1600" kern="1200" dirty="0">
                          <a:solidFill>
                            <a:schemeClr val="bg1"/>
                          </a:solidFill>
                          <a:latin typeface="+mj-lt"/>
                          <a:ea typeface="+mn-ea"/>
                          <a:cs typeface="+mn-cs"/>
                        </a:rPr>
                        <a:t> p-value</a:t>
                      </a:r>
                    </a:p>
                  </a:txBody>
                  <a:tcPr anchor="ctr"/>
                </a:tc>
                <a:extLst>
                  <a:ext uri="{0D108BD9-81ED-4DB2-BD59-A6C34878D82A}">
                    <a16:rowId xmlns:a16="http://schemas.microsoft.com/office/drawing/2014/main" val="62405656"/>
                  </a:ext>
                </a:extLst>
              </a:tr>
              <a:tr h="438287">
                <a:tc>
                  <a:txBody>
                    <a:bodyPr/>
                    <a:lstStyle/>
                    <a:p>
                      <a:r>
                        <a:rPr lang="en-US" sz="1600" kern="1200" dirty="0">
                          <a:solidFill>
                            <a:schemeClr val="bg2">
                              <a:lumMod val="25000"/>
                            </a:schemeClr>
                          </a:solidFill>
                          <a:latin typeface="+mj-lt"/>
                          <a:ea typeface="+mn-ea"/>
                          <a:cs typeface="+mn-cs"/>
                        </a:rPr>
                        <a:t>Distance HCHI (VAR)</a:t>
                      </a:r>
                    </a:p>
                  </a:txBody>
                  <a:tcPr anchor="ctr"/>
                </a:tc>
                <a:tc>
                  <a:txBody>
                    <a:bodyPr/>
                    <a:lstStyle/>
                    <a:p>
                      <a:pPr algn="ctr"/>
                      <a:r>
                        <a:rPr lang="en-US" sz="1600" kern="1200" dirty="0">
                          <a:solidFill>
                            <a:schemeClr val="bg2">
                              <a:lumMod val="25000"/>
                            </a:schemeClr>
                          </a:solidFill>
                          <a:latin typeface="+mj-lt"/>
                          <a:ea typeface="+mn-ea"/>
                          <a:cs typeface="+mn-cs"/>
                        </a:rPr>
                        <a:t>102.0 ± 3.1</a:t>
                      </a:r>
                    </a:p>
                  </a:txBody>
                  <a:tcPr anchor="ctr"/>
                </a:tc>
                <a:tc>
                  <a:txBody>
                    <a:bodyPr/>
                    <a:lstStyle/>
                    <a:p>
                      <a:pPr algn="ctr"/>
                      <a:r>
                        <a:rPr lang="en-US" sz="1600" kern="1200" dirty="0">
                          <a:solidFill>
                            <a:schemeClr val="bg2">
                              <a:lumMod val="25000"/>
                            </a:schemeClr>
                          </a:solidFill>
                          <a:latin typeface="+mj-lt"/>
                          <a:ea typeface="+mn-ea"/>
                          <a:cs typeface="+mn-cs"/>
                        </a:rPr>
                        <a:t>102.2 ± 3.0</a:t>
                      </a:r>
                    </a:p>
                  </a:txBody>
                  <a:tcPr anchor="ctr"/>
                </a:tc>
                <a:tc>
                  <a:txBody>
                    <a:bodyPr/>
                    <a:lstStyle/>
                    <a:p>
                      <a:pPr algn="ctr"/>
                      <a:r>
                        <a:rPr lang="en-US" sz="1600" kern="1200" dirty="0">
                          <a:solidFill>
                            <a:schemeClr val="bg2">
                              <a:lumMod val="25000"/>
                            </a:schemeClr>
                          </a:solidFill>
                          <a:latin typeface="+mj-lt"/>
                          <a:ea typeface="+mn-ea"/>
                          <a:cs typeface="+mn-cs"/>
                        </a:rPr>
                        <a:t>0.299</a:t>
                      </a:r>
                    </a:p>
                  </a:txBody>
                  <a:tcPr anchor="ctr"/>
                </a:tc>
                <a:extLst>
                  <a:ext uri="{0D108BD9-81ED-4DB2-BD59-A6C34878D82A}">
                    <a16:rowId xmlns:a16="http://schemas.microsoft.com/office/drawing/2014/main" val="3507595109"/>
                  </a:ext>
                </a:extLst>
              </a:tr>
              <a:tr h="438287">
                <a:tc>
                  <a:txBody>
                    <a:bodyPr/>
                    <a:lstStyle/>
                    <a:p>
                      <a:r>
                        <a:rPr lang="en-US" sz="1600" kern="1200" dirty="0">
                          <a:solidFill>
                            <a:schemeClr val="bg2">
                              <a:lumMod val="25000"/>
                            </a:schemeClr>
                          </a:solidFill>
                          <a:latin typeface="+mj-lt"/>
                          <a:ea typeface="+mn-ea"/>
                          <a:cs typeface="+mn-cs"/>
                        </a:rPr>
                        <a:t>Intermediate HCHI (VAR)</a:t>
                      </a:r>
                    </a:p>
                  </a:txBody>
                  <a:tcPr anchor="ctr"/>
                </a:tc>
                <a:tc>
                  <a:txBody>
                    <a:bodyPr/>
                    <a:lstStyle/>
                    <a:p>
                      <a:pPr algn="ctr"/>
                      <a:r>
                        <a:rPr lang="en-US" sz="1600" kern="1200" dirty="0">
                          <a:solidFill>
                            <a:schemeClr val="bg2">
                              <a:lumMod val="25000"/>
                            </a:schemeClr>
                          </a:solidFill>
                          <a:latin typeface="+mj-lt"/>
                          <a:ea typeface="+mn-ea"/>
                          <a:cs typeface="+mn-cs"/>
                        </a:rPr>
                        <a:t>106.9 ± 2.9 </a:t>
                      </a:r>
                    </a:p>
                  </a:txBody>
                  <a:tcPr anchor="ctr"/>
                </a:tc>
                <a:tc>
                  <a:txBody>
                    <a:bodyPr/>
                    <a:lstStyle/>
                    <a:p>
                      <a:pPr algn="ctr"/>
                      <a:r>
                        <a:rPr lang="en-US" sz="1600" kern="1200" dirty="0">
                          <a:solidFill>
                            <a:schemeClr val="bg2">
                              <a:lumMod val="25000"/>
                            </a:schemeClr>
                          </a:solidFill>
                          <a:latin typeface="+mj-lt"/>
                          <a:ea typeface="+mn-ea"/>
                          <a:cs typeface="+mn-cs"/>
                        </a:rPr>
                        <a:t>108.8 ± 3.7</a:t>
                      </a:r>
                    </a:p>
                  </a:txBody>
                  <a:tcPr anchor="ctr"/>
                </a:tc>
                <a:tc>
                  <a:txBody>
                    <a:bodyPr/>
                    <a:lstStyle/>
                    <a:p>
                      <a:pPr algn="ctr"/>
                      <a:r>
                        <a:rPr lang="en-US" sz="1600" kern="1200" dirty="0">
                          <a:solidFill>
                            <a:schemeClr val="bg2">
                              <a:lumMod val="25000"/>
                            </a:schemeClr>
                          </a:solidFill>
                          <a:latin typeface="+mj-lt"/>
                          <a:ea typeface="+mn-ea"/>
                          <a:cs typeface="+mn-cs"/>
                        </a:rPr>
                        <a:t>0.524</a:t>
                      </a:r>
                    </a:p>
                  </a:txBody>
                  <a:tcPr anchor="ctr"/>
                </a:tc>
                <a:extLst>
                  <a:ext uri="{0D108BD9-81ED-4DB2-BD59-A6C34878D82A}">
                    <a16:rowId xmlns:a16="http://schemas.microsoft.com/office/drawing/2014/main" val="4270989095"/>
                  </a:ext>
                </a:extLst>
              </a:tr>
              <a:tr h="438287">
                <a:tc>
                  <a:txBody>
                    <a:bodyPr/>
                    <a:lstStyle/>
                    <a:p>
                      <a:r>
                        <a:rPr lang="en-US" sz="1600" kern="1200" dirty="0">
                          <a:solidFill>
                            <a:schemeClr val="bg2">
                              <a:lumMod val="25000"/>
                            </a:schemeClr>
                          </a:solidFill>
                          <a:latin typeface="+mj-lt"/>
                          <a:ea typeface="+mn-ea"/>
                          <a:cs typeface="+mn-cs"/>
                        </a:rPr>
                        <a:t>Near HCHI (VAR)</a:t>
                      </a:r>
                    </a:p>
                  </a:txBody>
                  <a:tcPr anchor="ctr"/>
                </a:tc>
                <a:tc>
                  <a:txBody>
                    <a:bodyPr/>
                    <a:lstStyle/>
                    <a:p>
                      <a:pPr algn="ctr"/>
                      <a:r>
                        <a:rPr lang="en-US" sz="1600" kern="1200" dirty="0">
                          <a:solidFill>
                            <a:schemeClr val="bg2">
                              <a:lumMod val="25000"/>
                            </a:schemeClr>
                          </a:solidFill>
                          <a:latin typeface="+mj-lt"/>
                          <a:ea typeface="+mn-ea"/>
                          <a:cs typeface="+mn-cs"/>
                        </a:rPr>
                        <a:t>104.6 ± 3.3</a:t>
                      </a:r>
                    </a:p>
                  </a:txBody>
                  <a:tcPr anchor="ctr"/>
                </a:tc>
                <a:tc>
                  <a:txBody>
                    <a:bodyPr/>
                    <a:lstStyle/>
                    <a:p>
                      <a:pPr algn="ctr"/>
                      <a:r>
                        <a:rPr lang="en-US" sz="1600" kern="1200" dirty="0">
                          <a:solidFill>
                            <a:schemeClr val="bg2">
                              <a:lumMod val="25000"/>
                            </a:schemeClr>
                          </a:solidFill>
                          <a:latin typeface="+mj-lt"/>
                          <a:ea typeface="+mn-ea"/>
                          <a:cs typeface="+mn-cs"/>
                        </a:rPr>
                        <a:t>106.4 ± 3.1</a:t>
                      </a:r>
                    </a:p>
                  </a:txBody>
                  <a:tcPr anchor="ctr"/>
                </a:tc>
                <a:tc>
                  <a:txBody>
                    <a:bodyPr/>
                    <a:lstStyle/>
                    <a:p>
                      <a:pPr algn="ctr"/>
                      <a:r>
                        <a:rPr lang="en-US" sz="1600" kern="1200" dirty="0">
                          <a:solidFill>
                            <a:schemeClr val="bg2">
                              <a:lumMod val="25000"/>
                            </a:schemeClr>
                          </a:solidFill>
                          <a:latin typeface="+mj-lt"/>
                          <a:ea typeface="+mn-ea"/>
                          <a:cs typeface="+mn-cs"/>
                        </a:rPr>
                        <a:t>0.101</a:t>
                      </a:r>
                    </a:p>
                  </a:txBody>
                  <a:tcPr anchor="ctr"/>
                </a:tc>
                <a:extLst>
                  <a:ext uri="{0D108BD9-81ED-4DB2-BD59-A6C34878D82A}">
                    <a16:rowId xmlns:a16="http://schemas.microsoft.com/office/drawing/2014/main" val="3358554453"/>
                  </a:ext>
                </a:extLst>
              </a:tr>
              <a:tr h="438287">
                <a:tc>
                  <a:txBody>
                    <a:bodyPr/>
                    <a:lstStyle/>
                    <a:p>
                      <a:r>
                        <a:rPr lang="en-US" sz="1600" kern="1200" dirty="0">
                          <a:solidFill>
                            <a:schemeClr val="bg2">
                              <a:lumMod val="25000"/>
                            </a:schemeClr>
                          </a:solidFill>
                          <a:latin typeface="+mj-lt"/>
                          <a:ea typeface="+mn-ea"/>
                          <a:cs typeface="+mn-cs"/>
                        </a:rPr>
                        <a:t>Distance LCLI (VAR)</a:t>
                      </a:r>
                    </a:p>
                  </a:txBody>
                  <a:tcPr anchor="ct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600" kern="1200" dirty="0">
                          <a:solidFill>
                            <a:schemeClr val="bg2">
                              <a:lumMod val="25000"/>
                            </a:schemeClr>
                          </a:solidFill>
                          <a:latin typeface="+mj-lt"/>
                          <a:ea typeface="+mn-ea"/>
                          <a:cs typeface="+mn-cs"/>
                        </a:rPr>
                        <a:t>82.9 ± 3.4</a:t>
                      </a:r>
                    </a:p>
                  </a:txBody>
                  <a:tcPr anchor="ct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600" kern="1200" dirty="0">
                          <a:solidFill>
                            <a:schemeClr val="bg2">
                              <a:lumMod val="25000"/>
                            </a:schemeClr>
                          </a:solidFill>
                          <a:latin typeface="+mj-lt"/>
                          <a:ea typeface="+mn-ea"/>
                          <a:cs typeface="+mn-cs"/>
                        </a:rPr>
                        <a:t>79.3 ± 3.8</a:t>
                      </a:r>
                    </a:p>
                  </a:txBody>
                  <a:tcPr anchor="ctr"/>
                </a:tc>
                <a:tc>
                  <a:txBody>
                    <a:bodyPr/>
                    <a:lstStyle/>
                    <a:p>
                      <a:pPr algn="ctr"/>
                      <a:r>
                        <a:rPr lang="en-US" sz="1600" kern="1200" dirty="0">
                          <a:solidFill>
                            <a:schemeClr val="bg2">
                              <a:lumMod val="25000"/>
                            </a:schemeClr>
                          </a:solidFill>
                          <a:latin typeface="+mj-lt"/>
                          <a:ea typeface="+mn-ea"/>
                          <a:cs typeface="+mn-cs"/>
                        </a:rPr>
                        <a:t>0.003</a:t>
                      </a:r>
                    </a:p>
                  </a:txBody>
                  <a:tcPr anchor="ctr"/>
                </a:tc>
                <a:extLst>
                  <a:ext uri="{0D108BD9-81ED-4DB2-BD59-A6C34878D82A}">
                    <a16:rowId xmlns:a16="http://schemas.microsoft.com/office/drawing/2014/main" val="1041547836"/>
                  </a:ext>
                </a:extLst>
              </a:tr>
              <a:tr h="438287">
                <a:tc>
                  <a:txBody>
                    <a:bodyPr/>
                    <a:lstStyle/>
                    <a:p>
                      <a:r>
                        <a:rPr lang="en-US" sz="1600" kern="1200" dirty="0">
                          <a:solidFill>
                            <a:schemeClr val="bg2">
                              <a:lumMod val="25000"/>
                            </a:schemeClr>
                          </a:solidFill>
                          <a:latin typeface="+mj-lt"/>
                          <a:ea typeface="+mn-ea"/>
                          <a:cs typeface="+mn-cs"/>
                        </a:rPr>
                        <a:t>Intermediate LCLI (VAR)</a:t>
                      </a:r>
                    </a:p>
                  </a:txBody>
                  <a:tcPr anchor="ct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600" kern="1200" dirty="0">
                          <a:solidFill>
                            <a:schemeClr val="bg2">
                              <a:lumMod val="25000"/>
                            </a:schemeClr>
                          </a:solidFill>
                          <a:latin typeface="+mj-lt"/>
                          <a:ea typeface="+mn-ea"/>
                          <a:cs typeface="+mn-cs"/>
                        </a:rPr>
                        <a:t>97.0 ± 2.8</a:t>
                      </a:r>
                    </a:p>
                  </a:txBody>
                  <a:tcPr anchor="ct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600" kern="1200" dirty="0">
                          <a:solidFill>
                            <a:schemeClr val="bg2">
                              <a:lumMod val="25000"/>
                            </a:schemeClr>
                          </a:solidFill>
                          <a:latin typeface="+mj-lt"/>
                          <a:ea typeface="+mn-ea"/>
                          <a:cs typeface="+mn-cs"/>
                        </a:rPr>
                        <a:t>96.0 ± 4.9</a:t>
                      </a:r>
                    </a:p>
                  </a:txBody>
                  <a:tcPr anchor="ctr"/>
                </a:tc>
                <a:tc>
                  <a:txBody>
                    <a:bodyPr/>
                    <a:lstStyle/>
                    <a:p>
                      <a:pPr algn="ctr"/>
                      <a:r>
                        <a:rPr lang="en-US" sz="1600" kern="1200" dirty="0">
                          <a:solidFill>
                            <a:schemeClr val="bg2">
                              <a:lumMod val="25000"/>
                            </a:schemeClr>
                          </a:solidFill>
                          <a:latin typeface="+mj-lt"/>
                          <a:ea typeface="+mn-ea"/>
                          <a:cs typeface="+mn-cs"/>
                        </a:rPr>
                        <a:t>0.372</a:t>
                      </a:r>
                    </a:p>
                  </a:txBody>
                  <a:tcPr anchor="ctr"/>
                </a:tc>
                <a:extLst>
                  <a:ext uri="{0D108BD9-81ED-4DB2-BD59-A6C34878D82A}">
                    <a16:rowId xmlns:a16="http://schemas.microsoft.com/office/drawing/2014/main" val="1903597492"/>
                  </a:ext>
                </a:extLst>
              </a:tr>
              <a:tr h="438287">
                <a:tc>
                  <a:txBody>
                    <a:bodyPr/>
                    <a:lstStyle/>
                    <a:p>
                      <a:r>
                        <a:rPr lang="en-US" sz="1600" kern="1200" dirty="0">
                          <a:solidFill>
                            <a:schemeClr val="bg2">
                              <a:lumMod val="25000"/>
                            </a:schemeClr>
                          </a:solidFill>
                          <a:latin typeface="+mj-lt"/>
                          <a:ea typeface="+mn-ea"/>
                          <a:cs typeface="+mn-cs"/>
                        </a:rPr>
                        <a:t>Near LCLI (VAR)</a:t>
                      </a:r>
                    </a:p>
                  </a:txBody>
                  <a:tcPr anchor="ct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600" kern="1200" dirty="0">
                          <a:solidFill>
                            <a:schemeClr val="bg2">
                              <a:lumMod val="25000"/>
                            </a:schemeClr>
                          </a:solidFill>
                          <a:latin typeface="+mj-lt"/>
                          <a:ea typeface="+mn-ea"/>
                          <a:cs typeface="+mn-cs"/>
                        </a:rPr>
                        <a:t>95.0 ± 3.2</a:t>
                      </a:r>
                    </a:p>
                  </a:txBody>
                  <a:tcPr anchor="ct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600" kern="1200" dirty="0">
                          <a:solidFill>
                            <a:schemeClr val="bg2">
                              <a:lumMod val="25000"/>
                            </a:schemeClr>
                          </a:solidFill>
                          <a:latin typeface="+mj-lt"/>
                          <a:ea typeface="+mn-ea"/>
                          <a:cs typeface="+mn-cs"/>
                        </a:rPr>
                        <a:t>94.3 ± 3.0</a:t>
                      </a:r>
                    </a:p>
                  </a:txBody>
                  <a:tcPr anchor="ctr"/>
                </a:tc>
                <a:tc>
                  <a:txBody>
                    <a:bodyPr/>
                    <a:lstStyle/>
                    <a:p>
                      <a:pPr algn="ctr"/>
                      <a:r>
                        <a:rPr lang="en-US" sz="1600" kern="1200" dirty="0">
                          <a:solidFill>
                            <a:schemeClr val="bg2">
                              <a:lumMod val="25000"/>
                            </a:schemeClr>
                          </a:solidFill>
                          <a:latin typeface="+mj-lt"/>
                          <a:ea typeface="+mn-ea"/>
                          <a:cs typeface="+mn-cs"/>
                        </a:rPr>
                        <a:t>0.412</a:t>
                      </a:r>
                    </a:p>
                  </a:txBody>
                  <a:tcPr anchor="ctr"/>
                </a:tc>
                <a:extLst>
                  <a:ext uri="{0D108BD9-81ED-4DB2-BD59-A6C34878D82A}">
                    <a16:rowId xmlns:a16="http://schemas.microsoft.com/office/drawing/2014/main" val="3716839386"/>
                  </a:ext>
                </a:extLst>
              </a:tr>
              <a:tr h="438287">
                <a:tc>
                  <a:txBody>
                    <a:bodyPr/>
                    <a:lstStyle/>
                    <a:p>
                      <a:r>
                        <a:rPr lang="en-US" sz="1600" kern="1200" dirty="0">
                          <a:solidFill>
                            <a:schemeClr val="bg2">
                              <a:lumMod val="25000"/>
                            </a:schemeClr>
                          </a:solidFill>
                          <a:latin typeface="+mj-lt"/>
                          <a:ea typeface="+mn-ea"/>
                          <a:cs typeface="+mn-cs"/>
                        </a:rPr>
                        <a:t>Stereo acuity (sec of arc)</a:t>
                      </a:r>
                    </a:p>
                  </a:txBody>
                  <a:tcPr anchor="ctr"/>
                </a:tc>
                <a:tc>
                  <a:txBody>
                    <a:bodyPr/>
                    <a:lstStyle/>
                    <a:p>
                      <a:pPr algn="ctr"/>
                      <a:r>
                        <a:rPr lang="en-US" sz="1600" kern="1200" dirty="0">
                          <a:solidFill>
                            <a:schemeClr val="bg2">
                              <a:lumMod val="25000"/>
                            </a:schemeClr>
                          </a:solidFill>
                          <a:latin typeface="+mj-lt"/>
                          <a:ea typeface="+mn-ea"/>
                          <a:cs typeface="+mn-cs"/>
                        </a:rPr>
                        <a:t>23.8 ± 8.1</a:t>
                      </a:r>
                    </a:p>
                  </a:txBody>
                  <a:tcPr anchor="ctr"/>
                </a:tc>
                <a:tc>
                  <a:txBody>
                    <a:bodyPr/>
                    <a:lstStyle/>
                    <a:p>
                      <a:pPr algn="ctr"/>
                      <a:r>
                        <a:rPr lang="en-US" sz="1600" kern="1200" dirty="0">
                          <a:solidFill>
                            <a:schemeClr val="bg2">
                              <a:lumMod val="25000"/>
                            </a:schemeClr>
                          </a:solidFill>
                          <a:latin typeface="+mj-lt"/>
                          <a:ea typeface="+mn-ea"/>
                          <a:cs typeface="+mn-cs"/>
                        </a:rPr>
                        <a:t>23.0 ± 5.5</a:t>
                      </a:r>
                    </a:p>
                  </a:txBody>
                  <a:tcPr anchor="ctr"/>
                </a:tc>
                <a:tc>
                  <a:txBody>
                    <a:bodyPr/>
                    <a:lstStyle/>
                    <a:p>
                      <a:pPr algn="ctr"/>
                      <a:r>
                        <a:rPr lang="en-US" sz="1600" kern="1200" dirty="0">
                          <a:solidFill>
                            <a:schemeClr val="bg2">
                              <a:lumMod val="25000"/>
                            </a:schemeClr>
                          </a:solidFill>
                          <a:latin typeface="+mj-lt"/>
                          <a:ea typeface="+mn-ea"/>
                          <a:cs typeface="+mn-cs"/>
                        </a:rPr>
                        <a:t>0.675</a:t>
                      </a:r>
                    </a:p>
                  </a:txBody>
                  <a:tcPr anchor="ctr"/>
                </a:tc>
                <a:extLst>
                  <a:ext uri="{0D108BD9-81ED-4DB2-BD59-A6C34878D82A}">
                    <a16:rowId xmlns:a16="http://schemas.microsoft.com/office/drawing/2014/main" val="2229857616"/>
                  </a:ext>
                </a:extLst>
              </a:tr>
              <a:tr h="438287">
                <a:tc>
                  <a:txBody>
                    <a:bodyPr/>
                    <a:lstStyle/>
                    <a:p>
                      <a:r>
                        <a:rPr lang="en-US" sz="1600" kern="1200" dirty="0">
                          <a:solidFill>
                            <a:schemeClr val="bg2">
                              <a:lumMod val="25000"/>
                            </a:schemeClr>
                          </a:solidFill>
                          <a:latin typeface="+mj-lt"/>
                          <a:ea typeface="+mn-ea"/>
                          <a:cs typeface="+mn-cs"/>
                        </a:rPr>
                        <a:t>Lag of Accommodation OD</a:t>
                      </a:r>
                    </a:p>
                  </a:txBody>
                  <a:tcPr anchor="ctr"/>
                </a:tc>
                <a:tc>
                  <a:txBody>
                    <a:bodyPr/>
                    <a:lstStyle/>
                    <a:p>
                      <a:pPr algn="ctr"/>
                      <a:r>
                        <a:rPr lang="en-US" sz="1600" kern="1200" dirty="0">
                          <a:solidFill>
                            <a:schemeClr val="bg2">
                              <a:lumMod val="25000"/>
                            </a:schemeClr>
                          </a:solidFill>
                          <a:latin typeface="+mj-lt"/>
                          <a:ea typeface="+mn-ea"/>
                          <a:cs typeface="+mn-cs"/>
                        </a:rPr>
                        <a:t>0.61 ± 0.19</a:t>
                      </a:r>
                    </a:p>
                  </a:txBody>
                  <a:tcPr anchor="ctr"/>
                </a:tc>
                <a:tc>
                  <a:txBody>
                    <a:bodyPr/>
                    <a:lstStyle/>
                    <a:p>
                      <a:pPr algn="ctr"/>
                      <a:r>
                        <a:rPr lang="en-US" sz="1600" kern="1200" dirty="0">
                          <a:solidFill>
                            <a:schemeClr val="bg2">
                              <a:lumMod val="25000"/>
                            </a:schemeClr>
                          </a:solidFill>
                          <a:latin typeface="+mj-lt"/>
                          <a:ea typeface="+mn-ea"/>
                          <a:cs typeface="+mn-cs"/>
                        </a:rPr>
                        <a:t>0.36 ± 0.24</a:t>
                      </a:r>
                    </a:p>
                  </a:txBody>
                  <a:tcPr anchor="ctr"/>
                </a:tc>
                <a:tc>
                  <a:txBody>
                    <a:bodyPr/>
                    <a:lstStyle/>
                    <a:p>
                      <a:pPr algn="ctr"/>
                      <a:r>
                        <a:rPr lang="en-US" sz="1600" kern="1200" dirty="0">
                          <a:solidFill>
                            <a:schemeClr val="bg2">
                              <a:lumMod val="25000"/>
                            </a:schemeClr>
                          </a:solidFill>
                          <a:latin typeface="+mj-lt"/>
                          <a:ea typeface="+mn-ea"/>
                          <a:cs typeface="+mn-cs"/>
                        </a:rPr>
                        <a:t>0.002</a:t>
                      </a:r>
                    </a:p>
                  </a:txBody>
                  <a:tcPr anchor="ctr"/>
                </a:tc>
                <a:extLst>
                  <a:ext uri="{0D108BD9-81ED-4DB2-BD59-A6C34878D82A}">
                    <a16:rowId xmlns:a16="http://schemas.microsoft.com/office/drawing/2014/main" val="2235682446"/>
                  </a:ext>
                </a:extLst>
              </a:tr>
              <a:tr h="438287">
                <a:tc>
                  <a:txBody>
                    <a:bodyPr/>
                    <a:lstStyle/>
                    <a:p>
                      <a:pPr marL="0" marR="0" lvl="0" indent="0" algn="l" defTabSz="3840480" rtl="0" eaLnBrk="1" fontAlgn="auto" latinLnBrk="0" hangingPunct="1">
                        <a:lnSpc>
                          <a:spcPct val="100000"/>
                        </a:lnSpc>
                        <a:spcBef>
                          <a:spcPts val="0"/>
                        </a:spcBef>
                        <a:spcAft>
                          <a:spcPts val="0"/>
                        </a:spcAft>
                        <a:buClrTx/>
                        <a:buSzTx/>
                        <a:buFontTx/>
                        <a:buNone/>
                        <a:tabLst/>
                        <a:defRPr/>
                      </a:pPr>
                      <a:r>
                        <a:rPr lang="en-US" sz="1600" kern="1200" dirty="0">
                          <a:solidFill>
                            <a:schemeClr val="bg2">
                              <a:lumMod val="25000"/>
                            </a:schemeClr>
                          </a:solidFill>
                          <a:latin typeface="+mj-lt"/>
                          <a:ea typeface="+mn-ea"/>
                          <a:cs typeface="+mn-cs"/>
                        </a:rPr>
                        <a:t>Lag of Accommodation OS</a:t>
                      </a:r>
                    </a:p>
                  </a:txBody>
                  <a:tcPr anchor="ctr"/>
                </a:tc>
                <a:tc>
                  <a:txBody>
                    <a:bodyPr/>
                    <a:lstStyle/>
                    <a:p>
                      <a:pPr algn="ctr"/>
                      <a:r>
                        <a:rPr lang="en-US" sz="1600" kern="1200" dirty="0">
                          <a:solidFill>
                            <a:schemeClr val="bg2">
                              <a:lumMod val="25000"/>
                            </a:schemeClr>
                          </a:solidFill>
                          <a:latin typeface="+mj-lt"/>
                          <a:ea typeface="+mn-ea"/>
                          <a:cs typeface="+mn-cs"/>
                        </a:rPr>
                        <a:t>0.58 ± 0.20</a:t>
                      </a:r>
                    </a:p>
                  </a:txBody>
                  <a:tcPr anchor="ctr"/>
                </a:tc>
                <a:tc>
                  <a:txBody>
                    <a:bodyPr/>
                    <a:lstStyle/>
                    <a:p>
                      <a:pPr algn="ctr"/>
                      <a:r>
                        <a:rPr lang="en-US" sz="1600" kern="1200" dirty="0">
                          <a:solidFill>
                            <a:schemeClr val="bg2">
                              <a:lumMod val="25000"/>
                            </a:schemeClr>
                          </a:solidFill>
                          <a:latin typeface="+mj-lt"/>
                          <a:ea typeface="+mn-ea"/>
                          <a:cs typeface="+mn-cs"/>
                        </a:rPr>
                        <a:t>0.38 ± 0.21</a:t>
                      </a:r>
                    </a:p>
                  </a:txBody>
                  <a:tcPr anchor="ctr"/>
                </a:tc>
                <a:tc>
                  <a:txBody>
                    <a:bodyPr/>
                    <a:lstStyle/>
                    <a:p>
                      <a:pPr algn="ctr"/>
                      <a:r>
                        <a:rPr lang="en-US" sz="1600" kern="1200" dirty="0">
                          <a:solidFill>
                            <a:schemeClr val="bg2">
                              <a:lumMod val="25000"/>
                            </a:schemeClr>
                          </a:solidFill>
                          <a:latin typeface="+mj-lt"/>
                          <a:ea typeface="+mn-ea"/>
                          <a:cs typeface="+mn-cs"/>
                        </a:rPr>
                        <a:t>0.014</a:t>
                      </a:r>
                    </a:p>
                  </a:txBody>
                  <a:tcPr anchor="ctr"/>
                </a:tc>
                <a:extLst>
                  <a:ext uri="{0D108BD9-81ED-4DB2-BD59-A6C34878D82A}">
                    <a16:rowId xmlns:a16="http://schemas.microsoft.com/office/drawing/2014/main" val="1171992034"/>
                  </a:ext>
                </a:extLst>
              </a:tr>
            </a:tbl>
          </a:graphicData>
        </a:graphic>
      </p:graphicFrame>
      <p:sp>
        <p:nvSpPr>
          <p:cNvPr id="5" name="TextBox 4">
            <a:extLst>
              <a:ext uri="{FF2B5EF4-FFF2-40B4-BE49-F238E27FC236}">
                <a16:creationId xmlns:a16="http://schemas.microsoft.com/office/drawing/2014/main" id="{8C7875D3-D076-9CC7-BEAC-61AE8252C315}"/>
              </a:ext>
            </a:extLst>
          </p:cNvPr>
          <p:cNvSpPr txBox="1"/>
          <p:nvPr/>
        </p:nvSpPr>
        <p:spPr>
          <a:xfrm>
            <a:off x="2134313" y="5846544"/>
            <a:ext cx="736749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latin typeface="Poppins" panose="00000500000000000000" pitchFamily="2" charset="0"/>
                <a:ea typeface="Calibri" panose="020F0502020204030204" pitchFamily="34" charset="0"/>
                <a:cs typeface="Poppins" panose="00000500000000000000" pitchFamily="2" charset="0"/>
              </a:rPr>
              <a:t>20 subjects (age 14.5 ±1.5); OD -3.05 ± 1.56 and OS -3.14 ± 1.53</a:t>
            </a:r>
          </a:p>
          <a:p>
            <a:pPr marL="285750" indent="-285750">
              <a:buFont typeface="Arial" panose="020B0604020202020204" pitchFamily="34" charset="0"/>
              <a:buChar char="•"/>
            </a:pPr>
            <a:r>
              <a:rPr lang="en-US" sz="1600" dirty="0">
                <a:solidFill>
                  <a:schemeClr val="tx2"/>
                </a:solidFill>
                <a:latin typeface="Poppins" panose="00000500000000000000" pitchFamily="2" charset="0"/>
                <a:ea typeface="Calibri" panose="020F0502020204030204" pitchFamily="34" charset="0"/>
                <a:cs typeface="Poppins" panose="00000500000000000000" pitchFamily="2" charset="0"/>
              </a:rPr>
              <a:t>Catenary optics contact lenses vs Best Corrected spectacle lenses</a:t>
            </a:r>
          </a:p>
          <a:p>
            <a:pPr marL="285750" indent="-285750">
              <a:buFont typeface="Arial" panose="020B0604020202020204" pitchFamily="34" charset="0"/>
              <a:buChar char="•"/>
            </a:pPr>
            <a:r>
              <a:rPr lang="en-US" sz="1600" dirty="0">
                <a:solidFill>
                  <a:schemeClr val="tx2"/>
                </a:solidFill>
                <a:latin typeface="Poppins" panose="00000500000000000000" pitchFamily="2" charset="0"/>
                <a:ea typeface="Calibri" panose="020F0502020204030204" pitchFamily="34" charset="0"/>
                <a:cs typeface="Poppins" panose="00000500000000000000" pitchFamily="2" charset="0"/>
              </a:rPr>
              <a:t>VAR score100 = 20/20, logMAR 0.00, each letter scores 1 point </a:t>
            </a:r>
          </a:p>
        </p:txBody>
      </p:sp>
      <p:sp>
        <p:nvSpPr>
          <p:cNvPr id="2" name="Rectangle: Rounded Corners 1">
            <a:extLst>
              <a:ext uri="{FF2B5EF4-FFF2-40B4-BE49-F238E27FC236}">
                <a16:creationId xmlns:a16="http://schemas.microsoft.com/office/drawing/2014/main" id="{ABA25245-9BEC-833B-7D79-3384DDA8A6F5}"/>
              </a:ext>
            </a:extLst>
          </p:cNvPr>
          <p:cNvSpPr/>
          <p:nvPr/>
        </p:nvSpPr>
        <p:spPr>
          <a:xfrm>
            <a:off x="1431235" y="4533896"/>
            <a:ext cx="8420431" cy="427715"/>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53AB0AA-D068-5017-B8F9-A9F0E247CADF}"/>
              </a:ext>
            </a:extLst>
          </p:cNvPr>
          <p:cNvSpPr txBox="1"/>
          <p:nvPr/>
        </p:nvSpPr>
        <p:spPr>
          <a:xfrm>
            <a:off x="222494" y="6509815"/>
            <a:ext cx="1119217" cy="215444"/>
          </a:xfrm>
          <a:prstGeom prst="rect">
            <a:avLst/>
          </a:prstGeom>
          <a:noFill/>
        </p:spPr>
        <p:txBody>
          <a:bodyPr wrap="none" rtlCol="0">
            <a:spAutoFit/>
          </a:bodyPr>
          <a:lstStyle/>
          <a:p>
            <a:r>
              <a:rPr lang="en-US" sz="800" dirty="0">
                <a:solidFill>
                  <a:srgbClr val="002A44"/>
                </a:solidFill>
                <a:latin typeface="Arial"/>
              </a:rPr>
              <a:t>MKT-NVEM-CE2 r0</a:t>
            </a:r>
          </a:p>
        </p:txBody>
      </p:sp>
    </p:spTree>
    <p:extLst>
      <p:ext uri="{BB962C8B-B14F-4D97-AF65-F5344CB8AC3E}">
        <p14:creationId xmlns:p14="http://schemas.microsoft.com/office/powerpoint/2010/main" val="2589303621"/>
      </p:ext>
    </p:extLst>
  </p:cSld>
  <p:clrMapOvr>
    <a:masterClrMapping/>
  </p:clrMapOvr>
  <mc:AlternateContent xmlns:mc="http://schemas.openxmlformats.org/markup-compatibility/2006" xmlns:p14="http://schemas.microsoft.com/office/powerpoint/2010/main">
    <mc:Choice Requires="p14">
      <p:transition spd="slow" p14:dur="2000" advTm="52564"/>
    </mc:Choice>
    <mc:Fallback xmlns="">
      <p:transition spd="slow" advTm="52564"/>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258C26-DD89-4A0B-853F-7DA66C6A174F}"/>
              </a:ext>
            </a:extLst>
          </p:cNvPr>
          <p:cNvSpPr>
            <a:spLocks noGrp="1"/>
          </p:cNvSpPr>
          <p:nvPr>
            <p:ph type="title"/>
          </p:nvPr>
        </p:nvSpPr>
        <p:spPr/>
        <p:txBody>
          <a:bodyPr>
            <a:normAutofit/>
          </a:bodyPr>
          <a:lstStyle/>
          <a:p>
            <a:r>
              <a:rPr lang="en-US" dirty="0">
                <a:solidFill>
                  <a:srgbClr val="1B4298"/>
                </a:solidFill>
                <a:cs typeface="Poppins" pitchFamily="2" charset="77"/>
              </a:rPr>
              <a:t>Catenary Power Profile for Myopia Management</a:t>
            </a:r>
          </a:p>
        </p:txBody>
      </p:sp>
      <p:sp>
        <p:nvSpPr>
          <p:cNvPr id="7" name="Content Placeholder 1">
            <a:extLst>
              <a:ext uri="{FF2B5EF4-FFF2-40B4-BE49-F238E27FC236}">
                <a16:creationId xmlns:a16="http://schemas.microsoft.com/office/drawing/2014/main" id="{F10EE2F7-3619-9947-9CD5-DF56CEA4D1F2}"/>
              </a:ext>
            </a:extLst>
          </p:cNvPr>
          <p:cNvSpPr>
            <a:spLocks noGrp="1"/>
          </p:cNvSpPr>
          <p:nvPr>
            <p:ph idx="1"/>
          </p:nvPr>
        </p:nvSpPr>
        <p:spPr>
          <a:xfrm>
            <a:off x="838200" y="1825625"/>
            <a:ext cx="8260080" cy="3912235"/>
          </a:xfrm>
        </p:spPr>
        <p:txBody>
          <a:bodyPr>
            <a:normAutofit/>
          </a:bodyPr>
          <a:lstStyle/>
          <a:p>
            <a:pPr marL="302414" lvl="2" indent="-122635">
              <a:spcBef>
                <a:spcPts val="450"/>
              </a:spcBef>
            </a:pPr>
            <a:r>
              <a:rPr lang="en-US" sz="2400" b="1" dirty="0">
                <a:solidFill>
                  <a:srgbClr val="0070C0"/>
                </a:solidFill>
                <a:latin typeface="+mn-lt"/>
                <a:ea typeface="SimSun" panose="02010600030101010101" pitchFamily="2" charset="-122"/>
              </a:rPr>
              <a:t>Magnitude: </a:t>
            </a:r>
            <a:r>
              <a:rPr lang="en-US" sz="1800" dirty="0">
                <a:latin typeface="+mn-lt"/>
              </a:rPr>
              <a:t>generates </a:t>
            </a:r>
            <a:r>
              <a:rPr lang="en-US" sz="1800" b="1" dirty="0">
                <a:latin typeface="+mn-lt"/>
              </a:rPr>
              <a:t>an extremely high magnitude of myopic defocus but is gentle in intensity which preserves visual quality and visual comfort</a:t>
            </a:r>
          </a:p>
          <a:p>
            <a:pPr marL="473861" lvl="3" indent="-122635">
              <a:spcBef>
                <a:spcPts val="450"/>
              </a:spcBef>
            </a:pPr>
            <a:r>
              <a:rPr lang="en-US" sz="1800" dirty="0">
                <a:latin typeface="+mn-lt"/>
              </a:rPr>
              <a:t> +6 to +8 D at pupil margin</a:t>
            </a:r>
          </a:p>
          <a:p>
            <a:pPr marL="473861" lvl="3" indent="-122635">
              <a:spcBef>
                <a:spcPts val="450"/>
              </a:spcBef>
            </a:pPr>
            <a:r>
              <a:rPr lang="en-US" sz="1800" dirty="0">
                <a:latin typeface="+mn-lt"/>
              </a:rPr>
              <a:t>focuses peripheral light rays from both meridians in front of the retina to reduce peripheral hyperopia</a:t>
            </a:r>
            <a:r>
              <a:rPr lang="en-US" sz="1800" baseline="30000" dirty="0">
                <a:latin typeface="+mn-lt"/>
              </a:rPr>
              <a:t>1, 2</a:t>
            </a:r>
            <a:endParaRPr lang="en-US" sz="1800" dirty="0">
              <a:latin typeface="+mn-lt"/>
            </a:endParaRPr>
          </a:p>
          <a:p>
            <a:pPr marL="302414" lvl="2" indent="-122635">
              <a:spcBef>
                <a:spcPts val="450"/>
              </a:spcBef>
            </a:pPr>
            <a:r>
              <a:rPr lang="en-US" sz="2400" b="1" dirty="0">
                <a:solidFill>
                  <a:srgbClr val="0070C0"/>
                </a:solidFill>
                <a:latin typeface="+mn-lt"/>
              </a:rPr>
              <a:t>Eccentricity: </a:t>
            </a:r>
            <a:r>
              <a:rPr lang="en-US" sz="1800" dirty="0">
                <a:latin typeface="+mn-lt"/>
              </a:rPr>
              <a:t>the defocus is evenly distributed </a:t>
            </a:r>
            <a:r>
              <a:rPr lang="en-US" sz="1800" b="1" dirty="0">
                <a:latin typeface="+mn-lt"/>
              </a:rPr>
              <a:t>over 30°</a:t>
            </a:r>
          </a:p>
          <a:p>
            <a:pPr marL="302414" lvl="2" indent="-122635">
              <a:spcBef>
                <a:spcPts val="450"/>
              </a:spcBef>
            </a:pPr>
            <a:r>
              <a:rPr lang="en-US" sz="2400" b="1" dirty="0">
                <a:solidFill>
                  <a:srgbClr val="0070C0"/>
                </a:solidFill>
                <a:latin typeface="+mn-lt"/>
              </a:rPr>
              <a:t>Vision: </a:t>
            </a:r>
            <a:r>
              <a:rPr lang="en-AU" sz="1800" dirty="0">
                <a:latin typeface="+mn-lt"/>
              </a:rPr>
              <a:t>Minimal image disturbance results in easy neuroadaptation</a:t>
            </a:r>
            <a:r>
              <a:rPr lang="en-US" sz="1800" baseline="30000" dirty="0">
                <a:latin typeface="+mn-lt"/>
              </a:rPr>
              <a:t>1-3</a:t>
            </a:r>
            <a:endParaRPr lang="en-AU" sz="1800" dirty="0">
              <a:latin typeface="+mn-lt"/>
            </a:endParaRPr>
          </a:p>
          <a:p>
            <a:pPr marL="311542" lvl="4" indent="0" defTabSz="633062">
              <a:spcBef>
                <a:spcPts val="416"/>
              </a:spcBef>
              <a:buClr>
                <a:srgbClr val="00AEDB"/>
              </a:buClr>
              <a:buNone/>
              <a:defRPr/>
            </a:pPr>
            <a:r>
              <a:rPr lang="en-AU" sz="1800" dirty="0">
                <a:latin typeface="+mn-lt"/>
                <a:sym typeface="Wingdings" panose="05000000000000000000" pitchFamily="2" charset="2"/>
              </a:rPr>
              <a:t>	 preserves visual quality (VA, CS, PREP)</a:t>
            </a:r>
          </a:p>
          <a:p>
            <a:pPr marL="311542" lvl="4" indent="0" defTabSz="633062">
              <a:spcBef>
                <a:spcPts val="416"/>
              </a:spcBef>
              <a:buClr>
                <a:srgbClr val="00AEDB"/>
              </a:buClr>
              <a:buNone/>
              <a:defRPr/>
            </a:pPr>
            <a:r>
              <a:rPr lang="en-AU" sz="1800" dirty="0">
                <a:latin typeface="+mn-lt"/>
                <a:sym typeface="Wingdings" panose="05000000000000000000" pitchFamily="2" charset="2"/>
              </a:rPr>
              <a:t>	 preserves stereopsis </a:t>
            </a:r>
          </a:p>
          <a:p>
            <a:pPr marL="311542" lvl="4" indent="0" defTabSz="633062">
              <a:spcBef>
                <a:spcPts val="416"/>
              </a:spcBef>
              <a:buClr>
                <a:srgbClr val="00AEDB"/>
              </a:buClr>
              <a:buNone/>
              <a:defRPr/>
            </a:pPr>
            <a:r>
              <a:rPr lang="en-AU" sz="1800" dirty="0">
                <a:latin typeface="+mn-lt"/>
                <a:sym typeface="Wingdings" panose="05000000000000000000" pitchFamily="2" charset="2"/>
              </a:rPr>
              <a:t>	 reduces accommodative stress</a:t>
            </a:r>
            <a:endParaRPr lang="en-AU" sz="1800" dirty="0">
              <a:latin typeface="+mn-lt"/>
            </a:endParaRPr>
          </a:p>
          <a:p>
            <a:pPr marL="302414" lvl="2" indent="-122635">
              <a:spcBef>
                <a:spcPts val="450"/>
              </a:spcBef>
            </a:pPr>
            <a:r>
              <a:rPr lang="en-US" b="1" dirty="0">
                <a:solidFill>
                  <a:srgbClr val="0070C0"/>
                </a:solidFill>
                <a:latin typeface="+mn-lt"/>
              </a:rPr>
              <a:t>Daily Disposable soft contact lens (etafilcon A)</a:t>
            </a:r>
            <a:endParaRPr lang="en-US" b="1" dirty="0">
              <a:latin typeface="+mn-lt"/>
            </a:endParaRPr>
          </a:p>
          <a:p>
            <a:pPr marL="302414" lvl="2" indent="-122635">
              <a:spcBef>
                <a:spcPts val="450"/>
              </a:spcBef>
            </a:pPr>
            <a:endParaRPr lang="en-US" sz="1350" dirty="0">
              <a:latin typeface="+mn-lt"/>
            </a:endParaRPr>
          </a:p>
        </p:txBody>
      </p:sp>
      <p:pic>
        <p:nvPicPr>
          <p:cNvPr id="9" name="Picture 8" descr="Diagram&#10;&#10;Description automatically generated">
            <a:extLst>
              <a:ext uri="{FF2B5EF4-FFF2-40B4-BE49-F238E27FC236}">
                <a16:creationId xmlns:a16="http://schemas.microsoft.com/office/drawing/2014/main" id="{8EC592BE-C13C-144B-B4D6-0434C4C0B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5682" y="1658063"/>
            <a:ext cx="2763222" cy="1992472"/>
          </a:xfrm>
          <a:prstGeom prst="rect">
            <a:avLst/>
          </a:prstGeom>
        </p:spPr>
      </p:pic>
      <p:sp>
        <p:nvSpPr>
          <p:cNvPr id="11" name="Content Placeholder 1">
            <a:extLst>
              <a:ext uri="{FF2B5EF4-FFF2-40B4-BE49-F238E27FC236}">
                <a16:creationId xmlns:a16="http://schemas.microsoft.com/office/drawing/2014/main" id="{47456504-C357-4443-9CC2-597209EB03D3}"/>
              </a:ext>
            </a:extLst>
          </p:cNvPr>
          <p:cNvSpPr txBox="1">
            <a:spLocks/>
          </p:cNvSpPr>
          <p:nvPr/>
        </p:nvSpPr>
        <p:spPr>
          <a:xfrm>
            <a:off x="9675749" y="3443849"/>
            <a:ext cx="1741044" cy="337781"/>
          </a:xfrm>
          <a:prstGeom prst="rect">
            <a:avLst/>
          </a:prstGeom>
        </p:spPr>
        <p:txBody>
          <a:bodyPr/>
          <a:lstStyle>
            <a:lvl1pPr marL="342900" indent="-342900" algn="l" defTabSz="457200" rtl="0" eaLnBrk="1" latinLnBrk="0" hangingPunct="1">
              <a:spcBef>
                <a:spcPts val="8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8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8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8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8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buNone/>
            </a:pPr>
            <a:r>
              <a:rPr lang="en-US" sz="600" b="1" dirty="0">
                <a:solidFill>
                  <a:schemeClr val="tx1">
                    <a:lumMod val="50000"/>
                  </a:schemeClr>
                </a:solidFill>
                <a:ea typeface="Calibri" panose="020F0502020204030204" pitchFamily="34" charset="0"/>
              </a:rPr>
              <a:t>Optimal Correction</a:t>
            </a:r>
          </a:p>
          <a:p>
            <a:pPr marL="0" indent="0" algn="r">
              <a:spcBef>
                <a:spcPts val="0"/>
              </a:spcBef>
              <a:buNone/>
            </a:pPr>
            <a:r>
              <a:rPr lang="en-US" sz="600" dirty="0">
                <a:solidFill>
                  <a:schemeClr val="tx1">
                    <a:lumMod val="50000"/>
                  </a:schemeClr>
                </a:solidFill>
              </a:rPr>
              <a:t>Data suggests that the optimal correction should bring the image inside the retina.</a:t>
            </a:r>
          </a:p>
        </p:txBody>
      </p:sp>
      <p:sp>
        <p:nvSpPr>
          <p:cNvPr id="12" name="TextBox 11">
            <a:extLst>
              <a:ext uri="{FF2B5EF4-FFF2-40B4-BE49-F238E27FC236}">
                <a16:creationId xmlns:a16="http://schemas.microsoft.com/office/drawing/2014/main" id="{071A7FE3-2AB9-466C-BD7E-5F43BF6BFCC1}"/>
              </a:ext>
            </a:extLst>
          </p:cNvPr>
          <p:cNvSpPr txBox="1"/>
          <p:nvPr/>
        </p:nvSpPr>
        <p:spPr>
          <a:xfrm>
            <a:off x="782102" y="5939171"/>
            <a:ext cx="11197481" cy="369332"/>
          </a:xfrm>
          <a:prstGeom prst="rect">
            <a:avLst/>
          </a:prstGeom>
          <a:noFill/>
        </p:spPr>
        <p:txBody>
          <a:bodyPr wrap="square">
            <a:spAutoFit/>
          </a:bodyPr>
          <a:lstStyle/>
          <a:p>
            <a:r>
              <a:rPr lang="en-US" sz="600" dirty="0">
                <a:solidFill>
                  <a:srgbClr val="211D1E"/>
                </a:solidFill>
                <a:latin typeface="Arial" panose="020B0604020202020204" pitchFamily="34" charset="0"/>
                <a:cs typeface="Arial" panose="020B0604020202020204" pitchFamily="34" charset="0"/>
              </a:rPr>
              <a:t>1. Dillehay S, Woods J, Situ P, Payor R, Griffin R, Tyson M, Jones L. (2014). Comparison of Three Power Levels of a Novel Soft Contact Lens Optical Design to Reduce Suspected Risk Factors for the Progression of Juvenile Onset Myopia. Investigative Ophthalmology &amp; Visual Science.; 55(13), abstract 3637 </a:t>
            </a:r>
          </a:p>
          <a:p>
            <a:r>
              <a:rPr lang="en-US" sz="600" dirty="0">
                <a:solidFill>
                  <a:srgbClr val="211D1E"/>
                </a:solidFill>
                <a:latin typeface="Arial" panose="020B0604020202020204" pitchFamily="34" charset="0"/>
                <a:cs typeface="Arial" panose="020B0604020202020204" pitchFamily="34" charset="0"/>
              </a:rPr>
              <a:t>2. Payor R, Woods J, Situ P, Dillehay S, Griffin R, Tyson M, &amp; Jones L. (2014) Feasibility Testing of a Novel SCL Optical Design to Reduce Suspected Risk Factors for the Progression of Juvenile Onset Myopia. Investigative Ophthalmology &amp; Visual Science; 55(13), abstract 3638. </a:t>
            </a:r>
          </a:p>
          <a:p>
            <a:r>
              <a:rPr lang="en-US" sz="600" dirty="0">
                <a:solidFill>
                  <a:srgbClr val="211D1E"/>
                </a:solidFill>
                <a:latin typeface="Arial" panose="020B0604020202020204" pitchFamily="34" charset="0"/>
                <a:cs typeface="Arial" panose="020B0604020202020204" pitchFamily="34" charset="0"/>
              </a:rPr>
              <a:t>3. Patents Awarded – MULTIFOCAL OPHTHALMIC LENS WITH INDUCED APERTURE. See htts://vtivision.com/about/patents/ for patent numbers. </a:t>
            </a:r>
          </a:p>
        </p:txBody>
      </p:sp>
      <p:sp>
        <p:nvSpPr>
          <p:cNvPr id="2" name="TextBox 1">
            <a:extLst>
              <a:ext uri="{FF2B5EF4-FFF2-40B4-BE49-F238E27FC236}">
                <a16:creationId xmlns:a16="http://schemas.microsoft.com/office/drawing/2014/main" id="{BBEAEA4F-96E9-C574-A7C7-3CAABDBC7107}"/>
              </a:ext>
            </a:extLst>
          </p:cNvPr>
          <p:cNvSpPr txBox="1"/>
          <p:nvPr/>
        </p:nvSpPr>
        <p:spPr>
          <a:xfrm>
            <a:off x="222494" y="6509815"/>
            <a:ext cx="1119217" cy="215444"/>
          </a:xfrm>
          <a:prstGeom prst="rect">
            <a:avLst/>
          </a:prstGeom>
          <a:noFill/>
        </p:spPr>
        <p:txBody>
          <a:bodyPr wrap="none" rtlCol="0">
            <a:spAutoFit/>
          </a:bodyPr>
          <a:lstStyle/>
          <a:p>
            <a:r>
              <a:rPr lang="en-US" sz="800" dirty="0">
                <a:solidFill>
                  <a:srgbClr val="002A44"/>
                </a:solidFill>
                <a:latin typeface="Arial"/>
              </a:rPr>
              <a:t>MKT-NVEM-CE2 r0</a:t>
            </a:r>
          </a:p>
        </p:txBody>
      </p:sp>
    </p:spTree>
    <p:extLst>
      <p:ext uri="{BB962C8B-B14F-4D97-AF65-F5344CB8AC3E}">
        <p14:creationId xmlns:p14="http://schemas.microsoft.com/office/powerpoint/2010/main" val="3859719935"/>
      </p:ext>
    </p:extLst>
  </p:cSld>
  <p:clrMapOvr>
    <a:masterClrMapping/>
  </p:clrMapOvr>
  <mc:AlternateContent xmlns:mc="http://schemas.openxmlformats.org/markup-compatibility/2006" xmlns:p14="http://schemas.microsoft.com/office/powerpoint/2010/main">
    <mc:Choice Requires="p14">
      <p:transition spd="slow" p14:dur="2000" advTm="30728"/>
    </mc:Choice>
    <mc:Fallback xmlns="">
      <p:transition spd="slow" advTm="30728"/>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D69901-091D-5494-DF1F-79CC82B43B0A}"/>
              </a:ext>
            </a:extLst>
          </p:cNvPr>
          <p:cNvSpPr/>
          <p:nvPr/>
        </p:nvSpPr>
        <p:spPr>
          <a:xfrm>
            <a:off x="3963899" y="4644985"/>
            <a:ext cx="6323664" cy="147785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CBBFF5-D88D-FC60-6311-431FF76A85CF}"/>
              </a:ext>
            </a:extLst>
          </p:cNvPr>
          <p:cNvSpPr/>
          <p:nvPr/>
        </p:nvSpPr>
        <p:spPr>
          <a:xfrm>
            <a:off x="10203278" y="5798862"/>
            <a:ext cx="191399" cy="207749"/>
          </a:xfrm>
          <a:prstGeom prst="rect">
            <a:avLst/>
          </a:prstGeom>
        </p:spPr>
        <p:txBody>
          <a:bodyPr wrap="square">
            <a:spAutoFit/>
          </a:bodyPr>
          <a:lstStyle/>
          <a:p>
            <a:fld id="{209A419D-186A-7941-9103-2634D290DE7A}" type="slidenum">
              <a:rPr lang="en-AU" sz="750">
                <a:solidFill>
                  <a:schemeClr val="bg1"/>
                </a:solidFill>
                <a:latin typeface="Century Gothic" panose="020B0502020202020204" pitchFamily="34" charset="0"/>
              </a:rPr>
              <a:t>37</a:t>
            </a:fld>
            <a:endParaRPr lang="en-US" sz="750" dirty="0">
              <a:solidFill>
                <a:schemeClr val="bg1"/>
              </a:solidFill>
            </a:endParaRPr>
          </a:p>
        </p:txBody>
      </p:sp>
      <p:grpSp>
        <p:nvGrpSpPr>
          <p:cNvPr id="6" name="Group 5">
            <a:extLst>
              <a:ext uri="{FF2B5EF4-FFF2-40B4-BE49-F238E27FC236}">
                <a16:creationId xmlns:a16="http://schemas.microsoft.com/office/drawing/2014/main" id="{19C80DD9-7E68-61DD-DF09-878F25E7DF19}"/>
              </a:ext>
            </a:extLst>
          </p:cNvPr>
          <p:cNvGrpSpPr/>
          <p:nvPr/>
        </p:nvGrpSpPr>
        <p:grpSpPr>
          <a:xfrm>
            <a:off x="5448753" y="2645571"/>
            <a:ext cx="5164428" cy="1654936"/>
            <a:chOff x="1665628" y="2730321"/>
            <a:chExt cx="5164428" cy="1654936"/>
          </a:xfrm>
        </p:grpSpPr>
        <p:sp>
          <p:nvSpPr>
            <p:cNvPr id="4" name="Rectangle 3">
              <a:extLst>
                <a:ext uri="{FF2B5EF4-FFF2-40B4-BE49-F238E27FC236}">
                  <a16:creationId xmlns:a16="http://schemas.microsoft.com/office/drawing/2014/main" id="{A1510A64-358E-370B-BA6A-8C6195B99BC6}"/>
                </a:ext>
              </a:extLst>
            </p:cNvPr>
            <p:cNvSpPr/>
            <p:nvPr/>
          </p:nvSpPr>
          <p:spPr>
            <a:xfrm>
              <a:off x="1665628" y="2730321"/>
              <a:ext cx="5164428" cy="165493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5C74147-CE96-C695-F943-9846B778E81C}"/>
                </a:ext>
              </a:extLst>
            </p:cNvPr>
            <p:cNvPicPr>
              <a:picLocks noChangeAspect="1"/>
            </p:cNvPicPr>
            <p:nvPr/>
          </p:nvPicPr>
          <p:blipFill>
            <a:blip r:embed="rId3"/>
            <a:stretch>
              <a:fillRect/>
            </a:stretch>
          </p:blipFill>
          <p:spPr>
            <a:xfrm>
              <a:off x="1687580" y="2831620"/>
              <a:ext cx="5025281" cy="1425716"/>
            </a:xfrm>
            <a:prstGeom prst="rect">
              <a:avLst/>
            </a:prstGeom>
          </p:spPr>
        </p:pic>
      </p:grpSp>
      <p:grpSp>
        <p:nvGrpSpPr>
          <p:cNvPr id="5" name="Group 4">
            <a:extLst>
              <a:ext uri="{FF2B5EF4-FFF2-40B4-BE49-F238E27FC236}">
                <a16:creationId xmlns:a16="http://schemas.microsoft.com/office/drawing/2014/main" id="{A93B36CD-A49E-D244-77E2-92393B89FA09}"/>
              </a:ext>
            </a:extLst>
          </p:cNvPr>
          <p:cNvGrpSpPr/>
          <p:nvPr/>
        </p:nvGrpSpPr>
        <p:grpSpPr>
          <a:xfrm>
            <a:off x="7125731" y="500110"/>
            <a:ext cx="4430372" cy="1860744"/>
            <a:chOff x="379076" y="612000"/>
            <a:chExt cx="4430372" cy="1860744"/>
          </a:xfrm>
        </p:grpSpPr>
        <p:sp>
          <p:nvSpPr>
            <p:cNvPr id="3" name="Rectangle 2">
              <a:extLst>
                <a:ext uri="{FF2B5EF4-FFF2-40B4-BE49-F238E27FC236}">
                  <a16:creationId xmlns:a16="http://schemas.microsoft.com/office/drawing/2014/main" id="{5BA0A590-8FA3-5438-8A64-13E749393C87}"/>
                </a:ext>
              </a:extLst>
            </p:cNvPr>
            <p:cNvSpPr/>
            <p:nvPr/>
          </p:nvSpPr>
          <p:spPr>
            <a:xfrm>
              <a:off x="379076" y="612000"/>
              <a:ext cx="4430372" cy="1860744"/>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E5C6A0F-40B2-9C5A-8C4B-7C582C1CC8AD}"/>
                </a:ext>
              </a:extLst>
            </p:cNvPr>
            <p:cNvPicPr>
              <a:picLocks noChangeAspect="1"/>
            </p:cNvPicPr>
            <p:nvPr/>
          </p:nvPicPr>
          <p:blipFill rotWithShape="1">
            <a:blip r:embed="rId4"/>
            <a:srcRect t="4169"/>
            <a:stretch/>
          </p:blipFill>
          <p:spPr>
            <a:xfrm>
              <a:off x="417713" y="650637"/>
              <a:ext cx="4349932" cy="1766419"/>
            </a:xfrm>
            <a:prstGeom prst="rect">
              <a:avLst/>
            </a:prstGeom>
          </p:spPr>
        </p:pic>
      </p:grpSp>
      <p:pic>
        <p:nvPicPr>
          <p:cNvPr id="18" name="Picture 17">
            <a:extLst>
              <a:ext uri="{FF2B5EF4-FFF2-40B4-BE49-F238E27FC236}">
                <a16:creationId xmlns:a16="http://schemas.microsoft.com/office/drawing/2014/main" id="{389B3852-B0E2-6D37-6668-85820D1374F4}"/>
              </a:ext>
            </a:extLst>
          </p:cNvPr>
          <p:cNvPicPr>
            <a:picLocks noChangeAspect="1"/>
          </p:cNvPicPr>
          <p:nvPr/>
        </p:nvPicPr>
        <p:blipFill rotWithShape="1">
          <a:blip r:embed="rId5"/>
          <a:srcRect l="866" t="4416" r="2068" b="13882"/>
          <a:stretch/>
        </p:blipFill>
        <p:spPr>
          <a:xfrm>
            <a:off x="6143237" y="4929702"/>
            <a:ext cx="4020295" cy="880130"/>
          </a:xfrm>
          <a:prstGeom prst="rect">
            <a:avLst/>
          </a:prstGeom>
        </p:spPr>
      </p:pic>
      <p:pic>
        <p:nvPicPr>
          <p:cNvPr id="19" name="Picture 18">
            <a:extLst>
              <a:ext uri="{FF2B5EF4-FFF2-40B4-BE49-F238E27FC236}">
                <a16:creationId xmlns:a16="http://schemas.microsoft.com/office/drawing/2014/main" id="{E2089D3B-9DA7-56DF-45E8-1A0209C8F3D6}"/>
              </a:ext>
            </a:extLst>
          </p:cNvPr>
          <p:cNvPicPr>
            <a:picLocks noChangeAspect="1"/>
          </p:cNvPicPr>
          <p:nvPr/>
        </p:nvPicPr>
        <p:blipFill rotWithShape="1">
          <a:blip r:embed="rId6"/>
          <a:srcRect t="2820"/>
          <a:stretch/>
        </p:blipFill>
        <p:spPr>
          <a:xfrm>
            <a:off x="4186537" y="4929702"/>
            <a:ext cx="1992548" cy="880129"/>
          </a:xfrm>
          <a:prstGeom prst="rect">
            <a:avLst/>
          </a:prstGeom>
        </p:spPr>
      </p:pic>
      <p:sp>
        <p:nvSpPr>
          <p:cNvPr id="21" name="TextBox 20">
            <a:extLst>
              <a:ext uri="{FF2B5EF4-FFF2-40B4-BE49-F238E27FC236}">
                <a16:creationId xmlns:a16="http://schemas.microsoft.com/office/drawing/2014/main" id="{678BE07C-8E5F-E8EA-7D3E-49F83BA46382}"/>
              </a:ext>
            </a:extLst>
          </p:cNvPr>
          <p:cNvSpPr txBox="1"/>
          <p:nvPr/>
        </p:nvSpPr>
        <p:spPr>
          <a:xfrm>
            <a:off x="104906" y="1142207"/>
            <a:ext cx="6861791" cy="646331"/>
          </a:xfrm>
          <a:prstGeom prst="rect">
            <a:avLst/>
          </a:prstGeom>
          <a:noFill/>
        </p:spPr>
        <p:txBody>
          <a:bodyPr wrap="square" rtlCol="0">
            <a:spAutoFit/>
          </a:bodyPr>
          <a:lstStyle/>
          <a:p>
            <a:pPr algn="r"/>
            <a:r>
              <a:rPr lang="en-US" b="1" dirty="0">
                <a:solidFill>
                  <a:schemeClr val="bg2">
                    <a:lumMod val="25000"/>
                  </a:schemeClr>
                </a:solidFill>
                <a:latin typeface="Poppins" pitchFamily="2" charset="77"/>
              </a:rPr>
              <a:t>“6 Year Retrospective”</a:t>
            </a:r>
          </a:p>
          <a:p>
            <a:pPr algn="r"/>
            <a:r>
              <a:rPr lang="en-US" b="1" dirty="0">
                <a:solidFill>
                  <a:schemeClr val="bg2">
                    <a:lumMod val="25000"/>
                  </a:schemeClr>
                </a:solidFill>
                <a:latin typeface="Poppins" pitchFamily="2" charset="77"/>
              </a:rPr>
              <a:t>Clinical Ophthalmology (2022)</a:t>
            </a:r>
          </a:p>
        </p:txBody>
      </p:sp>
      <p:sp>
        <p:nvSpPr>
          <p:cNvPr id="23" name="TextBox 22">
            <a:extLst>
              <a:ext uri="{FF2B5EF4-FFF2-40B4-BE49-F238E27FC236}">
                <a16:creationId xmlns:a16="http://schemas.microsoft.com/office/drawing/2014/main" id="{64BA920B-A518-5BF1-9269-50E4E9D1B388}"/>
              </a:ext>
            </a:extLst>
          </p:cNvPr>
          <p:cNvSpPr txBox="1"/>
          <p:nvPr/>
        </p:nvSpPr>
        <p:spPr>
          <a:xfrm>
            <a:off x="1103464" y="3069245"/>
            <a:ext cx="4331901" cy="646331"/>
          </a:xfrm>
          <a:prstGeom prst="rect">
            <a:avLst/>
          </a:prstGeom>
          <a:noFill/>
        </p:spPr>
        <p:txBody>
          <a:bodyPr wrap="square" rtlCol="0">
            <a:spAutoFit/>
          </a:bodyPr>
          <a:lstStyle/>
          <a:p>
            <a:pPr algn="r"/>
            <a:r>
              <a:rPr lang="en-US" sz="1600" b="1" dirty="0">
                <a:solidFill>
                  <a:schemeClr val="bg2">
                    <a:lumMod val="25000"/>
                  </a:schemeClr>
                </a:solidFill>
                <a:latin typeface="Gill Sans MT" panose="020B0502020104020203"/>
              </a:rPr>
              <a:t>“</a:t>
            </a:r>
            <a:r>
              <a:rPr lang="en-US" b="1" dirty="0">
                <a:solidFill>
                  <a:schemeClr val="bg2">
                    <a:lumMod val="25000"/>
                  </a:schemeClr>
                </a:solidFill>
                <a:latin typeface="Poppins" pitchFamily="2" charset="77"/>
              </a:rPr>
              <a:t>CAMP Study”</a:t>
            </a:r>
          </a:p>
          <a:p>
            <a:pPr algn="r"/>
            <a:r>
              <a:rPr lang="en-US" b="1" dirty="0">
                <a:solidFill>
                  <a:schemeClr val="bg2">
                    <a:lumMod val="25000"/>
                  </a:schemeClr>
                </a:solidFill>
                <a:latin typeface="Poppins" pitchFamily="2" charset="77"/>
              </a:rPr>
              <a:t>Optometry &amp; Vision Science (2023)</a:t>
            </a:r>
          </a:p>
        </p:txBody>
      </p:sp>
      <p:sp>
        <p:nvSpPr>
          <p:cNvPr id="2" name="TextBox 1">
            <a:extLst>
              <a:ext uri="{FF2B5EF4-FFF2-40B4-BE49-F238E27FC236}">
                <a16:creationId xmlns:a16="http://schemas.microsoft.com/office/drawing/2014/main" id="{ADE85657-8A08-0228-A0CD-B790CCAD10ED}"/>
              </a:ext>
            </a:extLst>
          </p:cNvPr>
          <p:cNvSpPr txBox="1"/>
          <p:nvPr/>
        </p:nvSpPr>
        <p:spPr>
          <a:xfrm>
            <a:off x="618345" y="4934828"/>
            <a:ext cx="3221523" cy="646331"/>
          </a:xfrm>
          <a:prstGeom prst="rect">
            <a:avLst/>
          </a:prstGeom>
          <a:noFill/>
        </p:spPr>
        <p:txBody>
          <a:bodyPr wrap="square" rtlCol="0">
            <a:spAutoFit/>
          </a:bodyPr>
          <a:lstStyle/>
          <a:p>
            <a:pPr algn="r"/>
            <a:r>
              <a:rPr lang="en-US" b="1" dirty="0">
                <a:solidFill>
                  <a:schemeClr val="bg2">
                    <a:lumMod val="25000"/>
                  </a:schemeClr>
                </a:solidFill>
                <a:latin typeface="Poppins" pitchFamily="2" charset="77"/>
              </a:rPr>
              <a:t>“Dr. Lederman Cohort”</a:t>
            </a:r>
          </a:p>
          <a:p>
            <a:pPr algn="r"/>
            <a:r>
              <a:rPr lang="en-US" b="1" dirty="0">
                <a:solidFill>
                  <a:schemeClr val="bg2">
                    <a:lumMod val="25000"/>
                  </a:schemeClr>
                </a:solidFill>
                <a:latin typeface="Poppins" pitchFamily="2" charset="77"/>
              </a:rPr>
              <a:t>AAPOS meeting (2023)</a:t>
            </a:r>
          </a:p>
        </p:txBody>
      </p:sp>
      <p:sp>
        <p:nvSpPr>
          <p:cNvPr id="8" name="TextBox 7">
            <a:extLst>
              <a:ext uri="{FF2B5EF4-FFF2-40B4-BE49-F238E27FC236}">
                <a16:creationId xmlns:a16="http://schemas.microsoft.com/office/drawing/2014/main" id="{3365F7FE-0887-FF45-DBAA-10AFE97DB101}"/>
              </a:ext>
            </a:extLst>
          </p:cNvPr>
          <p:cNvSpPr txBox="1"/>
          <p:nvPr/>
        </p:nvSpPr>
        <p:spPr>
          <a:xfrm>
            <a:off x="222494" y="6509815"/>
            <a:ext cx="1119217" cy="215444"/>
          </a:xfrm>
          <a:prstGeom prst="rect">
            <a:avLst/>
          </a:prstGeom>
          <a:noFill/>
        </p:spPr>
        <p:txBody>
          <a:bodyPr wrap="none" rtlCol="0">
            <a:spAutoFit/>
          </a:bodyPr>
          <a:lstStyle/>
          <a:p>
            <a:r>
              <a:rPr lang="en-US" sz="800" dirty="0">
                <a:solidFill>
                  <a:srgbClr val="002A44"/>
                </a:solidFill>
                <a:latin typeface="Arial"/>
              </a:rPr>
              <a:t>MKT-NVEM-CE2 r0</a:t>
            </a:r>
          </a:p>
        </p:txBody>
      </p:sp>
      <p:sp>
        <p:nvSpPr>
          <p:cNvPr id="9" name="Title 2">
            <a:extLst>
              <a:ext uri="{FF2B5EF4-FFF2-40B4-BE49-F238E27FC236}">
                <a16:creationId xmlns:a16="http://schemas.microsoft.com/office/drawing/2014/main" id="{43A1A50B-9154-70A0-B9BC-9EDA186F70D0}"/>
              </a:ext>
            </a:extLst>
          </p:cNvPr>
          <p:cNvSpPr>
            <a:spLocks noGrp="1"/>
          </p:cNvSpPr>
          <p:nvPr>
            <p:ph type="title"/>
          </p:nvPr>
        </p:nvSpPr>
        <p:spPr>
          <a:xfrm>
            <a:off x="472525" y="155632"/>
            <a:ext cx="10515600" cy="1325563"/>
          </a:xfrm>
        </p:spPr>
        <p:txBody>
          <a:bodyPr>
            <a:normAutofit/>
          </a:bodyPr>
          <a:lstStyle/>
          <a:p>
            <a:r>
              <a:rPr lang="en-US" dirty="0">
                <a:solidFill>
                  <a:srgbClr val="1B4298"/>
                </a:solidFill>
                <a:cs typeface="Poppins" pitchFamily="2" charset="77"/>
              </a:rPr>
              <a:t>Real-World Data</a:t>
            </a:r>
          </a:p>
        </p:txBody>
      </p:sp>
    </p:spTree>
    <p:extLst>
      <p:ext uri="{BB962C8B-B14F-4D97-AF65-F5344CB8AC3E}">
        <p14:creationId xmlns:p14="http://schemas.microsoft.com/office/powerpoint/2010/main" val="2911982375"/>
      </p:ext>
    </p:extLst>
  </p:cSld>
  <p:clrMapOvr>
    <a:masterClrMapping/>
  </p:clrMapOvr>
  <mc:AlternateContent xmlns:mc="http://schemas.openxmlformats.org/markup-compatibility/2006" xmlns:p14="http://schemas.microsoft.com/office/powerpoint/2010/main">
    <mc:Choice Requires="p14">
      <p:transition spd="slow" p14:dur="2000" advTm="60567"/>
    </mc:Choice>
    <mc:Fallback xmlns="">
      <p:transition spd="slow" advTm="6056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BAC917-A6D7-2369-A2C1-D126B7C0676A}"/>
              </a:ext>
            </a:extLst>
          </p:cNvPr>
          <p:cNvSpPr>
            <a:spLocks noGrp="1"/>
          </p:cNvSpPr>
          <p:nvPr>
            <p:ph type="ctrTitle"/>
          </p:nvPr>
        </p:nvSpPr>
        <p:spPr/>
        <p:txBody>
          <a:bodyPr/>
          <a:lstStyle/>
          <a:p>
            <a:r>
              <a:rPr lang="en-US" sz="4400" b="1" dirty="0">
                <a:latin typeface="Poppins" pitchFamily="2" charset="77"/>
                <a:cs typeface="Poppins" pitchFamily="2" charset="77"/>
              </a:rPr>
              <a:t>What You Can Expect with Catenary Power Profile</a:t>
            </a:r>
            <a:endParaRPr lang="en-US" dirty="0"/>
          </a:p>
        </p:txBody>
      </p:sp>
    </p:spTree>
    <p:extLst>
      <p:ext uri="{BB962C8B-B14F-4D97-AF65-F5344CB8AC3E}">
        <p14:creationId xmlns:p14="http://schemas.microsoft.com/office/powerpoint/2010/main" val="3728052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2799FB-327B-87B3-4FA5-E8BE93EFD7A6}"/>
              </a:ext>
            </a:extLst>
          </p:cNvPr>
          <p:cNvSpPr>
            <a:spLocks noGrp="1"/>
          </p:cNvSpPr>
          <p:nvPr>
            <p:ph type="title"/>
          </p:nvPr>
        </p:nvSpPr>
        <p:spPr/>
        <p:txBody>
          <a:bodyPr>
            <a:normAutofit fontScale="90000"/>
          </a:bodyPr>
          <a:lstStyle/>
          <a:p>
            <a:r>
              <a:rPr lang="en-US" sz="3600" b="1" u="sng" dirty="0">
                <a:latin typeface="Poppins" panose="00000500000000000000" pitchFamily="2" charset="0"/>
                <a:ea typeface="Calibri" panose="020F0502020204030204" pitchFamily="34" charset="0"/>
                <a:cs typeface="Poppins" panose="00000500000000000000" pitchFamily="2" charset="0"/>
              </a:rPr>
              <a:t>PRO</a:t>
            </a:r>
            <a:r>
              <a:rPr lang="en-US" sz="3600" b="1" dirty="0">
                <a:latin typeface="Poppins" panose="00000500000000000000" pitchFamily="2" charset="0"/>
                <a:ea typeface="Calibri" panose="020F0502020204030204" pitchFamily="34" charset="0"/>
                <a:cs typeface="Poppins" panose="00000500000000000000" pitchFamily="2" charset="0"/>
              </a:rPr>
              <a:t>gressive Myopia </a:t>
            </a:r>
            <a:r>
              <a:rPr lang="en-US" sz="3600" b="1" u="sng" dirty="0">
                <a:latin typeface="Poppins" panose="00000500000000000000" pitchFamily="2" charset="0"/>
                <a:ea typeface="Calibri" panose="020F0502020204030204" pitchFamily="34" charset="0"/>
                <a:cs typeface="Poppins" panose="00000500000000000000" pitchFamily="2" charset="0"/>
              </a:rPr>
              <a:t>T</a:t>
            </a:r>
            <a:r>
              <a:rPr lang="en-US" sz="3600" b="1" dirty="0">
                <a:latin typeface="Poppins" panose="00000500000000000000" pitchFamily="2" charset="0"/>
                <a:ea typeface="Calibri" panose="020F0502020204030204" pitchFamily="34" charset="0"/>
                <a:cs typeface="Poppins" panose="00000500000000000000" pitchFamily="2" charset="0"/>
              </a:rPr>
              <a:t>reatment </a:t>
            </a:r>
            <a:r>
              <a:rPr lang="en-US" sz="3600" b="1" u="sng" dirty="0">
                <a:latin typeface="Poppins" panose="00000500000000000000" pitchFamily="2" charset="0"/>
                <a:ea typeface="Calibri" panose="020F0502020204030204" pitchFamily="34" charset="0"/>
                <a:cs typeface="Poppins" panose="00000500000000000000" pitchFamily="2" charset="0"/>
              </a:rPr>
              <a:t>E</a:t>
            </a:r>
            <a:r>
              <a:rPr lang="en-US" sz="3600" b="1" dirty="0">
                <a:latin typeface="Poppins" panose="00000500000000000000" pitchFamily="2" charset="0"/>
                <a:ea typeface="Calibri" panose="020F0502020204030204" pitchFamily="34" charset="0"/>
                <a:cs typeface="Poppins" panose="00000500000000000000" pitchFamily="2" charset="0"/>
              </a:rPr>
              <a:t>valuation for NaturalVue Multifocal </a:t>
            </a:r>
            <a:r>
              <a:rPr lang="en-US" sz="3600" b="1" u="sng" dirty="0">
                <a:latin typeface="Poppins" panose="00000500000000000000" pitchFamily="2" charset="0"/>
                <a:ea typeface="Calibri" panose="020F0502020204030204" pitchFamily="34" charset="0"/>
                <a:cs typeface="Poppins" panose="00000500000000000000" pitchFamily="2" charset="0"/>
              </a:rPr>
              <a:t>C</a:t>
            </a:r>
            <a:r>
              <a:rPr lang="en-US" sz="3600" b="1" dirty="0">
                <a:latin typeface="Poppins" panose="00000500000000000000" pitchFamily="2" charset="0"/>
                <a:ea typeface="Calibri" panose="020F0502020204030204" pitchFamily="34" charset="0"/>
                <a:cs typeface="Poppins" panose="00000500000000000000" pitchFamily="2" charset="0"/>
              </a:rPr>
              <a:t>ontact Lens </a:t>
            </a:r>
            <a:r>
              <a:rPr lang="en-US" sz="3600" b="1" u="sng" dirty="0">
                <a:latin typeface="Poppins" panose="00000500000000000000" pitchFamily="2" charset="0"/>
                <a:ea typeface="Calibri" panose="020F0502020204030204" pitchFamily="34" charset="0"/>
                <a:cs typeface="Poppins" panose="00000500000000000000" pitchFamily="2" charset="0"/>
              </a:rPr>
              <a:t>T</a:t>
            </a:r>
            <a:r>
              <a:rPr lang="en-US" sz="3600" b="1" dirty="0">
                <a:latin typeface="Poppins" panose="00000500000000000000" pitchFamily="2" charset="0"/>
                <a:ea typeface="Calibri" panose="020F0502020204030204" pitchFamily="34" charset="0"/>
                <a:cs typeface="Poppins" panose="00000500000000000000" pitchFamily="2" charset="0"/>
              </a:rPr>
              <a:t>rial (PROTECT)</a:t>
            </a:r>
            <a:endParaRPr lang="en-US" dirty="0">
              <a:latin typeface="Poppins" panose="00000500000000000000" pitchFamily="2" charset="0"/>
              <a:cs typeface="Poppins" panose="00000500000000000000" pitchFamily="2" charset="0"/>
            </a:endParaRPr>
          </a:p>
        </p:txBody>
      </p:sp>
      <p:sp>
        <p:nvSpPr>
          <p:cNvPr id="5" name="Content Placeholder 4">
            <a:extLst>
              <a:ext uri="{FF2B5EF4-FFF2-40B4-BE49-F238E27FC236}">
                <a16:creationId xmlns:a16="http://schemas.microsoft.com/office/drawing/2014/main" id="{BEE5C7F8-A6F6-2954-5552-3DCE0B44EB74}"/>
              </a:ext>
            </a:extLst>
          </p:cNvPr>
          <p:cNvSpPr>
            <a:spLocks noGrp="1"/>
          </p:cNvSpPr>
          <p:nvPr>
            <p:ph idx="1"/>
          </p:nvPr>
        </p:nvSpPr>
        <p:spPr>
          <a:xfrm>
            <a:off x="838200" y="1825624"/>
            <a:ext cx="10515600" cy="4524375"/>
          </a:xfrm>
        </p:spPr>
        <p:txBody>
          <a:bodyPr>
            <a:normAutofit fontScale="92500" lnSpcReduction="10000"/>
          </a:bodyPr>
          <a:lstStyle/>
          <a:p>
            <a:pPr marL="0" indent="0">
              <a:spcBef>
                <a:spcPts val="0"/>
              </a:spcBef>
              <a:buNone/>
            </a:pPr>
            <a:r>
              <a:rPr lang="en-US" sz="2000" b="1"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Randomized Controlled Trial (duration 3 years)</a:t>
            </a:r>
          </a:p>
          <a:p>
            <a:pPr lvl="1">
              <a:spcBef>
                <a:spcPts val="600"/>
              </a:spcBef>
              <a:buFont typeface="Arial" panose="020B0604020202020204" pitchFamily="34" charset="0"/>
              <a:buChar char="•"/>
              <a:defRPr/>
            </a:pPr>
            <a:r>
              <a:rPr lang="en-US" sz="1800" dirty="0">
                <a:solidFill>
                  <a:schemeClr val="bg2">
                    <a:lumMod val="25000"/>
                  </a:schemeClr>
                </a:solidFill>
                <a:latin typeface="Poppins" panose="00000500000000000000" pitchFamily="2" charset="0"/>
                <a:cs typeface="Poppins" panose="00000500000000000000" pitchFamily="2" charset="0"/>
              </a:rPr>
              <a:t>Sample size: 145 children ages 7 to &lt;13</a:t>
            </a:r>
          </a:p>
          <a:p>
            <a:pPr lvl="2">
              <a:spcBef>
                <a:spcPts val="600"/>
              </a:spcBef>
              <a:buFont typeface="Courier New" panose="02070309020205020404" pitchFamily="49" charset="0"/>
              <a:buChar char="o"/>
              <a:defRPr/>
            </a:pPr>
            <a:r>
              <a:rPr lang="en-US" sz="1800" dirty="0">
                <a:solidFill>
                  <a:schemeClr val="bg2">
                    <a:lumMod val="25000"/>
                  </a:schemeClr>
                </a:solidFill>
                <a:latin typeface="Poppins" panose="00000500000000000000" pitchFamily="2" charset="0"/>
                <a:cs typeface="Poppins" panose="00000500000000000000" pitchFamily="2" charset="0"/>
              </a:rPr>
              <a:t>Spherical Equivalent: -0.75 to -5.00 D, Astigmatism: ≤ -1.00 D, Anisometropia: ≤ 1.00 D</a:t>
            </a:r>
          </a:p>
          <a:p>
            <a:pPr lvl="2">
              <a:spcBef>
                <a:spcPts val="600"/>
              </a:spcBef>
              <a:buFont typeface="Courier New" panose="02070309020205020404" pitchFamily="49" charset="0"/>
              <a:buChar char="o"/>
              <a:defRPr/>
            </a:pPr>
            <a:r>
              <a:rPr lang="en-US" sz="1800" dirty="0">
                <a:solidFill>
                  <a:schemeClr val="bg2">
                    <a:lumMod val="25000"/>
                  </a:schemeClr>
                </a:solidFill>
                <a:latin typeface="Poppins" panose="00000500000000000000" pitchFamily="2" charset="0"/>
                <a:cs typeface="Poppins" panose="00000500000000000000" pitchFamily="2" charset="0"/>
              </a:rPr>
              <a:t>Treatment naïve (no previous ortho-K, atropine, MPC spectacles or contact lenses)</a:t>
            </a:r>
          </a:p>
          <a:p>
            <a:pPr lvl="2">
              <a:spcBef>
                <a:spcPts val="600"/>
              </a:spcBef>
              <a:buFont typeface="Courier New" panose="02070309020205020404" pitchFamily="49" charset="0"/>
              <a:buChar char="o"/>
              <a:defRPr/>
            </a:pPr>
            <a:endParaRPr lang="en-US" sz="700" dirty="0">
              <a:solidFill>
                <a:schemeClr val="bg2">
                  <a:lumMod val="25000"/>
                </a:schemeClr>
              </a:solidFill>
              <a:latin typeface="Poppins" panose="00000500000000000000" pitchFamily="2" charset="0"/>
              <a:cs typeface="Poppins" panose="00000500000000000000" pitchFamily="2" charset="0"/>
            </a:endParaRPr>
          </a:p>
          <a:p>
            <a:pPr lvl="1">
              <a:spcBef>
                <a:spcPts val="600"/>
              </a:spcBef>
              <a:buFont typeface="Arial" panose="020B0604020202020204" pitchFamily="34" charset="0"/>
              <a:buChar char="•"/>
              <a:defRPr/>
            </a:pPr>
            <a:r>
              <a:rPr lang="en-US" sz="1800" dirty="0">
                <a:solidFill>
                  <a:schemeClr val="bg2">
                    <a:lumMod val="25000"/>
                  </a:schemeClr>
                </a:solidFill>
                <a:latin typeface="Poppins" panose="00000500000000000000" pitchFamily="2" charset="0"/>
                <a:cs typeface="Poppins" panose="00000500000000000000" pitchFamily="2" charset="0"/>
              </a:rPr>
              <a:t>Multi-Center: Canada, US, Hong Kong, Singapore</a:t>
            </a:r>
          </a:p>
          <a:p>
            <a:pPr lvl="2">
              <a:spcBef>
                <a:spcPts val="600"/>
              </a:spcBef>
              <a:buFont typeface="Courier New" panose="02070309020205020404" pitchFamily="49" charset="0"/>
              <a:buChar char="o"/>
              <a:defRPr/>
            </a:pPr>
            <a:endParaRPr lang="en-US" sz="700" dirty="0">
              <a:solidFill>
                <a:schemeClr val="bg2">
                  <a:lumMod val="25000"/>
                </a:schemeClr>
              </a:solidFill>
              <a:latin typeface="Poppins" panose="00000500000000000000" pitchFamily="2" charset="0"/>
              <a:cs typeface="Poppins" panose="00000500000000000000" pitchFamily="2" charset="0"/>
            </a:endParaRPr>
          </a:p>
          <a:p>
            <a:pPr lvl="1">
              <a:spcBef>
                <a:spcPts val="600"/>
              </a:spcBef>
              <a:buFont typeface="Arial" panose="020B0604020202020204" pitchFamily="34" charset="0"/>
              <a:buChar char="•"/>
              <a:defRPr/>
            </a:pPr>
            <a:r>
              <a:rPr lang="en-US" sz="1800" dirty="0">
                <a:solidFill>
                  <a:schemeClr val="bg2">
                    <a:lumMod val="25000"/>
                  </a:schemeClr>
                </a:solidFill>
                <a:latin typeface="Poppins" panose="00000500000000000000" pitchFamily="2" charset="0"/>
                <a:cs typeface="Poppins" panose="00000500000000000000" pitchFamily="2" charset="0"/>
              </a:rPr>
              <a:t>Double masked: Subject and Outcome measure examiners </a:t>
            </a:r>
          </a:p>
          <a:p>
            <a:pPr lvl="2">
              <a:spcBef>
                <a:spcPts val="600"/>
              </a:spcBef>
              <a:buFont typeface="Courier New" panose="02070309020205020404" pitchFamily="49" charset="0"/>
              <a:buChar char="o"/>
              <a:defRPr/>
            </a:pPr>
            <a:r>
              <a:rPr lang="en-US" sz="1800" b="1" dirty="0">
                <a:solidFill>
                  <a:schemeClr val="bg2">
                    <a:lumMod val="25000"/>
                  </a:schemeClr>
                </a:solidFill>
                <a:latin typeface="Poppins" panose="00000500000000000000" pitchFamily="2" charset="0"/>
                <a:cs typeface="Poppins" panose="00000500000000000000" pitchFamily="2" charset="0"/>
              </a:rPr>
              <a:t>NVMF vs SV Control lens </a:t>
            </a:r>
            <a:r>
              <a:rPr lang="en-US" sz="1800" dirty="0">
                <a:solidFill>
                  <a:schemeClr val="bg2">
                    <a:lumMod val="25000"/>
                  </a:schemeClr>
                </a:solidFill>
                <a:latin typeface="Poppins" panose="00000500000000000000" pitchFamily="2" charset="0"/>
                <a:cs typeface="Poppins" panose="00000500000000000000" pitchFamily="2" charset="0"/>
              </a:rPr>
              <a:t>(NV sphere) 2 : 1</a:t>
            </a:r>
          </a:p>
          <a:p>
            <a:pPr lvl="2">
              <a:spcBef>
                <a:spcPts val="600"/>
              </a:spcBef>
              <a:buFont typeface="Courier New" panose="02070309020205020404" pitchFamily="49" charset="0"/>
              <a:buChar char="o"/>
              <a:defRPr/>
            </a:pPr>
            <a:r>
              <a:rPr lang="en-US" sz="1800" dirty="0">
                <a:solidFill>
                  <a:schemeClr val="bg2">
                    <a:lumMod val="25000"/>
                  </a:schemeClr>
                </a:solidFill>
                <a:latin typeface="Poppins" panose="00000500000000000000" pitchFamily="2" charset="0"/>
                <a:cs typeface="Poppins" panose="00000500000000000000" pitchFamily="2" charset="0"/>
              </a:rPr>
              <a:t>Control Group will cross over to treatment after 24M</a:t>
            </a:r>
          </a:p>
          <a:p>
            <a:pPr lvl="1">
              <a:spcBef>
                <a:spcPts val="600"/>
              </a:spcBef>
              <a:buFont typeface="Arial" panose="020B0604020202020204" pitchFamily="34" charset="0"/>
              <a:buChar char="•"/>
              <a:defRPr/>
            </a:pPr>
            <a:endParaRPr lang="en-US" sz="700" dirty="0">
              <a:solidFill>
                <a:schemeClr val="bg2">
                  <a:lumMod val="25000"/>
                </a:schemeClr>
              </a:solidFill>
              <a:latin typeface="Poppins" panose="00000500000000000000" pitchFamily="2" charset="0"/>
              <a:cs typeface="Poppins" panose="00000500000000000000" pitchFamily="2" charset="0"/>
            </a:endParaRPr>
          </a:p>
          <a:p>
            <a:pPr lvl="1">
              <a:spcBef>
                <a:spcPts val="600"/>
              </a:spcBef>
              <a:buFont typeface="Arial" panose="020B0604020202020204" pitchFamily="34" charset="0"/>
              <a:buChar char="•"/>
              <a:defRPr/>
            </a:pPr>
            <a:r>
              <a:rPr lang="en-US" sz="1800" dirty="0">
                <a:solidFill>
                  <a:schemeClr val="bg2">
                    <a:lumMod val="25000"/>
                  </a:schemeClr>
                </a:solidFill>
                <a:latin typeface="Poppins" panose="00000500000000000000" pitchFamily="2" charset="0"/>
                <a:cs typeface="Poppins" panose="00000500000000000000" pitchFamily="2" charset="0"/>
              </a:rPr>
              <a:t>Outcomes</a:t>
            </a:r>
          </a:p>
          <a:p>
            <a:pPr lvl="2">
              <a:spcBef>
                <a:spcPct val="20000"/>
              </a:spcBef>
              <a:buFont typeface="Courier New" panose="02070309020205020404" pitchFamily="49" charset="0"/>
              <a:buChar char="o"/>
              <a:defRPr/>
            </a:pPr>
            <a:r>
              <a:rPr lang="en-US" sz="18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Change of Cycloplegic SER</a:t>
            </a:r>
          </a:p>
          <a:p>
            <a:pPr lvl="2">
              <a:spcBef>
                <a:spcPct val="20000"/>
              </a:spcBef>
              <a:buFont typeface="Courier New" panose="02070309020205020404" pitchFamily="49" charset="0"/>
              <a:buChar char="o"/>
              <a:defRPr/>
            </a:pPr>
            <a:r>
              <a:rPr lang="en-US" sz="18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Change of Axial Length</a:t>
            </a:r>
          </a:p>
          <a:p>
            <a:pPr lvl="2">
              <a:spcBef>
                <a:spcPct val="20000"/>
              </a:spcBef>
              <a:buFont typeface="Courier New" panose="02070309020205020404" pitchFamily="49" charset="0"/>
              <a:buChar char="o"/>
              <a:defRPr/>
            </a:pPr>
            <a:r>
              <a:rPr lang="en-US" sz="18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Safety</a:t>
            </a:r>
          </a:p>
          <a:p>
            <a:pPr lvl="2">
              <a:spcBef>
                <a:spcPct val="20000"/>
              </a:spcBef>
              <a:buFont typeface="Courier New" panose="02070309020205020404" pitchFamily="49" charset="0"/>
              <a:buChar char="o"/>
              <a:defRPr/>
            </a:pPr>
            <a:endParaRPr lang="en-US" sz="18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endParaRPr>
          </a:p>
          <a:p>
            <a:pPr lvl="1">
              <a:spcBef>
                <a:spcPct val="20000"/>
              </a:spcBef>
              <a:buFont typeface="Arial" panose="020B0604020202020204" pitchFamily="34" charset="0"/>
              <a:buChar char="•"/>
              <a:defRPr/>
            </a:pPr>
            <a:r>
              <a:rPr lang="en-US" sz="1800" b="1" dirty="0">
                <a:solidFill>
                  <a:schemeClr val="bg2">
                    <a:lumMod val="25000"/>
                  </a:schemeClr>
                </a:solidFill>
                <a:latin typeface="Poppins" panose="00000500000000000000" pitchFamily="2" charset="0"/>
                <a:cs typeface="Poppins" panose="00000500000000000000" pitchFamily="2" charset="0"/>
              </a:rPr>
              <a:t>Study in it’s third year, all control group subjects crossed over to treatment after 24M</a:t>
            </a:r>
          </a:p>
          <a:p>
            <a:pPr lvl="2">
              <a:spcBef>
                <a:spcPct val="20000"/>
              </a:spcBef>
              <a:buFont typeface="Courier New" panose="02070309020205020404" pitchFamily="49" charset="0"/>
              <a:buChar char="o"/>
              <a:defRPr/>
            </a:pPr>
            <a:endParaRPr lang="en-US" sz="1800"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54157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13FDF-645E-F795-FCB4-72A54A7D0AA0}"/>
            </a:ext>
          </a:extLst>
        </p:cNvPr>
        <p:cNvGrpSpPr/>
        <p:nvPr/>
      </p:nvGrpSpPr>
      <p:grpSpPr>
        <a:xfrm>
          <a:off x="0" y="0"/>
          <a:ext cx="0" cy="0"/>
          <a:chOff x="0" y="0"/>
          <a:chExt cx="0" cy="0"/>
        </a:xfrm>
      </p:grpSpPr>
      <p:pic>
        <p:nvPicPr>
          <p:cNvPr id="2" name="Imagen 12">
            <a:extLst>
              <a:ext uri="{FF2B5EF4-FFF2-40B4-BE49-F238E27FC236}">
                <a16:creationId xmlns:a16="http://schemas.microsoft.com/office/drawing/2014/main" id="{590877E6-5E00-D556-1AB6-738DE627773A}"/>
              </a:ext>
            </a:extLst>
          </p:cNvPr>
          <p:cNvPicPr>
            <a:picLocks noChangeAspect="1"/>
          </p:cNvPicPr>
          <p:nvPr/>
        </p:nvPicPr>
        <p:blipFill>
          <a:blip r:embed="rId3"/>
          <a:stretch>
            <a:fillRect/>
          </a:stretch>
        </p:blipFill>
        <p:spPr>
          <a:xfrm>
            <a:off x="7175709" y="1540826"/>
            <a:ext cx="4516847" cy="2540727"/>
          </a:xfrm>
          <a:prstGeom prst="rect">
            <a:avLst/>
          </a:prstGeom>
        </p:spPr>
      </p:pic>
      <p:sp>
        <p:nvSpPr>
          <p:cNvPr id="3" name="Title 3">
            <a:extLst>
              <a:ext uri="{FF2B5EF4-FFF2-40B4-BE49-F238E27FC236}">
                <a16:creationId xmlns:a16="http://schemas.microsoft.com/office/drawing/2014/main" id="{13D88DC1-1AC2-FAD4-3247-738ECE3F8434}"/>
              </a:ext>
            </a:extLst>
          </p:cNvPr>
          <p:cNvSpPr txBox="1">
            <a:spLocks/>
          </p:cNvSpPr>
          <p:nvPr/>
        </p:nvSpPr>
        <p:spPr>
          <a:xfrm>
            <a:off x="0" y="5675756"/>
            <a:ext cx="8371735" cy="4718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77"/>
            <a:r>
              <a:rPr lang="en-US" sz="2400" b="1" dirty="0">
                <a:latin typeface="Poppins" panose="00000500000000000000" pitchFamily="2" charset="0"/>
                <a:ea typeface="Calibri" panose="020F0502020204030204" pitchFamily="34" charset="0"/>
                <a:cs typeface="Poppins" panose="00000500000000000000" pitchFamily="2" charset="0"/>
              </a:rPr>
              <a:t>Extended depth of focus = virtual pinhole</a:t>
            </a:r>
          </a:p>
        </p:txBody>
      </p:sp>
      <p:pic>
        <p:nvPicPr>
          <p:cNvPr id="9" name="Imagen 7" descr="Imagen que contiene Interfaz de usuario gráfica&#10;&#10;Descripción generada automáticamente">
            <a:extLst>
              <a:ext uri="{FF2B5EF4-FFF2-40B4-BE49-F238E27FC236}">
                <a16:creationId xmlns:a16="http://schemas.microsoft.com/office/drawing/2014/main" id="{A5770721-90DC-3D85-50C8-64021DC0677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444" t="39998"/>
          <a:stretch/>
        </p:blipFill>
        <p:spPr>
          <a:xfrm>
            <a:off x="600104" y="1570726"/>
            <a:ext cx="6342304" cy="4210921"/>
          </a:xfrm>
          <a:prstGeom prst="rect">
            <a:avLst/>
          </a:prstGeom>
        </p:spPr>
      </p:pic>
      <p:pic>
        <p:nvPicPr>
          <p:cNvPr id="11" name="Imagen 7" descr="Imagen que contiene Interfaz de usuario gráfica&#10;&#10;Descripción generada automáticamente">
            <a:extLst>
              <a:ext uri="{FF2B5EF4-FFF2-40B4-BE49-F238E27FC236}">
                <a16:creationId xmlns:a16="http://schemas.microsoft.com/office/drawing/2014/main" id="{B265BE94-CEDB-1132-98BE-4234FA94DFE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634" r="50444"/>
          <a:stretch/>
        </p:blipFill>
        <p:spPr>
          <a:xfrm>
            <a:off x="7886395" y="3898649"/>
            <a:ext cx="3095471" cy="2821188"/>
          </a:xfrm>
          <a:prstGeom prst="rect">
            <a:avLst/>
          </a:prstGeom>
        </p:spPr>
      </p:pic>
      <p:sp>
        <p:nvSpPr>
          <p:cNvPr id="12" name="Title 12">
            <a:extLst>
              <a:ext uri="{FF2B5EF4-FFF2-40B4-BE49-F238E27FC236}">
                <a16:creationId xmlns:a16="http://schemas.microsoft.com/office/drawing/2014/main" id="{C83FEE77-B0E6-484B-672F-EDF4C06561FC}"/>
              </a:ext>
            </a:extLst>
          </p:cNvPr>
          <p:cNvSpPr>
            <a:spLocks noGrp="1"/>
          </p:cNvSpPr>
          <p:nvPr>
            <p:ph type="title"/>
          </p:nvPr>
        </p:nvSpPr>
        <p:spPr/>
        <p:txBody>
          <a:bodyPr>
            <a:normAutofit/>
          </a:bodyPr>
          <a:lstStyle/>
          <a:p>
            <a:r>
              <a:rPr lang="en-US" sz="3600" dirty="0">
                <a:solidFill>
                  <a:schemeClr val="accent1"/>
                </a:solidFill>
                <a:latin typeface="Poppins" pitchFamily="2" charset="77"/>
                <a:ea typeface="+mj-ea"/>
                <a:cs typeface="+mj-cs"/>
              </a:rPr>
              <a:t>Spherical Aberration and Depth of Focus</a:t>
            </a:r>
          </a:p>
        </p:txBody>
      </p:sp>
    </p:spTree>
    <p:extLst>
      <p:ext uri="{BB962C8B-B14F-4D97-AF65-F5344CB8AC3E}">
        <p14:creationId xmlns:p14="http://schemas.microsoft.com/office/powerpoint/2010/main" val="4289111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C9ACDF-BBB4-14EA-777B-98CD71983E7F}"/>
              </a:ext>
            </a:extLst>
          </p:cNvPr>
          <p:cNvSpPr>
            <a:spLocks noGrp="1"/>
          </p:cNvSpPr>
          <p:nvPr>
            <p:ph type="title"/>
          </p:nvPr>
        </p:nvSpPr>
        <p:spPr/>
        <p:txBody>
          <a:bodyPr/>
          <a:lstStyle/>
          <a:p>
            <a:r>
              <a:rPr lang="en-US" dirty="0"/>
              <a:t>PROTECT Data </a:t>
            </a:r>
          </a:p>
        </p:txBody>
      </p:sp>
      <p:sp>
        <p:nvSpPr>
          <p:cNvPr id="5" name="Content Placeholder 4">
            <a:extLst>
              <a:ext uri="{FF2B5EF4-FFF2-40B4-BE49-F238E27FC236}">
                <a16:creationId xmlns:a16="http://schemas.microsoft.com/office/drawing/2014/main" id="{13A5224A-82E7-C9FC-88FC-23541BCC7F43}"/>
              </a:ext>
            </a:extLst>
          </p:cNvPr>
          <p:cNvSpPr>
            <a:spLocks noGrp="1"/>
          </p:cNvSpPr>
          <p:nvPr>
            <p:ph idx="1"/>
          </p:nvPr>
        </p:nvSpPr>
        <p:spPr/>
        <p:txBody>
          <a:bodyPr>
            <a:normAutofit/>
          </a:bodyPr>
          <a:lstStyle/>
          <a:p>
            <a:r>
              <a:rPr lang="en-US" dirty="0">
                <a:solidFill>
                  <a:schemeClr val="bg2">
                    <a:lumMod val="25000"/>
                  </a:schemeClr>
                </a:solidFill>
                <a:latin typeface="Poppins" panose="00000500000000000000" pitchFamily="2" charset="0"/>
                <a:cs typeface="Poppins" panose="00000500000000000000" pitchFamily="2" charset="0"/>
              </a:rPr>
              <a:t>24 Months analysis</a:t>
            </a:r>
          </a:p>
          <a:p>
            <a:r>
              <a:rPr lang="en-US" dirty="0">
                <a:solidFill>
                  <a:schemeClr val="bg2">
                    <a:lumMod val="25000"/>
                  </a:schemeClr>
                </a:solidFill>
                <a:latin typeface="Poppins" panose="00000500000000000000" pitchFamily="2" charset="0"/>
                <a:cs typeface="Poppins" panose="00000500000000000000" pitchFamily="2" charset="0"/>
              </a:rPr>
              <a:t>No device-related Serious Adverse Event</a:t>
            </a:r>
          </a:p>
          <a:p>
            <a:r>
              <a:rPr lang="en-US" dirty="0">
                <a:solidFill>
                  <a:schemeClr val="bg2">
                    <a:lumMod val="25000"/>
                  </a:schemeClr>
                </a:solidFill>
                <a:latin typeface="Poppins" panose="00000500000000000000" pitchFamily="2" charset="0"/>
                <a:cs typeface="Poppins" panose="00000500000000000000" pitchFamily="2" charset="0"/>
              </a:rPr>
              <a:t>16 subjects exited the study </a:t>
            </a:r>
            <a:r>
              <a:rPr lang="en-US" sz="2400" dirty="0">
                <a:solidFill>
                  <a:schemeClr val="bg2">
                    <a:lumMod val="25000"/>
                  </a:schemeClr>
                </a:solidFill>
                <a:latin typeface="Poppins" panose="00000500000000000000" pitchFamily="2" charset="0"/>
                <a:cs typeface="Poppins" panose="00000500000000000000" pitchFamily="2" charset="0"/>
              </a:rPr>
              <a:t>(10 voluntary exits; drop-out=7%)</a:t>
            </a:r>
          </a:p>
          <a:p>
            <a:r>
              <a:rPr lang="en-US" dirty="0">
                <a:solidFill>
                  <a:schemeClr val="bg2">
                    <a:lumMod val="25000"/>
                  </a:schemeClr>
                </a:solidFill>
                <a:latin typeface="Poppins" panose="00000500000000000000" pitchFamily="2" charset="0"/>
                <a:cs typeface="Poppins" panose="00000500000000000000" pitchFamily="2" charset="0"/>
              </a:rPr>
              <a:t>All available subject data included</a:t>
            </a:r>
          </a:p>
          <a:p>
            <a:r>
              <a:rPr lang="en-US" dirty="0">
                <a:solidFill>
                  <a:schemeClr val="bg2">
                    <a:lumMod val="25000"/>
                  </a:schemeClr>
                </a:solidFill>
                <a:latin typeface="Poppins" panose="00000500000000000000" pitchFamily="2" charset="0"/>
                <a:cs typeface="Poppins" panose="00000500000000000000" pitchFamily="2" charset="0"/>
              </a:rPr>
              <a:t>Planned Subgroup analysis on enrolled subjects who met a common myopia control study criteria: </a:t>
            </a:r>
          </a:p>
          <a:p>
            <a:pPr marL="0" indent="0">
              <a:buNone/>
            </a:pPr>
            <a:r>
              <a:rPr lang="en-US" dirty="0">
                <a:latin typeface="Poppins" panose="00000500000000000000" pitchFamily="2" charset="0"/>
                <a:cs typeface="Poppins" panose="00000500000000000000" pitchFamily="2" charset="0"/>
              </a:rPr>
              <a:t>	</a:t>
            </a:r>
            <a:r>
              <a:rPr lang="en-US" dirty="0">
                <a:solidFill>
                  <a:schemeClr val="tx1">
                    <a:lumMod val="50000"/>
                  </a:schemeClr>
                </a:solidFill>
                <a:latin typeface="Poppins" panose="00000500000000000000" pitchFamily="2" charset="0"/>
                <a:cs typeface="Poppins" panose="00000500000000000000" pitchFamily="2" charset="0"/>
              </a:rPr>
              <a:t>age 8 to&lt;13, CSER -0.75 to -4.00D</a:t>
            </a:r>
          </a:p>
          <a:p>
            <a:r>
              <a:rPr lang="en-US" dirty="0">
                <a:solidFill>
                  <a:schemeClr val="bg2">
                    <a:lumMod val="25000"/>
                  </a:schemeClr>
                </a:solidFill>
                <a:latin typeface="Poppins" panose="00000500000000000000" pitchFamily="2" charset="0"/>
                <a:cs typeface="Poppins" panose="00000500000000000000" pitchFamily="2" charset="0"/>
              </a:rPr>
              <a:t>Covariate analysis identified significant variables:</a:t>
            </a:r>
          </a:p>
          <a:p>
            <a:pPr marL="233362" lvl="1" indent="0">
              <a:buNone/>
            </a:pPr>
            <a:r>
              <a:rPr lang="en-US" dirty="0">
                <a:latin typeface="Poppins" panose="00000500000000000000" pitchFamily="2" charset="0"/>
                <a:cs typeface="Poppins" panose="00000500000000000000" pitchFamily="2" charset="0"/>
              </a:rPr>
              <a:t>	</a:t>
            </a:r>
            <a:r>
              <a:rPr lang="en-US" dirty="0">
                <a:solidFill>
                  <a:schemeClr val="tx1">
                    <a:lumMod val="50000"/>
                  </a:schemeClr>
                </a:solidFill>
                <a:latin typeface="Poppins" panose="00000500000000000000" pitchFamily="2" charset="0"/>
                <a:cs typeface="Poppins" panose="00000500000000000000" pitchFamily="2" charset="0"/>
              </a:rPr>
              <a:t>age, sex, site</a:t>
            </a:r>
            <a:endParaRPr lang="en-US" b="1" dirty="0">
              <a:solidFill>
                <a:schemeClr val="tx1">
                  <a:lumMod val="50000"/>
                </a:schemeClr>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7A233DCD-115C-D114-A2A6-FCEE2BF30633}"/>
              </a:ext>
            </a:extLst>
          </p:cNvPr>
          <p:cNvSpPr txBox="1"/>
          <p:nvPr/>
        </p:nvSpPr>
        <p:spPr>
          <a:xfrm>
            <a:off x="-6927" y="6573981"/>
            <a:ext cx="1541374" cy="246221"/>
          </a:xfrm>
          <a:prstGeom prst="rect">
            <a:avLst/>
          </a:prstGeom>
          <a:noFill/>
        </p:spPr>
        <p:txBody>
          <a:bodyPr wrap="square" rtlCol="0">
            <a:spAutoFit/>
          </a:bodyPr>
          <a:lstStyle/>
          <a:p>
            <a:r>
              <a:rPr lang="en-US" sz="1000" dirty="0"/>
              <a:t>VTI-RCT-CN2 r3</a:t>
            </a:r>
          </a:p>
        </p:txBody>
      </p:sp>
    </p:spTree>
    <p:extLst>
      <p:ext uri="{BB962C8B-B14F-4D97-AF65-F5344CB8AC3E}">
        <p14:creationId xmlns:p14="http://schemas.microsoft.com/office/powerpoint/2010/main" val="2331487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4264-9D74-ADD1-ECB7-FB90E6D901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47E110-4E2B-39C5-ACA6-F5CD7A669633}"/>
              </a:ext>
            </a:extLst>
          </p:cNvPr>
          <p:cNvSpPr>
            <a:spLocks noGrp="1"/>
          </p:cNvSpPr>
          <p:nvPr>
            <p:ph type="title"/>
          </p:nvPr>
        </p:nvSpPr>
        <p:spPr/>
        <p:txBody>
          <a:bodyPr/>
          <a:lstStyle/>
          <a:p>
            <a:r>
              <a:rPr lang="en-US" dirty="0">
                <a:latin typeface="Poppins" panose="00000500000000000000" pitchFamily="2" charset="0"/>
                <a:cs typeface="Poppins" panose="00000500000000000000" pitchFamily="2" charset="0"/>
              </a:rPr>
              <a:t>High and Low Contrast Visual Acuity</a:t>
            </a:r>
          </a:p>
        </p:txBody>
      </p:sp>
      <p:sp>
        <p:nvSpPr>
          <p:cNvPr id="8" name="TextBox 7">
            <a:extLst>
              <a:ext uri="{FF2B5EF4-FFF2-40B4-BE49-F238E27FC236}">
                <a16:creationId xmlns:a16="http://schemas.microsoft.com/office/drawing/2014/main" id="{7ADD6CCE-F0ED-0812-8AF5-2515DB0B641B}"/>
              </a:ext>
            </a:extLst>
          </p:cNvPr>
          <p:cNvSpPr txBox="1"/>
          <p:nvPr/>
        </p:nvSpPr>
        <p:spPr>
          <a:xfrm>
            <a:off x="890582" y="1497395"/>
            <a:ext cx="10761087"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lumMod val="25000"/>
                  </a:schemeClr>
                </a:solidFill>
                <a:latin typeface="Poppins" panose="00000500000000000000" pitchFamily="2" charset="0"/>
                <a:cs typeface="Poppins" panose="00000500000000000000" pitchFamily="2" charset="0"/>
              </a:rPr>
              <a:t>All available subjects (ITT)</a:t>
            </a:r>
          </a:p>
          <a:p>
            <a:pPr marL="285750" indent="-285750">
              <a:buFont typeface="Arial" panose="020B0604020202020204" pitchFamily="34" charset="0"/>
              <a:buChar char="•"/>
            </a:pPr>
            <a:r>
              <a:rPr lang="en-US" sz="2000" dirty="0">
                <a:solidFill>
                  <a:schemeClr val="bg2">
                    <a:lumMod val="25000"/>
                  </a:schemeClr>
                </a:solidFill>
                <a:latin typeface="Poppins" panose="00000500000000000000" pitchFamily="2" charset="0"/>
                <a:cs typeface="Poppins" panose="00000500000000000000" pitchFamily="2" charset="0"/>
              </a:rPr>
              <a:t>Both groups had contact lens HCVA 20/20 or better</a:t>
            </a:r>
          </a:p>
          <a:p>
            <a:pPr marL="285750" indent="-285750">
              <a:buFont typeface="Arial" panose="020B0604020202020204" pitchFamily="34" charset="0"/>
              <a:buChar char="•"/>
            </a:pPr>
            <a:r>
              <a:rPr lang="en-US" sz="2000" dirty="0">
                <a:solidFill>
                  <a:schemeClr val="bg2">
                    <a:lumMod val="25000"/>
                  </a:schemeClr>
                </a:solidFill>
                <a:latin typeface="Poppins" panose="00000500000000000000" pitchFamily="2" charset="0"/>
                <a:cs typeface="Poppins" panose="00000500000000000000" pitchFamily="2" charset="0"/>
              </a:rPr>
              <a:t>No change in high contrast distance and near visual acuities from the baseline</a:t>
            </a:r>
          </a:p>
          <a:p>
            <a:pPr marL="285750" indent="-285750">
              <a:buFont typeface="Arial" panose="020B0604020202020204" pitchFamily="34" charset="0"/>
              <a:buChar char="•"/>
            </a:pPr>
            <a:r>
              <a:rPr lang="en-US" sz="2000" dirty="0">
                <a:solidFill>
                  <a:schemeClr val="bg2">
                    <a:lumMod val="25000"/>
                  </a:schemeClr>
                </a:solidFill>
                <a:latin typeface="Poppins" panose="00000500000000000000" pitchFamily="2" charset="0"/>
                <a:cs typeface="Poppins" panose="00000500000000000000" pitchFamily="2" charset="0"/>
              </a:rPr>
              <a:t>One line reduction of low contrast visual acuity </a:t>
            </a:r>
          </a:p>
        </p:txBody>
      </p:sp>
      <p:sp>
        <p:nvSpPr>
          <p:cNvPr id="2" name="TextBox 1">
            <a:extLst>
              <a:ext uri="{FF2B5EF4-FFF2-40B4-BE49-F238E27FC236}">
                <a16:creationId xmlns:a16="http://schemas.microsoft.com/office/drawing/2014/main" id="{147DF470-6D19-7F83-D619-7B31153A2DFF}"/>
              </a:ext>
            </a:extLst>
          </p:cNvPr>
          <p:cNvSpPr txBox="1"/>
          <p:nvPr/>
        </p:nvSpPr>
        <p:spPr>
          <a:xfrm>
            <a:off x="49622" y="6506454"/>
            <a:ext cx="1375141" cy="276999"/>
          </a:xfrm>
          <a:prstGeom prst="rect">
            <a:avLst/>
          </a:prstGeom>
          <a:noFill/>
        </p:spPr>
        <p:txBody>
          <a:bodyPr wrap="square">
            <a:spAutoFit/>
          </a:bodyPr>
          <a:lstStyle/>
          <a:p>
            <a:r>
              <a:rPr lang="en-US" sz="1200" dirty="0"/>
              <a:t>VTI-RCT-CN9 r0</a:t>
            </a:r>
          </a:p>
        </p:txBody>
      </p:sp>
      <p:graphicFrame>
        <p:nvGraphicFramePr>
          <p:cNvPr id="3" name="Table 2">
            <a:extLst>
              <a:ext uri="{FF2B5EF4-FFF2-40B4-BE49-F238E27FC236}">
                <a16:creationId xmlns:a16="http://schemas.microsoft.com/office/drawing/2014/main" id="{6E559BA8-D189-BD6D-F5CD-A5465D311874}"/>
              </a:ext>
            </a:extLst>
          </p:cNvPr>
          <p:cNvGraphicFramePr>
            <a:graphicFrameLocks noGrp="1"/>
          </p:cNvGraphicFramePr>
          <p:nvPr>
            <p:extLst>
              <p:ext uri="{D42A27DB-BD31-4B8C-83A1-F6EECF244321}">
                <p14:modId xmlns:p14="http://schemas.microsoft.com/office/powerpoint/2010/main" val="3079014495"/>
              </p:ext>
            </p:extLst>
          </p:nvPr>
        </p:nvGraphicFramePr>
        <p:xfrm>
          <a:off x="989624" y="2974178"/>
          <a:ext cx="9875226" cy="3222435"/>
        </p:xfrm>
        <a:graphic>
          <a:graphicData uri="http://schemas.openxmlformats.org/drawingml/2006/table">
            <a:tbl>
              <a:tblPr firstRow="1" firstCol="1" bandRow="1">
                <a:tableStyleId>{7E9639D4-E3E2-4D34-9284-5A2195B3D0D7}</a:tableStyleId>
              </a:tblPr>
              <a:tblGrid>
                <a:gridCol w="1561741">
                  <a:extLst>
                    <a:ext uri="{9D8B030D-6E8A-4147-A177-3AD203B41FA5}">
                      <a16:colId xmlns:a16="http://schemas.microsoft.com/office/drawing/2014/main" val="3419023953"/>
                    </a:ext>
                  </a:extLst>
                </a:gridCol>
                <a:gridCol w="2350979">
                  <a:extLst>
                    <a:ext uri="{9D8B030D-6E8A-4147-A177-3AD203B41FA5}">
                      <a16:colId xmlns:a16="http://schemas.microsoft.com/office/drawing/2014/main" val="3693555806"/>
                    </a:ext>
                  </a:extLst>
                </a:gridCol>
                <a:gridCol w="1935444">
                  <a:extLst>
                    <a:ext uri="{9D8B030D-6E8A-4147-A177-3AD203B41FA5}">
                      <a16:colId xmlns:a16="http://schemas.microsoft.com/office/drawing/2014/main" val="799695218"/>
                    </a:ext>
                  </a:extLst>
                </a:gridCol>
                <a:gridCol w="1960543">
                  <a:extLst>
                    <a:ext uri="{9D8B030D-6E8A-4147-A177-3AD203B41FA5}">
                      <a16:colId xmlns:a16="http://schemas.microsoft.com/office/drawing/2014/main" val="3958241848"/>
                    </a:ext>
                  </a:extLst>
                </a:gridCol>
                <a:gridCol w="2066519">
                  <a:extLst>
                    <a:ext uri="{9D8B030D-6E8A-4147-A177-3AD203B41FA5}">
                      <a16:colId xmlns:a16="http://schemas.microsoft.com/office/drawing/2014/main" val="3988383770"/>
                    </a:ext>
                  </a:extLst>
                </a:gridCol>
              </a:tblGrid>
              <a:tr h="251222">
                <a:tc>
                  <a:txBody>
                    <a:bodyPr/>
                    <a:lstStyle/>
                    <a:p>
                      <a:pPr marL="0" marR="0" algn="ctr">
                        <a:lnSpc>
                          <a:spcPct val="150000"/>
                        </a:lnSpc>
                        <a:spcAft>
                          <a:spcPts val="800"/>
                        </a:spcAft>
                        <a:buNone/>
                      </a:pPr>
                      <a:r>
                        <a:rPr lang="en-US" sz="1600" kern="0" dirty="0">
                          <a:effectLst/>
                        </a:rPr>
                        <a:t> </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effectLst/>
                        </a:rPr>
                        <a:t> </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effectLst/>
                        </a:rPr>
                        <a:t>Dist HC OU</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effectLst/>
                        </a:rPr>
                        <a:t>Dist LC OU</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effectLst/>
                        </a:rPr>
                        <a:t>Near HC OU</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1897892832"/>
                  </a:ext>
                </a:extLst>
              </a:tr>
              <a:tr h="251222">
                <a:tc>
                  <a:txBody>
                    <a:bodyPr/>
                    <a:lstStyle/>
                    <a:p>
                      <a:pPr marL="0" marR="0" algn="ctr">
                        <a:lnSpc>
                          <a:spcPct val="150000"/>
                        </a:lnSpc>
                        <a:spcAft>
                          <a:spcPts val="800"/>
                        </a:spcAft>
                        <a:buNone/>
                      </a:pPr>
                      <a:r>
                        <a:rPr lang="en-US" sz="1600" kern="0" dirty="0">
                          <a:solidFill>
                            <a:schemeClr val="bg2">
                              <a:lumMod val="25000"/>
                            </a:schemeClr>
                          </a:solidFill>
                          <a:effectLst/>
                        </a:rPr>
                        <a:t>Baseline</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SVCL (n = 40)</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-0.04 ± 0.05</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0.11 ± 0.14</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-0.04 ± 0.06</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1582503997"/>
                  </a:ext>
                </a:extLst>
              </a:tr>
              <a:tr h="251222">
                <a:tc>
                  <a:txBody>
                    <a:bodyPr/>
                    <a:lstStyle/>
                    <a:p>
                      <a:pPr>
                        <a:lnSpc>
                          <a:spcPct val="115000"/>
                        </a:lnSpc>
                        <a:buNone/>
                      </a:pPr>
                      <a:endParaRPr lang="en-US" sz="1600" kern="100" dirty="0">
                        <a:solidFill>
                          <a:schemeClr val="bg2">
                            <a:lumMod val="25000"/>
                          </a:schemeClr>
                        </a:solidFill>
                        <a:effectLst/>
                        <a:latin typeface="Aptos" panose="020B00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NVMF (n = 93)</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-0.05 ± 0.06</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0.09 ± 0.11</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-0.03 ± 0.06</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874130819"/>
                  </a:ext>
                </a:extLst>
              </a:tr>
              <a:tr h="251222">
                <a:tc>
                  <a:txBody>
                    <a:bodyPr/>
                    <a:lstStyle/>
                    <a:p>
                      <a:pPr marL="0" marR="0" algn="ctr">
                        <a:lnSpc>
                          <a:spcPct val="150000"/>
                        </a:lnSpc>
                        <a:spcAft>
                          <a:spcPts val="800"/>
                        </a:spcAft>
                        <a:buNone/>
                      </a:pPr>
                      <a:r>
                        <a:rPr lang="en-US" sz="1600" kern="0" dirty="0">
                          <a:solidFill>
                            <a:schemeClr val="bg2">
                              <a:lumMod val="25000"/>
                            </a:schemeClr>
                          </a:solidFill>
                          <a:effectLst/>
                        </a:rPr>
                        <a:t> </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p-value</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0.66</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062</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0.45</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146167628"/>
                  </a:ext>
                </a:extLst>
              </a:tr>
              <a:tr h="251222">
                <a:tc>
                  <a:txBody>
                    <a:bodyPr/>
                    <a:lstStyle/>
                    <a:p>
                      <a:pPr marL="0" marR="0" algn="ctr">
                        <a:lnSpc>
                          <a:spcPct val="150000"/>
                        </a:lnSpc>
                        <a:spcAft>
                          <a:spcPts val="800"/>
                        </a:spcAft>
                        <a:buNone/>
                      </a:pPr>
                      <a:r>
                        <a:rPr lang="en-US" sz="1600" kern="0" dirty="0">
                          <a:solidFill>
                            <a:schemeClr val="bg2">
                              <a:lumMod val="25000"/>
                            </a:schemeClr>
                          </a:solidFill>
                          <a:effectLst/>
                        </a:rPr>
                        <a:t>12M</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SVCL (n = 40)</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-0.04 ± 0.08</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0.00 ± 0.15</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-0.03 ± 0.05</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793473072"/>
                  </a:ext>
                </a:extLst>
              </a:tr>
              <a:tr h="251222">
                <a:tc>
                  <a:txBody>
                    <a:bodyPr/>
                    <a:lstStyle/>
                    <a:p>
                      <a:pPr>
                        <a:lnSpc>
                          <a:spcPct val="115000"/>
                        </a:lnSpc>
                        <a:buNone/>
                      </a:pPr>
                      <a:endParaRPr lang="en-US" sz="1600" kern="100" dirty="0">
                        <a:solidFill>
                          <a:schemeClr val="bg2">
                            <a:lumMod val="25000"/>
                          </a:schemeClr>
                        </a:solidFill>
                        <a:effectLst/>
                        <a:latin typeface="Aptos" panose="020B00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NVMF (n = 93)</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-0.04 ± 0.07</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-0.08 ± 0.14</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-0.02 ± 0.04</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1430711206"/>
                  </a:ext>
                </a:extLst>
              </a:tr>
              <a:tr h="251222">
                <a:tc>
                  <a:txBody>
                    <a:bodyPr/>
                    <a:lstStyle/>
                    <a:p>
                      <a:pPr>
                        <a:lnSpc>
                          <a:spcPct val="115000"/>
                        </a:lnSpc>
                        <a:buNone/>
                      </a:pPr>
                      <a:endParaRPr lang="en-US" sz="1600" kern="100" dirty="0">
                        <a:solidFill>
                          <a:schemeClr val="bg2">
                            <a:lumMod val="25000"/>
                          </a:schemeClr>
                        </a:solidFill>
                        <a:effectLst/>
                        <a:latin typeface="Aptos" panose="020B00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p-value</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0.88</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0.01</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0.25</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508194358"/>
                  </a:ext>
                </a:extLst>
              </a:tr>
              <a:tr h="251222">
                <a:tc>
                  <a:txBody>
                    <a:bodyPr/>
                    <a:lstStyle/>
                    <a:p>
                      <a:pPr marL="0" marR="0" algn="ctr">
                        <a:lnSpc>
                          <a:spcPct val="150000"/>
                        </a:lnSpc>
                        <a:spcAft>
                          <a:spcPts val="800"/>
                        </a:spcAft>
                        <a:buNone/>
                      </a:pPr>
                      <a:r>
                        <a:rPr lang="en-US" sz="1600" kern="0" dirty="0">
                          <a:solidFill>
                            <a:schemeClr val="bg2">
                              <a:lumMod val="25000"/>
                            </a:schemeClr>
                          </a:solidFill>
                          <a:effectLst/>
                        </a:rPr>
                        <a:t>24M</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SVCL (n = 40)</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-0.06 ± 0.17</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0.13 ± 0.14</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-0.01 ± 0.05</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2479680314"/>
                  </a:ext>
                </a:extLst>
              </a:tr>
              <a:tr h="251222">
                <a:tc>
                  <a:txBody>
                    <a:bodyPr/>
                    <a:lstStyle/>
                    <a:p>
                      <a:pPr marL="0" marR="0" algn="ctr">
                        <a:lnSpc>
                          <a:spcPct val="150000"/>
                        </a:lnSpc>
                        <a:spcAft>
                          <a:spcPts val="800"/>
                        </a:spcAft>
                        <a:buNone/>
                      </a:pPr>
                      <a:r>
                        <a:rPr lang="en-US" sz="1600" kern="0" dirty="0">
                          <a:solidFill>
                            <a:schemeClr val="bg2">
                              <a:lumMod val="25000"/>
                            </a:schemeClr>
                          </a:solidFill>
                          <a:effectLst/>
                        </a:rPr>
                        <a:t> </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NVMF (n = 89)</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-0.03 ± 0.07</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0.17 ± 0.13</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600" kern="0" dirty="0">
                          <a:solidFill>
                            <a:schemeClr val="bg2">
                              <a:lumMod val="25000"/>
                            </a:schemeClr>
                          </a:solidFill>
                          <a:effectLst/>
                        </a:rPr>
                        <a:t>-0.01 ± 0.05</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2011752444"/>
                  </a:ext>
                </a:extLst>
              </a:tr>
              <a:tr h="251222">
                <a:tc>
                  <a:txBody>
                    <a:bodyPr/>
                    <a:lstStyle/>
                    <a:p>
                      <a:pPr marL="0" marR="0" algn="ctr">
                        <a:lnSpc>
                          <a:spcPct val="150000"/>
                        </a:lnSpc>
                        <a:spcAft>
                          <a:spcPts val="800"/>
                        </a:spcAft>
                        <a:buNone/>
                      </a:pPr>
                      <a:r>
                        <a:rPr lang="en-US" sz="1600" kern="0" dirty="0">
                          <a:solidFill>
                            <a:schemeClr val="bg2">
                              <a:lumMod val="25000"/>
                            </a:schemeClr>
                          </a:solidFill>
                          <a:effectLst/>
                        </a:rPr>
                        <a:t> </a:t>
                      </a:r>
                      <a:endParaRPr lang="en-US" sz="16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p-value</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0.46</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0.17</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50000"/>
                        </a:lnSpc>
                        <a:spcAft>
                          <a:spcPts val="800"/>
                        </a:spcAft>
                        <a:buNone/>
                      </a:pPr>
                      <a:r>
                        <a:rPr lang="en-US" sz="1200" kern="0" dirty="0">
                          <a:solidFill>
                            <a:schemeClr val="bg2">
                              <a:lumMod val="25000"/>
                            </a:schemeClr>
                          </a:solidFill>
                          <a:effectLst/>
                        </a:rPr>
                        <a:t>0.55</a:t>
                      </a:r>
                      <a:endParaRPr lang="en-US" sz="1200" kern="100" dirty="0">
                        <a:solidFill>
                          <a:schemeClr val="bg2">
                            <a:lumMod val="25000"/>
                          </a:schemeClr>
                        </a:solidFill>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494461963"/>
                  </a:ext>
                </a:extLst>
              </a:tr>
            </a:tbl>
          </a:graphicData>
        </a:graphic>
      </p:graphicFrame>
    </p:spTree>
    <p:extLst>
      <p:ext uri="{BB962C8B-B14F-4D97-AF65-F5344CB8AC3E}">
        <p14:creationId xmlns:p14="http://schemas.microsoft.com/office/powerpoint/2010/main" val="984458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5B5E-A2B9-7AA5-3730-25491481B280}"/>
              </a:ext>
            </a:extLst>
          </p:cNvPr>
          <p:cNvSpPr>
            <a:spLocks noGrp="1"/>
          </p:cNvSpPr>
          <p:nvPr>
            <p:ph type="title"/>
          </p:nvPr>
        </p:nvSpPr>
        <p:spPr/>
        <p:txBody>
          <a:bodyPr/>
          <a:lstStyle/>
          <a:p>
            <a:r>
              <a:rPr lang="en-US" dirty="0"/>
              <a:t>Wearing Time </a:t>
            </a:r>
            <a:r>
              <a:rPr lang="en-US" sz="3600" b="0" dirty="0"/>
              <a:t>(ITT/All Available Data)</a:t>
            </a:r>
            <a:endParaRPr lang="en-US" dirty="0"/>
          </a:p>
        </p:txBody>
      </p:sp>
      <p:sp>
        <p:nvSpPr>
          <p:cNvPr id="3" name="Content Placeholder 2">
            <a:extLst>
              <a:ext uri="{FF2B5EF4-FFF2-40B4-BE49-F238E27FC236}">
                <a16:creationId xmlns:a16="http://schemas.microsoft.com/office/drawing/2014/main" id="{03429888-B17B-FEAA-5B83-BC4E2EA8F69B}"/>
              </a:ext>
            </a:extLst>
          </p:cNvPr>
          <p:cNvSpPr>
            <a:spLocks noGrp="1"/>
          </p:cNvSpPr>
          <p:nvPr>
            <p:ph idx="1"/>
          </p:nvPr>
        </p:nvSpPr>
        <p:spPr>
          <a:xfrm>
            <a:off x="838200" y="1825625"/>
            <a:ext cx="10825716" cy="4351338"/>
          </a:xfrm>
        </p:spPr>
        <p:txBody>
          <a:bodyPr/>
          <a:lstStyle/>
          <a:p>
            <a:r>
              <a:rPr lang="en-US" sz="2000" dirty="0">
                <a:latin typeface="Poppins" panose="00000500000000000000" pitchFamily="2" charset="0"/>
                <a:cs typeface="Poppins" panose="00000500000000000000" pitchFamily="2" charset="0"/>
              </a:rPr>
              <a:t>Required wearing time per protocol was ≥ 10 hrs./day, ≥ 6 days/wk. (≥ 60 hrs./wk.). </a:t>
            </a:r>
          </a:p>
          <a:p>
            <a:r>
              <a:rPr lang="en-US" sz="2000" kern="100" dirty="0">
                <a:latin typeface="Poppins" panose="00000500000000000000" pitchFamily="2" charset="0"/>
                <a:ea typeface="DengXian" panose="02010600030101010101" pitchFamily="2" charset="-122"/>
                <a:cs typeface="Poppins" panose="00000500000000000000" pitchFamily="2" charset="0"/>
              </a:rPr>
              <a:t>PROTECT had high compliance rate and were within the range of wearing time in this study, there was no clear relationship between wearing time and progression.</a:t>
            </a:r>
            <a:r>
              <a:rPr lang="en-US" sz="2000" dirty="0">
                <a:latin typeface="Poppins" panose="00000500000000000000" pitchFamily="2" charset="0"/>
                <a:cs typeface="Poppins" panose="00000500000000000000" pitchFamily="2" charset="0"/>
              </a:rPr>
              <a:t> </a:t>
            </a:r>
          </a:p>
          <a:p>
            <a:endParaRPr lang="en-US" dirty="0"/>
          </a:p>
        </p:txBody>
      </p:sp>
      <p:graphicFrame>
        <p:nvGraphicFramePr>
          <p:cNvPr id="4" name="Content Placeholder 3">
            <a:extLst>
              <a:ext uri="{FF2B5EF4-FFF2-40B4-BE49-F238E27FC236}">
                <a16:creationId xmlns:a16="http://schemas.microsoft.com/office/drawing/2014/main" id="{7FEE19DB-230C-61C9-1766-6101B08DE720}"/>
              </a:ext>
            </a:extLst>
          </p:cNvPr>
          <p:cNvGraphicFramePr>
            <a:graphicFrameLocks/>
          </p:cNvGraphicFramePr>
          <p:nvPr>
            <p:extLst>
              <p:ext uri="{D42A27DB-BD31-4B8C-83A1-F6EECF244321}">
                <p14:modId xmlns:p14="http://schemas.microsoft.com/office/powerpoint/2010/main" val="3614610964"/>
              </p:ext>
            </p:extLst>
          </p:nvPr>
        </p:nvGraphicFramePr>
        <p:xfrm>
          <a:off x="1187450" y="3143250"/>
          <a:ext cx="9448801" cy="2863849"/>
        </p:xfrm>
        <a:graphic>
          <a:graphicData uri="http://schemas.openxmlformats.org/drawingml/2006/table">
            <a:tbl>
              <a:tblPr firstRow="1" firstCol="1" bandRow="1">
                <a:tableStyleId>{5C22544A-7EE6-4342-B048-85BDC9FD1C3A}</a:tableStyleId>
              </a:tblPr>
              <a:tblGrid>
                <a:gridCol w="2234200">
                  <a:extLst>
                    <a:ext uri="{9D8B030D-6E8A-4147-A177-3AD203B41FA5}">
                      <a16:colId xmlns:a16="http://schemas.microsoft.com/office/drawing/2014/main" val="3440434641"/>
                    </a:ext>
                  </a:extLst>
                </a:gridCol>
                <a:gridCol w="2234200">
                  <a:extLst>
                    <a:ext uri="{9D8B030D-6E8A-4147-A177-3AD203B41FA5}">
                      <a16:colId xmlns:a16="http://schemas.microsoft.com/office/drawing/2014/main" val="291180697"/>
                    </a:ext>
                  </a:extLst>
                </a:gridCol>
                <a:gridCol w="2746201">
                  <a:extLst>
                    <a:ext uri="{9D8B030D-6E8A-4147-A177-3AD203B41FA5}">
                      <a16:colId xmlns:a16="http://schemas.microsoft.com/office/drawing/2014/main" val="3323685229"/>
                    </a:ext>
                  </a:extLst>
                </a:gridCol>
                <a:gridCol w="2234200">
                  <a:extLst>
                    <a:ext uri="{9D8B030D-6E8A-4147-A177-3AD203B41FA5}">
                      <a16:colId xmlns:a16="http://schemas.microsoft.com/office/drawing/2014/main" val="1061033449"/>
                    </a:ext>
                  </a:extLst>
                </a:gridCol>
              </a:tblGrid>
              <a:tr h="715090">
                <a:tc>
                  <a:txBody>
                    <a:bodyPr/>
                    <a:lstStyle/>
                    <a:p>
                      <a:pPr marL="0" marR="0" algn="ctr">
                        <a:spcBef>
                          <a:spcPts val="0"/>
                        </a:spcBef>
                        <a:spcAft>
                          <a:spcPts val="0"/>
                        </a:spcAft>
                      </a:pPr>
                      <a:r>
                        <a:rPr lang="en-US" sz="1800" dirty="0">
                          <a:effectLst/>
                        </a:rPr>
                        <a:t>12M Visit (hrs./wk.)</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All</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SV</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MF</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extLst>
                  <a:ext uri="{0D108BD9-81ED-4DB2-BD59-A6C34878D82A}">
                    <a16:rowId xmlns:a16="http://schemas.microsoft.com/office/drawing/2014/main" val="3855574236"/>
                  </a:ext>
                </a:extLst>
              </a:tr>
              <a:tr h="357545">
                <a:tc>
                  <a:txBody>
                    <a:bodyPr/>
                    <a:lstStyle/>
                    <a:p>
                      <a:pPr marL="0" marR="0" algn="ctr">
                        <a:spcBef>
                          <a:spcPts val="0"/>
                        </a:spcBef>
                        <a:spcAft>
                          <a:spcPts val="0"/>
                        </a:spcAft>
                      </a:pPr>
                      <a:r>
                        <a:rPr lang="en-US" sz="1800" dirty="0">
                          <a:effectLst/>
                        </a:rPr>
                        <a:t>n</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algn="ctr" fontAlgn="b"/>
                      <a:r>
                        <a:rPr lang="en-US" sz="1800" b="0" i="0" u="none" strike="noStrike" dirty="0">
                          <a:solidFill>
                            <a:schemeClr val="bg2">
                              <a:lumMod val="25000"/>
                            </a:schemeClr>
                          </a:solidFill>
                          <a:effectLst/>
                          <a:latin typeface="+mn-lt"/>
                        </a:rPr>
                        <a:t>131</a:t>
                      </a:r>
                    </a:p>
                  </a:txBody>
                  <a:tcPr marL="0" marR="0" marT="0" marB="0" anchor="b"/>
                </a:tc>
                <a:tc>
                  <a:txBody>
                    <a:bodyPr/>
                    <a:lstStyle/>
                    <a:p>
                      <a:pPr algn="ctr" fontAlgn="b"/>
                      <a:r>
                        <a:rPr lang="en-US" sz="1800" b="0" i="0" u="none" strike="noStrike" dirty="0">
                          <a:solidFill>
                            <a:schemeClr val="bg2">
                              <a:lumMod val="25000"/>
                            </a:schemeClr>
                          </a:solidFill>
                          <a:effectLst/>
                          <a:latin typeface="+mn-lt"/>
                        </a:rPr>
                        <a:t>43</a:t>
                      </a:r>
                    </a:p>
                  </a:txBody>
                  <a:tcPr marL="0" marR="0" marT="0" marB="0" anchor="b"/>
                </a:tc>
                <a:tc>
                  <a:txBody>
                    <a:bodyPr/>
                    <a:lstStyle/>
                    <a:p>
                      <a:pPr algn="ctr" fontAlgn="b"/>
                      <a:r>
                        <a:rPr lang="en-US" sz="1800" b="0" i="0" u="none" strike="noStrike" dirty="0">
                          <a:solidFill>
                            <a:schemeClr val="bg2">
                              <a:lumMod val="25000"/>
                            </a:schemeClr>
                          </a:solidFill>
                          <a:effectLst/>
                          <a:latin typeface="+mn-lt"/>
                        </a:rPr>
                        <a:t>88</a:t>
                      </a:r>
                    </a:p>
                  </a:txBody>
                  <a:tcPr marL="0" marR="0" marT="0" marB="0" anchor="b"/>
                </a:tc>
                <a:extLst>
                  <a:ext uri="{0D108BD9-81ED-4DB2-BD59-A6C34878D82A}">
                    <a16:rowId xmlns:a16="http://schemas.microsoft.com/office/drawing/2014/main" val="2058557171"/>
                  </a:ext>
                </a:extLst>
              </a:tr>
              <a:tr h="357545">
                <a:tc>
                  <a:txBody>
                    <a:bodyPr/>
                    <a:lstStyle/>
                    <a:p>
                      <a:pPr marL="0" marR="0" algn="ctr">
                        <a:spcBef>
                          <a:spcPts val="0"/>
                        </a:spcBef>
                        <a:spcAft>
                          <a:spcPts val="0"/>
                        </a:spcAft>
                      </a:pPr>
                      <a:r>
                        <a:rPr lang="en-US" sz="1800" dirty="0">
                          <a:effectLst/>
                        </a:rPr>
                        <a:t>avg</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algn="ctr" fontAlgn="b"/>
                      <a:r>
                        <a:rPr lang="en-US" sz="1800" b="1" i="0" u="none" strike="noStrike" dirty="0">
                          <a:solidFill>
                            <a:schemeClr val="bg2">
                              <a:lumMod val="25000"/>
                            </a:schemeClr>
                          </a:solidFill>
                          <a:effectLst/>
                          <a:latin typeface="+mn-lt"/>
                        </a:rPr>
                        <a:t>81.02</a:t>
                      </a:r>
                    </a:p>
                  </a:txBody>
                  <a:tcPr marL="0" marR="0" marT="0" marB="0" anchor="b"/>
                </a:tc>
                <a:tc>
                  <a:txBody>
                    <a:bodyPr/>
                    <a:lstStyle/>
                    <a:p>
                      <a:pPr algn="ctr" fontAlgn="b"/>
                      <a:r>
                        <a:rPr lang="en-US" sz="1800" b="1" i="0" u="none" strike="noStrike" dirty="0">
                          <a:solidFill>
                            <a:schemeClr val="bg2">
                              <a:lumMod val="25000"/>
                            </a:schemeClr>
                          </a:solidFill>
                          <a:effectLst/>
                          <a:latin typeface="+mn-lt"/>
                        </a:rPr>
                        <a:t>81.33</a:t>
                      </a:r>
                    </a:p>
                  </a:txBody>
                  <a:tcPr marL="0" marR="0" marT="0" marB="0" anchor="b"/>
                </a:tc>
                <a:tc>
                  <a:txBody>
                    <a:bodyPr/>
                    <a:lstStyle/>
                    <a:p>
                      <a:pPr algn="ctr" fontAlgn="b"/>
                      <a:r>
                        <a:rPr lang="en-US" sz="1800" b="1" i="0" u="none" strike="noStrike" dirty="0">
                          <a:solidFill>
                            <a:schemeClr val="bg2">
                              <a:lumMod val="25000"/>
                            </a:schemeClr>
                          </a:solidFill>
                          <a:effectLst/>
                          <a:latin typeface="+mn-lt"/>
                        </a:rPr>
                        <a:t>80.87</a:t>
                      </a:r>
                    </a:p>
                  </a:txBody>
                  <a:tcPr marL="0" marR="0" marT="0" marB="0" anchor="b"/>
                </a:tc>
                <a:extLst>
                  <a:ext uri="{0D108BD9-81ED-4DB2-BD59-A6C34878D82A}">
                    <a16:rowId xmlns:a16="http://schemas.microsoft.com/office/drawing/2014/main" val="3570654502"/>
                  </a:ext>
                </a:extLst>
              </a:tr>
              <a:tr h="357545">
                <a:tc>
                  <a:txBody>
                    <a:bodyPr/>
                    <a:lstStyle/>
                    <a:p>
                      <a:pPr marL="0" marR="0" algn="ctr">
                        <a:spcBef>
                          <a:spcPts val="0"/>
                        </a:spcBef>
                        <a:spcAft>
                          <a:spcPts val="0"/>
                        </a:spcAft>
                      </a:pPr>
                      <a:r>
                        <a:rPr lang="en-US" sz="1800" dirty="0">
                          <a:effectLst/>
                        </a:rPr>
                        <a:t>sd</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algn="ctr" fontAlgn="b"/>
                      <a:r>
                        <a:rPr lang="en-US" sz="1800" b="0" i="0" u="none" strike="noStrike" dirty="0">
                          <a:solidFill>
                            <a:schemeClr val="bg2">
                              <a:lumMod val="25000"/>
                            </a:schemeClr>
                          </a:solidFill>
                          <a:effectLst/>
                          <a:latin typeface="+mn-lt"/>
                        </a:rPr>
                        <a:t>11.73</a:t>
                      </a:r>
                    </a:p>
                  </a:txBody>
                  <a:tcPr marL="0" marR="0" marT="0" marB="0" anchor="b"/>
                </a:tc>
                <a:tc>
                  <a:txBody>
                    <a:bodyPr/>
                    <a:lstStyle/>
                    <a:p>
                      <a:pPr algn="ctr" fontAlgn="b"/>
                      <a:r>
                        <a:rPr lang="en-US" sz="1800" b="0" i="0" u="none" strike="noStrike" dirty="0">
                          <a:solidFill>
                            <a:schemeClr val="bg2">
                              <a:lumMod val="25000"/>
                            </a:schemeClr>
                          </a:solidFill>
                          <a:effectLst/>
                          <a:latin typeface="+mn-lt"/>
                        </a:rPr>
                        <a:t>12.60</a:t>
                      </a:r>
                    </a:p>
                  </a:txBody>
                  <a:tcPr marL="0" marR="0" marT="0" marB="0" anchor="b"/>
                </a:tc>
                <a:tc>
                  <a:txBody>
                    <a:bodyPr/>
                    <a:lstStyle/>
                    <a:p>
                      <a:pPr algn="ctr" fontAlgn="b"/>
                      <a:r>
                        <a:rPr lang="en-US" sz="1800" b="0" i="0" u="none" strike="noStrike" dirty="0">
                          <a:solidFill>
                            <a:schemeClr val="bg2">
                              <a:lumMod val="25000"/>
                            </a:schemeClr>
                          </a:solidFill>
                          <a:effectLst/>
                          <a:latin typeface="+mn-lt"/>
                        </a:rPr>
                        <a:t>11.35</a:t>
                      </a:r>
                    </a:p>
                  </a:txBody>
                  <a:tcPr marL="0" marR="0" marT="0" marB="0" anchor="b"/>
                </a:tc>
                <a:extLst>
                  <a:ext uri="{0D108BD9-81ED-4DB2-BD59-A6C34878D82A}">
                    <a16:rowId xmlns:a16="http://schemas.microsoft.com/office/drawing/2014/main" val="4079069679"/>
                  </a:ext>
                </a:extLst>
              </a:tr>
              <a:tr h="357545">
                <a:tc>
                  <a:txBody>
                    <a:bodyPr/>
                    <a:lstStyle/>
                    <a:p>
                      <a:pPr marL="0" marR="0" algn="ctr">
                        <a:spcBef>
                          <a:spcPts val="0"/>
                        </a:spcBef>
                        <a:spcAft>
                          <a:spcPts val="0"/>
                        </a:spcAft>
                      </a:pPr>
                      <a:r>
                        <a:rPr lang="en-US" sz="1800" dirty="0">
                          <a:effectLst/>
                        </a:rPr>
                        <a:t>min</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algn="ctr" fontAlgn="b"/>
                      <a:r>
                        <a:rPr lang="en-US" sz="1800" b="0" i="0" u="none" strike="noStrike" dirty="0">
                          <a:solidFill>
                            <a:schemeClr val="bg2">
                              <a:lumMod val="25000"/>
                            </a:schemeClr>
                          </a:solidFill>
                          <a:effectLst/>
                          <a:latin typeface="+mn-lt"/>
                        </a:rPr>
                        <a:t>50.00</a:t>
                      </a:r>
                    </a:p>
                  </a:txBody>
                  <a:tcPr marL="0" marR="0" marT="0" marB="0" anchor="b"/>
                </a:tc>
                <a:tc>
                  <a:txBody>
                    <a:bodyPr/>
                    <a:lstStyle/>
                    <a:p>
                      <a:pPr algn="ctr" fontAlgn="b"/>
                      <a:r>
                        <a:rPr lang="en-US" sz="1800" b="0" i="0" u="none" strike="noStrike" dirty="0">
                          <a:solidFill>
                            <a:schemeClr val="bg2">
                              <a:lumMod val="25000"/>
                            </a:schemeClr>
                          </a:solidFill>
                          <a:effectLst/>
                          <a:latin typeface="+mn-lt"/>
                        </a:rPr>
                        <a:t>50.00</a:t>
                      </a:r>
                    </a:p>
                  </a:txBody>
                  <a:tcPr marL="0" marR="0" marT="0" marB="0" anchor="b"/>
                </a:tc>
                <a:tc>
                  <a:txBody>
                    <a:bodyPr/>
                    <a:lstStyle/>
                    <a:p>
                      <a:pPr algn="ctr" fontAlgn="b"/>
                      <a:r>
                        <a:rPr lang="en-US" sz="1800" b="0" i="0" u="none" strike="noStrike" dirty="0">
                          <a:solidFill>
                            <a:schemeClr val="bg2">
                              <a:lumMod val="25000"/>
                            </a:schemeClr>
                          </a:solidFill>
                          <a:effectLst/>
                          <a:latin typeface="+mn-lt"/>
                        </a:rPr>
                        <a:t>58.40</a:t>
                      </a:r>
                    </a:p>
                  </a:txBody>
                  <a:tcPr marL="0" marR="0" marT="0" marB="0" anchor="b"/>
                </a:tc>
                <a:extLst>
                  <a:ext uri="{0D108BD9-81ED-4DB2-BD59-A6C34878D82A}">
                    <a16:rowId xmlns:a16="http://schemas.microsoft.com/office/drawing/2014/main" val="3502652418"/>
                  </a:ext>
                </a:extLst>
              </a:tr>
              <a:tr h="357545">
                <a:tc>
                  <a:txBody>
                    <a:bodyPr/>
                    <a:lstStyle/>
                    <a:p>
                      <a:pPr marL="0" marR="0" algn="ctr">
                        <a:spcBef>
                          <a:spcPts val="0"/>
                        </a:spcBef>
                        <a:spcAft>
                          <a:spcPts val="0"/>
                        </a:spcAft>
                      </a:pPr>
                      <a:r>
                        <a:rPr lang="en-US" sz="1800" dirty="0">
                          <a:effectLst/>
                        </a:rPr>
                        <a:t>max</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algn="ctr" fontAlgn="b"/>
                      <a:r>
                        <a:rPr lang="en-US" sz="1800" b="0" i="0" u="none" strike="noStrike" dirty="0">
                          <a:solidFill>
                            <a:schemeClr val="bg2">
                              <a:lumMod val="25000"/>
                            </a:schemeClr>
                          </a:solidFill>
                          <a:effectLst/>
                          <a:latin typeface="+mn-lt"/>
                        </a:rPr>
                        <a:t>108.50</a:t>
                      </a:r>
                    </a:p>
                  </a:txBody>
                  <a:tcPr marL="0" marR="0" marT="0" marB="0" anchor="b"/>
                </a:tc>
                <a:tc>
                  <a:txBody>
                    <a:bodyPr/>
                    <a:lstStyle/>
                    <a:p>
                      <a:pPr algn="ctr" fontAlgn="b"/>
                      <a:r>
                        <a:rPr lang="en-US" sz="1800" b="0" i="0" u="none" strike="noStrike" dirty="0">
                          <a:solidFill>
                            <a:schemeClr val="bg2">
                              <a:lumMod val="25000"/>
                            </a:schemeClr>
                          </a:solidFill>
                          <a:effectLst/>
                          <a:latin typeface="+mn-lt"/>
                        </a:rPr>
                        <a:t>108.50</a:t>
                      </a:r>
                    </a:p>
                  </a:txBody>
                  <a:tcPr marL="0" marR="0" marT="0" marB="0" anchor="b"/>
                </a:tc>
                <a:tc>
                  <a:txBody>
                    <a:bodyPr/>
                    <a:lstStyle/>
                    <a:p>
                      <a:pPr algn="ctr" fontAlgn="b"/>
                      <a:r>
                        <a:rPr lang="en-US" sz="1800" b="0" i="0" u="none" strike="noStrike" dirty="0">
                          <a:solidFill>
                            <a:schemeClr val="bg2">
                              <a:lumMod val="25000"/>
                            </a:schemeClr>
                          </a:solidFill>
                          <a:effectLst/>
                          <a:latin typeface="+mn-lt"/>
                        </a:rPr>
                        <a:t>106.75</a:t>
                      </a:r>
                    </a:p>
                  </a:txBody>
                  <a:tcPr marL="0" marR="0" marT="0" marB="0" anchor="b"/>
                </a:tc>
                <a:extLst>
                  <a:ext uri="{0D108BD9-81ED-4DB2-BD59-A6C34878D82A}">
                    <a16:rowId xmlns:a16="http://schemas.microsoft.com/office/drawing/2014/main" val="880207109"/>
                  </a:ext>
                </a:extLst>
              </a:tr>
              <a:tr h="361034">
                <a:tc>
                  <a:txBody>
                    <a:bodyPr/>
                    <a:lstStyle/>
                    <a:p>
                      <a:pPr marL="0" marR="0">
                        <a:spcBef>
                          <a:spcPts val="0"/>
                        </a:spcBef>
                        <a:spcAft>
                          <a:spcPts val="0"/>
                        </a:spcAft>
                      </a:pPr>
                      <a:r>
                        <a:rPr lang="en-US" sz="1800" dirty="0">
                          <a:effectLst/>
                        </a:rPr>
                        <a:t> </a:t>
                      </a:r>
                      <a:endParaRPr lang="en-US" sz="1800" dirty="0">
                        <a:effectLst/>
                        <a:latin typeface="MS PGothic" panose="020B0600070205080204" pitchFamily="34" charset="-128"/>
                        <a:ea typeface="MS PGothic" panose="020B0600070205080204" pitchFamily="34" charset="-128"/>
                        <a:cs typeface="Calibri" panose="020F0502020204030204" pitchFamily="34" charset="0"/>
                      </a:endParaRPr>
                    </a:p>
                  </a:txBody>
                  <a:tcPr marL="68580" marR="68580" marT="0" marB="0" anchor="b"/>
                </a:tc>
                <a:tc>
                  <a:txBody>
                    <a:bodyPr/>
                    <a:lstStyle/>
                    <a:p>
                      <a:pPr marL="0" marR="0">
                        <a:spcBef>
                          <a:spcPts val="0"/>
                        </a:spcBef>
                        <a:spcAft>
                          <a:spcPts val="0"/>
                        </a:spcAft>
                      </a:pPr>
                      <a:r>
                        <a:rPr lang="en-US" sz="1800" dirty="0">
                          <a:solidFill>
                            <a:schemeClr val="bg2">
                              <a:lumMod val="25000"/>
                            </a:schemeClr>
                          </a:solidFill>
                          <a:effectLst/>
                          <a:latin typeface="+mn-lt"/>
                        </a:rPr>
                        <a:t> </a:t>
                      </a:r>
                      <a:endParaRPr lang="en-US" sz="1800" dirty="0">
                        <a:solidFill>
                          <a:schemeClr val="bg2">
                            <a:lumMod val="25000"/>
                          </a:schemeClr>
                        </a:solidFill>
                        <a:effectLst/>
                        <a:latin typeface="+mn-lt"/>
                        <a:ea typeface="MS PGothic" panose="020B0600070205080204" pitchFamily="34" charset="-128"/>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800" dirty="0">
                          <a:solidFill>
                            <a:schemeClr val="bg2">
                              <a:lumMod val="25000"/>
                            </a:schemeClr>
                          </a:solidFill>
                          <a:effectLst/>
                          <a:latin typeface="+mn-lt"/>
                        </a:rPr>
                        <a:t>t-test p value</a:t>
                      </a:r>
                      <a:endParaRPr lang="en-US" sz="1800" dirty="0">
                        <a:solidFill>
                          <a:schemeClr val="bg2">
                            <a:lumMod val="25000"/>
                          </a:schemeClr>
                        </a:solidFill>
                        <a:effectLst/>
                        <a:latin typeface="+mn-lt"/>
                        <a:ea typeface="MS PGothic" panose="020B0600070205080204" pitchFamily="34" charset="-128"/>
                        <a:cs typeface="Calibri" panose="020F0502020204030204" pitchFamily="34" charset="0"/>
                      </a:endParaRPr>
                    </a:p>
                  </a:txBody>
                  <a:tcPr marL="68580" marR="68580" marT="0" marB="0" anchor="b"/>
                </a:tc>
                <a:tc>
                  <a:txBody>
                    <a:bodyPr/>
                    <a:lstStyle/>
                    <a:p>
                      <a:pPr algn="ctr" fontAlgn="b"/>
                      <a:r>
                        <a:rPr lang="en-US" sz="1800" b="0" i="0" u="none" strike="noStrike" dirty="0">
                          <a:solidFill>
                            <a:schemeClr val="bg2">
                              <a:lumMod val="25000"/>
                            </a:schemeClr>
                          </a:solidFill>
                          <a:effectLst/>
                          <a:latin typeface="+mn-lt"/>
                        </a:rPr>
                        <a:t>0.8415</a:t>
                      </a:r>
                    </a:p>
                  </a:txBody>
                  <a:tcPr marL="0" marR="0" marT="0" marB="0" anchor="b"/>
                </a:tc>
                <a:extLst>
                  <a:ext uri="{0D108BD9-81ED-4DB2-BD59-A6C34878D82A}">
                    <a16:rowId xmlns:a16="http://schemas.microsoft.com/office/drawing/2014/main" val="1399966218"/>
                  </a:ext>
                </a:extLst>
              </a:tr>
            </a:tbl>
          </a:graphicData>
        </a:graphic>
      </p:graphicFrame>
      <p:sp>
        <p:nvSpPr>
          <p:cNvPr id="5" name="TextBox 4">
            <a:extLst>
              <a:ext uri="{FF2B5EF4-FFF2-40B4-BE49-F238E27FC236}">
                <a16:creationId xmlns:a16="http://schemas.microsoft.com/office/drawing/2014/main" id="{0ECC99AC-0CCF-26AF-35FF-69E47C2521FA}"/>
              </a:ext>
            </a:extLst>
          </p:cNvPr>
          <p:cNvSpPr txBox="1"/>
          <p:nvPr/>
        </p:nvSpPr>
        <p:spPr>
          <a:xfrm>
            <a:off x="178236" y="6595426"/>
            <a:ext cx="1003801"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02A44"/>
                </a:solidFill>
                <a:latin typeface="Arial"/>
              </a:rPr>
              <a:t>MKT-RCT-CN5 r0</a:t>
            </a:r>
          </a:p>
        </p:txBody>
      </p:sp>
    </p:spTree>
    <p:extLst>
      <p:ext uri="{BB962C8B-B14F-4D97-AF65-F5344CB8AC3E}">
        <p14:creationId xmlns:p14="http://schemas.microsoft.com/office/powerpoint/2010/main" val="1910196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24D00-201C-D1D6-D43D-FFAB2865D299}"/>
              </a:ext>
            </a:extLst>
          </p:cNvPr>
          <p:cNvSpPr>
            <a:spLocks noGrp="1"/>
          </p:cNvSpPr>
          <p:nvPr>
            <p:ph type="title"/>
          </p:nvPr>
        </p:nvSpPr>
        <p:spPr/>
        <p:txBody>
          <a:bodyPr>
            <a:normAutofit/>
          </a:bodyPr>
          <a:lstStyle/>
          <a:p>
            <a:r>
              <a:rPr lang="en-US" sz="3600" dirty="0"/>
              <a:t>Safety Results </a:t>
            </a:r>
            <a:r>
              <a:rPr lang="en-US" sz="3600" b="0" dirty="0"/>
              <a:t>(ITT/All Available Data)</a:t>
            </a:r>
            <a:br>
              <a:rPr lang="en-US" sz="3600" dirty="0"/>
            </a:br>
            <a:r>
              <a:rPr lang="en-US" sz="3600" b="0" dirty="0"/>
              <a:t>Adverse Events</a:t>
            </a:r>
          </a:p>
        </p:txBody>
      </p:sp>
      <p:graphicFrame>
        <p:nvGraphicFramePr>
          <p:cNvPr id="3" name="Table 2">
            <a:extLst>
              <a:ext uri="{FF2B5EF4-FFF2-40B4-BE49-F238E27FC236}">
                <a16:creationId xmlns:a16="http://schemas.microsoft.com/office/drawing/2014/main" id="{FBC85724-5356-46FB-7D29-8C525FD8D5AE}"/>
              </a:ext>
            </a:extLst>
          </p:cNvPr>
          <p:cNvGraphicFramePr>
            <a:graphicFrameLocks noGrp="1"/>
          </p:cNvGraphicFramePr>
          <p:nvPr>
            <p:extLst>
              <p:ext uri="{D42A27DB-BD31-4B8C-83A1-F6EECF244321}">
                <p14:modId xmlns:p14="http://schemas.microsoft.com/office/powerpoint/2010/main" val="4186047438"/>
              </p:ext>
            </p:extLst>
          </p:nvPr>
        </p:nvGraphicFramePr>
        <p:xfrm>
          <a:off x="1581148" y="1979230"/>
          <a:ext cx="8763002" cy="4284331"/>
        </p:xfrm>
        <a:graphic>
          <a:graphicData uri="http://schemas.openxmlformats.org/drawingml/2006/table">
            <a:tbl>
              <a:tblPr firstRow="1" bandRow="1">
                <a:tableStyleId>{5C22544A-7EE6-4342-B048-85BDC9FD1C3A}</a:tableStyleId>
              </a:tblPr>
              <a:tblGrid>
                <a:gridCol w="2824163">
                  <a:extLst>
                    <a:ext uri="{9D8B030D-6E8A-4147-A177-3AD203B41FA5}">
                      <a16:colId xmlns:a16="http://schemas.microsoft.com/office/drawing/2014/main" val="3226971283"/>
                    </a:ext>
                  </a:extLst>
                </a:gridCol>
                <a:gridCol w="1979613">
                  <a:extLst>
                    <a:ext uri="{9D8B030D-6E8A-4147-A177-3AD203B41FA5}">
                      <a16:colId xmlns:a16="http://schemas.microsoft.com/office/drawing/2014/main" val="2594044964"/>
                    </a:ext>
                  </a:extLst>
                </a:gridCol>
                <a:gridCol w="1979613">
                  <a:extLst>
                    <a:ext uri="{9D8B030D-6E8A-4147-A177-3AD203B41FA5}">
                      <a16:colId xmlns:a16="http://schemas.microsoft.com/office/drawing/2014/main" val="2718165608"/>
                    </a:ext>
                  </a:extLst>
                </a:gridCol>
                <a:gridCol w="1979613">
                  <a:extLst>
                    <a:ext uri="{9D8B030D-6E8A-4147-A177-3AD203B41FA5}">
                      <a16:colId xmlns:a16="http://schemas.microsoft.com/office/drawing/2014/main" val="3928847942"/>
                    </a:ext>
                  </a:extLst>
                </a:gridCol>
              </a:tblGrid>
              <a:tr h="477186">
                <a:tc>
                  <a:txBody>
                    <a:bodyPr/>
                    <a:lstStyle/>
                    <a:p>
                      <a:pPr algn="ctr"/>
                      <a:r>
                        <a:rPr lang="en-US" sz="1600" dirty="0">
                          <a:latin typeface="+mn-lt"/>
                        </a:rPr>
                        <a:t>Category</a:t>
                      </a:r>
                    </a:p>
                  </a:txBody>
                  <a:tcPr anchor="ctr"/>
                </a:tc>
                <a:tc>
                  <a:txBody>
                    <a:bodyPr/>
                    <a:lstStyle/>
                    <a:p>
                      <a:pPr algn="ctr"/>
                      <a:r>
                        <a:rPr lang="en-US" sz="1600" dirty="0">
                          <a:latin typeface="+mn-lt"/>
                        </a:rPr>
                        <a:t>Category</a:t>
                      </a:r>
                    </a:p>
                  </a:txBody>
                  <a:tcPr anchor="ctr"/>
                </a:tc>
                <a:tc>
                  <a:txBody>
                    <a:bodyPr/>
                    <a:lstStyle/>
                    <a:p>
                      <a:pPr algn="ctr"/>
                      <a:r>
                        <a:rPr lang="en-US" sz="1600" dirty="0">
                          <a:latin typeface="+mn-lt"/>
                        </a:rPr>
                        <a:t>SV</a:t>
                      </a:r>
                    </a:p>
                    <a:p>
                      <a:pPr algn="ctr"/>
                      <a:r>
                        <a:rPr lang="en-US" sz="1600" dirty="0">
                          <a:latin typeface="+mn-lt"/>
                        </a:rPr>
                        <a:t>Subjects n/N (%)</a:t>
                      </a:r>
                    </a:p>
                  </a:txBody>
                  <a:tcPr anchor="ctr"/>
                </a:tc>
                <a:tc>
                  <a:txBody>
                    <a:bodyPr/>
                    <a:lstStyle/>
                    <a:p>
                      <a:pPr algn="ctr"/>
                      <a:r>
                        <a:rPr lang="en-US" sz="1600" dirty="0">
                          <a:latin typeface="+mn-lt"/>
                        </a:rPr>
                        <a:t>MF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Subjects n/N (%)</a:t>
                      </a:r>
                    </a:p>
                  </a:txBody>
                  <a:tcPr anchor="ctr"/>
                </a:tc>
                <a:extLst>
                  <a:ext uri="{0D108BD9-81ED-4DB2-BD59-A6C34878D82A}">
                    <a16:rowId xmlns:a16="http://schemas.microsoft.com/office/drawing/2014/main" val="1451879116"/>
                  </a:ext>
                </a:extLst>
              </a:tr>
              <a:tr h="363853">
                <a:tc>
                  <a:txBody>
                    <a:bodyPr/>
                    <a:lstStyle/>
                    <a:p>
                      <a:pPr algn="l"/>
                      <a:r>
                        <a:rPr lang="en-US" sz="1600" dirty="0">
                          <a:solidFill>
                            <a:schemeClr val="bg2">
                              <a:lumMod val="25000"/>
                            </a:schemeClr>
                          </a:solidFill>
                          <a:latin typeface="+mn-lt"/>
                        </a:rPr>
                        <a:t>Related SAEs</a:t>
                      </a:r>
                    </a:p>
                  </a:txBody>
                  <a:tcPr anchor="ctr"/>
                </a:tc>
                <a:tc>
                  <a:txBody>
                    <a:bodyPr/>
                    <a:lstStyle/>
                    <a:p>
                      <a:pPr algn="ctr"/>
                      <a:endParaRPr lang="en-US" sz="1600" dirty="0">
                        <a:solidFill>
                          <a:schemeClr val="bg2">
                            <a:lumMod val="25000"/>
                          </a:schemeClr>
                        </a:solidFill>
                        <a:latin typeface="+mn-lt"/>
                      </a:endParaRPr>
                    </a:p>
                  </a:txBody>
                  <a:tcPr anchor="ctr"/>
                </a:tc>
                <a:tc>
                  <a:txBody>
                    <a:bodyPr/>
                    <a:lstStyle/>
                    <a:p>
                      <a:pPr algn="ctr"/>
                      <a:r>
                        <a:rPr lang="en-US" sz="1600" dirty="0">
                          <a:solidFill>
                            <a:schemeClr val="bg2">
                              <a:lumMod val="25000"/>
                            </a:schemeClr>
                          </a:solidFill>
                          <a:latin typeface="+mn-lt"/>
                        </a:rPr>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0</a:t>
                      </a:r>
                    </a:p>
                  </a:txBody>
                  <a:tcPr anchor="ctr"/>
                </a:tc>
                <a:extLst>
                  <a:ext uri="{0D108BD9-81ED-4DB2-BD59-A6C34878D82A}">
                    <a16:rowId xmlns:a16="http://schemas.microsoft.com/office/drawing/2014/main" val="23971611"/>
                  </a:ext>
                </a:extLst>
              </a:tr>
              <a:tr h="363853">
                <a:tc>
                  <a:txBody>
                    <a:bodyPr/>
                    <a:lstStyle/>
                    <a:p>
                      <a:pPr algn="l"/>
                      <a:r>
                        <a:rPr lang="en-US" sz="1600" dirty="0">
                          <a:solidFill>
                            <a:schemeClr val="bg2">
                              <a:lumMod val="25000"/>
                            </a:schemeClr>
                          </a:solidFill>
                          <a:latin typeface="+mn-lt"/>
                        </a:rPr>
                        <a:t>Not Related SAEs</a:t>
                      </a:r>
                    </a:p>
                  </a:txBody>
                  <a:tcPr anchor="ctr"/>
                </a:tc>
                <a:tc>
                  <a:txBody>
                    <a:bodyPr/>
                    <a:lstStyle/>
                    <a:p>
                      <a:pPr algn="ctr"/>
                      <a:endParaRPr lang="en-US" sz="1600" dirty="0">
                        <a:solidFill>
                          <a:schemeClr val="bg2">
                            <a:lumMod val="25000"/>
                          </a:schemeClr>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2/42 (4.7%)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0</a:t>
                      </a:r>
                    </a:p>
                  </a:txBody>
                  <a:tcPr anchor="ctr"/>
                </a:tc>
                <a:extLst>
                  <a:ext uri="{0D108BD9-81ED-4DB2-BD59-A6C34878D82A}">
                    <a16:rowId xmlns:a16="http://schemas.microsoft.com/office/drawing/2014/main" val="2257147911"/>
                  </a:ext>
                </a:extLst>
              </a:tr>
              <a:tr h="363853">
                <a:tc>
                  <a:txBody>
                    <a:bodyPr/>
                    <a:lstStyle/>
                    <a:p>
                      <a:pPr algn="l"/>
                      <a:r>
                        <a:rPr lang="en-US" sz="1600" dirty="0">
                          <a:solidFill>
                            <a:schemeClr val="bg2">
                              <a:lumMod val="25000"/>
                            </a:schemeClr>
                          </a:solidFill>
                          <a:latin typeface="+mn-lt"/>
                        </a:rPr>
                        <a:t>Related AEs</a:t>
                      </a:r>
                    </a:p>
                  </a:txBody>
                  <a:tcPr anchor="ctr"/>
                </a:tc>
                <a:tc>
                  <a:txBody>
                    <a:bodyPr/>
                    <a:lstStyle/>
                    <a:p>
                      <a:pPr algn="ctr"/>
                      <a:endParaRPr lang="en-US" sz="1600" dirty="0">
                        <a:solidFill>
                          <a:schemeClr val="bg2">
                            <a:lumMod val="25000"/>
                          </a:schemeClr>
                        </a:solidFill>
                        <a:latin typeface="+mn-lt"/>
                      </a:endParaRPr>
                    </a:p>
                  </a:txBody>
                  <a:tcPr anchor="ctr"/>
                </a:tc>
                <a:tc>
                  <a:txBody>
                    <a:bodyPr/>
                    <a:lstStyle/>
                    <a:p>
                      <a:pPr algn="ctr"/>
                      <a:r>
                        <a:rPr lang="en-US" sz="1600" dirty="0">
                          <a:solidFill>
                            <a:schemeClr val="bg2">
                              <a:lumMod val="25000"/>
                            </a:schemeClr>
                          </a:solidFill>
                          <a:latin typeface="+mn-lt"/>
                        </a:rPr>
                        <a:t>9/42 (21.4%)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28/103 (27%)</a:t>
                      </a:r>
                    </a:p>
                  </a:txBody>
                  <a:tcPr anchor="ctr"/>
                </a:tc>
                <a:extLst>
                  <a:ext uri="{0D108BD9-81ED-4DB2-BD59-A6C34878D82A}">
                    <a16:rowId xmlns:a16="http://schemas.microsoft.com/office/drawing/2014/main" val="341147013"/>
                  </a:ext>
                </a:extLst>
              </a:tr>
              <a:tr h="475006">
                <a:tc>
                  <a:txBody>
                    <a:bodyPr/>
                    <a:lstStyle/>
                    <a:p>
                      <a:pPr algn="r"/>
                      <a:r>
                        <a:rPr lang="en-US" sz="1600" dirty="0">
                          <a:solidFill>
                            <a:schemeClr val="bg2">
                              <a:lumMod val="25000"/>
                            </a:schemeClr>
                          </a:solidFill>
                          <a:latin typeface="+mn-lt"/>
                        </a:rPr>
                        <a:t>Ocular AEs</a:t>
                      </a:r>
                    </a:p>
                  </a:txBody>
                  <a:tcPr anchor="ctr"/>
                </a:tc>
                <a:tc>
                  <a:txBody>
                    <a:bodyPr/>
                    <a:lstStyle/>
                    <a:p>
                      <a:pPr algn="ctr"/>
                      <a:r>
                        <a:rPr lang="en-US" sz="1600" dirty="0">
                          <a:solidFill>
                            <a:schemeClr val="bg2">
                              <a:lumMod val="25000"/>
                            </a:schemeClr>
                          </a:solidFill>
                          <a:latin typeface="+mn-lt"/>
                        </a:rPr>
                        <a:t>Corneal Neovascularization</a:t>
                      </a:r>
                    </a:p>
                  </a:txBody>
                  <a:tcPr anchor="ctr"/>
                </a:tc>
                <a:tc>
                  <a:txBody>
                    <a:bodyPr/>
                    <a:lstStyle/>
                    <a:p>
                      <a:pPr algn="ctr"/>
                      <a:r>
                        <a:rPr lang="en-US" sz="1600" dirty="0">
                          <a:solidFill>
                            <a:schemeClr val="bg2">
                              <a:lumMod val="25000"/>
                            </a:schemeClr>
                          </a:solidFill>
                          <a:latin typeface="+mn-lt"/>
                        </a:rPr>
                        <a:t>1/42 (2.4%)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0</a:t>
                      </a:r>
                    </a:p>
                  </a:txBody>
                  <a:tcPr anchor="ctr"/>
                </a:tc>
                <a:extLst>
                  <a:ext uri="{0D108BD9-81ED-4DB2-BD59-A6C34878D82A}">
                    <a16:rowId xmlns:a16="http://schemas.microsoft.com/office/drawing/2014/main" val="2486588310"/>
                  </a:ext>
                </a:extLst>
              </a:tr>
              <a:tr h="363853">
                <a:tc>
                  <a:txBody>
                    <a:bodyPr/>
                    <a:lstStyle/>
                    <a:p>
                      <a:pPr algn="r"/>
                      <a:endParaRPr lang="en-US" sz="1600" dirty="0">
                        <a:solidFill>
                          <a:schemeClr val="bg2">
                            <a:lumMod val="25000"/>
                          </a:schemeClr>
                        </a:solidFill>
                        <a:latin typeface="+mn-lt"/>
                      </a:endParaRPr>
                    </a:p>
                  </a:txBody>
                  <a:tcPr anchor="ctr"/>
                </a:tc>
                <a:tc>
                  <a:txBody>
                    <a:bodyPr/>
                    <a:lstStyle/>
                    <a:p>
                      <a:pPr algn="ctr"/>
                      <a:r>
                        <a:rPr lang="en-US" sz="1600" dirty="0">
                          <a:solidFill>
                            <a:schemeClr val="bg2">
                              <a:lumMod val="25000"/>
                            </a:schemeClr>
                          </a:solidFill>
                          <a:latin typeface="+mn-lt"/>
                        </a:rPr>
                        <a:t>Foreign body sensation</a:t>
                      </a:r>
                    </a:p>
                  </a:txBody>
                  <a:tcPr anchor="ctr"/>
                </a:tc>
                <a:tc>
                  <a:txBody>
                    <a:bodyPr/>
                    <a:lstStyle/>
                    <a:p>
                      <a:pPr algn="ctr"/>
                      <a:r>
                        <a:rPr lang="en-US" sz="1600" dirty="0">
                          <a:solidFill>
                            <a:schemeClr val="bg2">
                              <a:lumMod val="25000"/>
                            </a:schemeClr>
                          </a:solidFill>
                          <a:latin typeface="+mn-lt"/>
                        </a:rPr>
                        <a:t>1/42 (2.4%)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3/103 (2.9%)</a:t>
                      </a:r>
                    </a:p>
                  </a:txBody>
                  <a:tcPr anchor="ctr"/>
                </a:tc>
                <a:extLst>
                  <a:ext uri="{0D108BD9-81ED-4DB2-BD59-A6C34878D82A}">
                    <a16:rowId xmlns:a16="http://schemas.microsoft.com/office/drawing/2014/main" val="2309036224"/>
                  </a:ext>
                </a:extLst>
              </a:tr>
              <a:tr h="363853">
                <a:tc>
                  <a:txBody>
                    <a:bodyPr/>
                    <a:lstStyle/>
                    <a:p>
                      <a:pPr algn="r"/>
                      <a:endParaRPr lang="en-US" sz="1600" dirty="0">
                        <a:solidFill>
                          <a:schemeClr val="bg2">
                            <a:lumMod val="25000"/>
                          </a:schemeClr>
                        </a:solidFill>
                        <a:latin typeface="+mn-lt"/>
                      </a:endParaRPr>
                    </a:p>
                  </a:txBody>
                  <a:tcPr anchor="ctr"/>
                </a:tc>
                <a:tc>
                  <a:txBody>
                    <a:bodyPr/>
                    <a:lstStyle/>
                    <a:p>
                      <a:pPr algn="ctr"/>
                      <a:r>
                        <a:rPr lang="en-US" sz="1600" dirty="0">
                          <a:solidFill>
                            <a:schemeClr val="bg2">
                              <a:lumMod val="25000"/>
                            </a:schemeClr>
                          </a:solidFill>
                          <a:latin typeface="+mn-lt"/>
                        </a:rPr>
                        <a:t>Dryness </a:t>
                      </a:r>
                    </a:p>
                  </a:txBody>
                  <a:tcPr anchor="ctr"/>
                </a:tc>
                <a:tc>
                  <a:txBody>
                    <a:bodyPr/>
                    <a:lstStyle/>
                    <a:p>
                      <a:pPr algn="ctr"/>
                      <a:r>
                        <a:rPr lang="en-US" sz="1600" dirty="0">
                          <a:solidFill>
                            <a:schemeClr val="bg2">
                              <a:lumMod val="25000"/>
                            </a:schemeClr>
                          </a:solidFill>
                          <a:latin typeface="+mn-lt"/>
                        </a:rPr>
                        <a:t>1/42 (2.4%)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5/103 (4.8%)</a:t>
                      </a:r>
                    </a:p>
                  </a:txBody>
                  <a:tcPr anchor="ctr"/>
                </a:tc>
                <a:extLst>
                  <a:ext uri="{0D108BD9-81ED-4DB2-BD59-A6C34878D82A}">
                    <a16:rowId xmlns:a16="http://schemas.microsoft.com/office/drawing/2014/main" val="329426095"/>
                  </a:ext>
                </a:extLst>
              </a:tr>
              <a:tr h="363853">
                <a:tc>
                  <a:txBody>
                    <a:bodyPr/>
                    <a:lstStyle/>
                    <a:p>
                      <a:pPr algn="r"/>
                      <a:endParaRPr lang="en-US" sz="1600" dirty="0">
                        <a:solidFill>
                          <a:schemeClr val="bg2">
                            <a:lumMod val="25000"/>
                          </a:schemeClr>
                        </a:solidFill>
                        <a:latin typeface="+mn-lt"/>
                      </a:endParaRPr>
                    </a:p>
                  </a:txBody>
                  <a:tcPr anchor="ctr"/>
                </a:tc>
                <a:tc>
                  <a:txBody>
                    <a:bodyPr/>
                    <a:lstStyle/>
                    <a:p>
                      <a:pPr algn="ctr"/>
                      <a:r>
                        <a:rPr lang="en-US" sz="1600" dirty="0">
                          <a:solidFill>
                            <a:schemeClr val="bg2">
                              <a:lumMod val="25000"/>
                            </a:schemeClr>
                          </a:solidFill>
                          <a:latin typeface="+mn-lt"/>
                        </a:rPr>
                        <a:t>Redness</a:t>
                      </a:r>
                    </a:p>
                  </a:txBody>
                  <a:tcPr anchor="ctr"/>
                </a:tc>
                <a:tc>
                  <a:txBody>
                    <a:bodyPr/>
                    <a:lstStyle/>
                    <a:p>
                      <a:pPr algn="ctr"/>
                      <a:r>
                        <a:rPr lang="en-US" sz="1600" dirty="0">
                          <a:solidFill>
                            <a:schemeClr val="bg2">
                              <a:lumMod val="25000"/>
                            </a:schemeClr>
                          </a:solidFill>
                          <a:latin typeface="+mn-lt"/>
                        </a:rPr>
                        <a:t>2/42 (4.8%)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6/103 (5.8%)</a:t>
                      </a:r>
                    </a:p>
                  </a:txBody>
                  <a:tcPr anchor="ctr"/>
                </a:tc>
                <a:extLst>
                  <a:ext uri="{0D108BD9-81ED-4DB2-BD59-A6C34878D82A}">
                    <a16:rowId xmlns:a16="http://schemas.microsoft.com/office/drawing/2014/main" val="246840951"/>
                  </a:ext>
                </a:extLst>
              </a:tr>
              <a:tr h="3638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Non-Ocular AEs</a:t>
                      </a:r>
                    </a:p>
                  </a:txBody>
                  <a:tcPr anchor="ctr"/>
                </a:tc>
                <a:tc>
                  <a:txBody>
                    <a:bodyPr/>
                    <a:lstStyle/>
                    <a:p>
                      <a:pPr algn="ctr"/>
                      <a:r>
                        <a:rPr lang="en-US" sz="1600" dirty="0">
                          <a:solidFill>
                            <a:schemeClr val="bg2">
                              <a:lumMod val="25000"/>
                            </a:schemeClr>
                          </a:solidFill>
                          <a:latin typeface="+mn-lt"/>
                        </a:rPr>
                        <a:t>Headache</a:t>
                      </a:r>
                    </a:p>
                  </a:txBody>
                  <a:tcPr anchor="ctr"/>
                </a:tc>
                <a:tc>
                  <a:txBody>
                    <a:bodyPr/>
                    <a:lstStyle/>
                    <a:p>
                      <a:pPr algn="ctr"/>
                      <a:r>
                        <a:rPr lang="en-US" sz="1600" dirty="0">
                          <a:solidFill>
                            <a:schemeClr val="bg2">
                              <a:lumMod val="25000"/>
                            </a:schemeClr>
                          </a:solidFill>
                          <a:latin typeface="+mn-lt"/>
                        </a:rPr>
                        <a:t>1/42 (2.4%)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0</a:t>
                      </a:r>
                    </a:p>
                  </a:txBody>
                  <a:tcPr anchor="ctr"/>
                </a:tc>
                <a:extLst>
                  <a:ext uri="{0D108BD9-81ED-4DB2-BD59-A6C34878D82A}">
                    <a16:rowId xmlns:a16="http://schemas.microsoft.com/office/drawing/2014/main" val="3161746512"/>
                  </a:ext>
                </a:extLst>
              </a:tr>
              <a:tr h="363853">
                <a:tc>
                  <a:txBody>
                    <a:bodyPr/>
                    <a:lstStyle/>
                    <a:p>
                      <a:pPr algn="l"/>
                      <a:r>
                        <a:rPr lang="en-US" sz="1600" dirty="0">
                          <a:solidFill>
                            <a:schemeClr val="bg2">
                              <a:lumMod val="25000"/>
                            </a:schemeClr>
                          </a:solidFill>
                          <a:latin typeface="+mn-lt"/>
                        </a:rPr>
                        <a:t>Not Related AEs</a:t>
                      </a:r>
                    </a:p>
                  </a:txBody>
                  <a:tcPr anchor="ctr"/>
                </a:tc>
                <a:tc>
                  <a:txBody>
                    <a:bodyPr/>
                    <a:lstStyle/>
                    <a:p>
                      <a:pPr algn="ctr"/>
                      <a:endParaRPr lang="en-US" sz="1600" dirty="0">
                        <a:solidFill>
                          <a:schemeClr val="bg2">
                            <a:lumMod val="25000"/>
                          </a:schemeClr>
                        </a:solidFill>
                        <a:latin typeface="+mn-lt"/>
                      </a:endParaRPr>
                    </a:p>
                  </a:txBody>
                  <a:tcPr anchor="ctr"/>
                </a:tc>
                <a:tc>
                  <a:txBody>
                    <a:bodyPr/>
                    <a:lstStyle/>
                    <a:p>
                      <a:pPr algn="ctr"/>
                      <a:r>
                        <a:rPr lang="en-US" sz="1600" dirty="0">
                          <a:solidFill>
                            <a:schemeClr val="bg2">
                              <a:lumMod val="25000"/>
                            </a:schemeClr>
                          </a:solidFill>
                          <a:latin typeface="+mn-lt"/>
                        </a:rPr>
                        <a:t>20/42 (48%)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latin typeface="+mn-lt"/>
                        </a:rPr>
                        <a:t>30/103 (28%)</a:t>
                      </a:r>
                    </a:p>
                  </a:txBody>
                  <a:tcPr anchor="ctr"/>
                </a:tc>
                <a:extLst>
                  <a:ext uri="{0D108BD9-81ED-4DB2-BD59-A6C34878D82A}">
                    <a16:rowId xmlns:a16="http://schemas.microsoft.com/office/drawing/2014/main" val="3685659033"/>
                  </a:ext>
                </a:extLst>
              </a:tr>
            </a:tbl>
          </a:graphicData>
        </a:graphic>
      </p:graphicFrame>
      <p:sp>
        <p:nvSpPr>
          <p:cNvPr id="5" name="TextBox 4">
            <a:extLst>
              <a:ext uri="{FF2B5EF4-FFF2-40B4-BE49-F238E27FC236}">
                <a16:creationId xmlns:a16="http://schemas.microsoft.com/office/drawing/2014/main" id="{219D1B1C-B762-713A-E0B5-27746A4E36EB}"/>
              </a:ext>
            </a:extLst>
          </p:cNvPr>
          <p:cNvSpPr txBox="1"/>
          <p:nvPr/>
        </p:nvSpPr>
        <p:spPr>
          <a:xfrm>
            <a:off x="1543050" y="1579120"/>
            <a:ext cx="7791450"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Poppins" panose="00000500000000000000" pitchFamily="2" charset="0"/>
                <a:cs typeface="Poppins" panose="00000500000000000000" pitchFamily="2" charset="0"/>
              </a:rPr>
              <a:t>Similar AE% between the two groups</a:t>
            </a:r>
          </a:p>
        </p:txBody>
      </p:sp>
      <p:sp>
        <p:nvSpPr>
          <p:cNvPr id="4" name="TextBox 3">
            <a:extLst>
              <a:ext uri="{FF2B5EF4-FFF2-40B4-BE49-F238E27FC236}">
                <a16:creationId xmlns:a16="http://schemas.microsoft.com/office/drawing/2014/main" id="{AC63871C-BB14-DDDF-E121-AE9D54E0EF3F}"/>
              </a:ext>
            </a:extLst>
          </p:cNvPr>
          <p:cNvSpPr txBox="1"/>
          <p:nvPr/>
        </p:nvSpPr>
        <p:spPr>
          <a:xfrm>
            <a:off x="402994" y="6492875"/>
            <a:ext cx="114005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A4299"/>
                </a:solidFill>
                <a:effectLst/>
                <a:uLnTx/>
                <a:uFillTx/>
                <a:latin typeface="Arial" panose="020B0604020202020204"/>
                <a:ea typeface="+mn-ea"/>
                <a:cs typeface="+mn-cs"/>
              </a:rPr>
              <a:t>VTI-RCT-CN2 r3</a:t>
            </a:r>
          </a:p>
        </p:txBody>
      </p:sp>
    </p:spTree>
    <p:extLst>
      <p:ext uri="{BB962C8B-B14F-4D97-AF65-F5344CB8AC3E}">
        <p14:creationId xmlns:p14="http://schemas.microsoft.com/office/powerpoint/2010/main" val="508649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B0236-69B5-16F9-EF66-D3E0BA6D7A88}"/>
              </a:ext>
            </a:extLst>
          </p:cNvPr>
          <p:cNvSpPr>
            <a:spLocks noGrp="1"/>
          </p:cNvSpPr>
          <p:nvPr>
            <p:ph type="title"/>
          </p:nvPr>
        </p:nvSpPr>
        <p:spPr>
          <a:xfrm>
            <a:off x="691380" y="189073"/>
            <a:ext cx="10550615" cy="1325563"/>
          </a:xfrm>
        </p:spPr>
        <p:txBody>
          <a:bodyPr>
            <a:normAutofit/>
          </a:bodyPr>
          <a:lstStyle/>
          <a:p>
            <a:r>
              <a:rPr lang="en-US" dirty="0"/>
              <a:t>Progression and Pupil Size (12M)</a:t>
            </a:r>
          </a:p>
        </p:txBody>
      </p:sp>
      <p:sp>
        <p:nvSpPr>
          <p:cNvPr id="5" name="TextBox 4">
            <a:extLst>
              <a:ext uri="{FF2B5EF4-FFF2-40B4-BE49-F238E27FC236}">
                <a16:creationId xmlns:a16="http://schemas.microsoft.com/office/drawing/2014/main" id="{054557CD-07E2-EA3E-367D-3E15E7DB819B}"/>
              </a:ext>
            </a:extLst>
          </p:cNvPr>
          <p:cNvSpPr txBox="1"/>
          <p:nvPr/>
        </p:nvSpPr>
        <p:spPr>
          <a:xfrm>
            <a:off x="893854" y="6836187"/>
            <a:ext cx="1043876"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A44"/>
                </a:solidFill>
                <a:effectLst/>
                <a:uLnTx/>
                <a:uFillTx/>
                <a:latin typeface="Poppins" panose="00000500000000000000" pitchFamily="2" charset="0"/>
                <a:cs typeface="Poppins" panose="00000500000000000000" pitchFamily="2" charset="0"/>
              </a:rPr>
              <a:t>MKT-RCT-CN5 r0</a:t>
            </a:r>
          </a:p>
        </p:txBody>
      </p:sp>
      <p:sp>
        <p:nvSpPr>
          <p:cNvPr id="20" name="TextBox 19">
            <a:extLst>
              <a:ext uri="{FF2B5EF4-FFF2-40B4-BE49-F238E27FC236}">
                <a16:creationId xmlns:a16="http://schemas.microsoft.com/office/drawing/2014/main" id="{49CC51B4-F04F-C4D2-EA05-79885B7F4773}"/>
              </a:ext>
            </a:extLst>
          </p:cNvPr>
          <p:cNvSpPr txBox="1"/>
          <p:nvPr/>
        </p:nvSpPr>
        <p:spPr>
          <a:xfrm>
            <a:off x="691380" y="1296262"/>
            <a:ext cx="10848182"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10000"/>
                  </a:schemeClr>
                </a:solidFill>
                <a:latin typeface="Poppins" panose="00000500000000000000" pitchFamily="2" charset="0"/>
                <a:cs typeface="Poppins" panose="00000500000000000000" pitchFamily="2" charset="0"/>
              </a:rPr>
              <a:t>The larger the pupil, the slower the progression</a:t>
            </a:r>
          </a:p>
          <a:p>
            <a:pPr marL="285750" indent="-285750">
              <a:buFont typeface="Arial" panose="020B0604020202020204" pitchFamily="34" charset="0"/>
              <a:buChar char="•"/>
            </a:pPr>
            <a:r>
              <a:rPr lang="en-US" dirty="0">
                <a:solidFill>
                  <a:schemeClr val="bg2">
                    <a:lumMod val="10000"/>
                  </a:schemeClr>
                </a:solidFill>
                <a:latin typeface="Poppins" panose="00000500000000000000" pitchFamily="2" charset="0"/>
                <a:cs typeface="Poppins" panose="00000500000000000000" pitchFamily="2" charset="0"/>
              </a:rPr>
              <a:t>Even small pupils demonstrated control within the “near emmetropic” range performance</a:t>
            </a:r>
          </a:p>
          <a:p>
            <a:pPr marL="285750" indent="-285750">
              <a:buFont typeface="Arial" panose="020B0604020202020204" pitchFamily="34" charset="0"/>
              <a:buChar char="•"/>
            </a:pPr>
            <a:r>
              <a:rPr lang="en-US" b="1" dirty="0">
                <a:solidFill>
                  <a:schemeClr val="bg2">
                    <a:lumMod val="10000"/>
                  </a:schemeClr>
                </a:solidFill>
                <a:latin typeface="Poppins" panose="00000500000000000000" pitchFamily="2" charset="0"/>
                <a:cs typeface="Poppins" panose="00000500000000000000" pitchFamily="2" charset="0"/>
              </a:rPr>
              <a:t>Clinical relevance: </a:t>
            </a:r>
          </a:p>
          <a:p>
            <a:pPr marL="800100" lvl="1" indent="-342900">
              <a:buFont typeface="+mj-lt"/>
              <a:buAutoNum type="arabicPeriod"/>
            </a:pPr>
            <a:r>
              <a:rPr lang="en-US" dirty="0">
                <a:solidFill>
                  <a:schemeClr val="bg2">
                    <a:lumMod val="10000"/>
                  </a:schemeClr>
                </a:solidFill>
                <a:latin typeface="Poppins" panose="00000500000000000000" pitchFamily="2" charset="0"/>
                <a:cs typeface="Poppins" panose="00000500000000000000" pitchFamily="2" charset="0"/>
              </a:rPr>
              <a:t>All pupil sizes may be effective </a:t>
            </a:r>
          </a:p>
          <a:p>
            <a:pPr marL="800100" lvl="1" indent="-342900">
              <a:buFont typeface="+mj-lt"/>
              <a:buAutoNum type="arabicPeriod"/>
            </a:pPr>
            <a:r>
              <a:rPr lang="en-US" dirty="0">
                <a:solidFill>
                  <a:schemeClr val="bg2">
                    <a:lumMod val="10000"/>
                  </a:schemeClr>
                </a:solidFill>
                <a:latin typeface="Poppins" panose="00000500000000000000" pitchFamily="2" charset="0"/>
                <a:cs typeface="Poppins" panose="00000500000000000000" pitchFamily="2" charset="0"/>
              </a:rPr>
              <a:t>May provide continuous treatment when doing near work or outdoor activities (pupil constricts under these conditions)</a:t>
            </a:r>
          </a:p>
        </p:txBody>
      </p:sp>
      <p:grpSp>
        <p:nvGrpSpPr>
          <p:cNvPr id="27" name="Group 26">
            <a:extLst>
              <a:ext uri="{FF2B5EF4-FFF2-40B4-BE49-F238E27FC236}">
                <a16:creationId xmlns:a16="http://schemas.microsoft.com/office/drawing/2014/main" id="{C8BC527A-AF5E-761D-7182-09E86060DCA3}"/>
              </a:ext>
            </a:extLst>
          </p:cNvPr>
          <p:cNvGrpSpPr/>
          <p:nvPr/>
        </p:nvGrpSpPr>
        <p:grpSpPr>
          <a:xfrm>
            <a:off x="1415792" y="3082207"/>
            <a:ext cx="4369952" cy="3616393"/>
            <a:chOff x="1415792" y="3082207"/>
            <a:chExt cx="4369952" cy="3616393"/>
          </a:xfrm>
        </p:grpSpPr>
        <p:sp>
          <p:nvSpPr>
            <p:cNvPr id="19" name="TextBox 18">
              <a:extLst>
                <a:ext uri="{FF2B5EF4-FFF2-40B4-BE49-F238E27FC236}">
                  <a16:creationId xmlns:a16="http://schemas.microsoft.com/office/drawing/2014/main" id="{46552A4C-0AFE-AF74-39D8-B4D347F16A40}"/>
                </a:ext>
              </a:extLst>
            </p:cNvPr>
            <p:cNvSpPr txBox="1"/>
            <p:nvPr/>
          </p:nvSpPr>
          <p:spPr>
            <a:xfrm>
              <a:off x="3069831" y="3082207"/>
              <a:ext cx="22409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4299"/>
                  </a:solidFill>
                  <a:effectLst/>
                  <a:uLnTx/>
                  <a:uFillTx/>
                  <a:latin typeface="Poppins" panose="00000500000000000000" pitchFamily="2" charset="0"/>
                  <a:cs typeface="Poppins" panose="00000500000000000000" pitchFamily="2" charset="0"/>
                </a:rPr>
                <a:t>CSER change (D)</a:t>
              </a:r>
            </a:p>
          </p:txBody>
        </p:sp>
        <p:pic>
          <p:nvPicPr>
            <p:cNvPr id="25" name="Picture 24">
              <a:extLst>
                <a:ext uri="{FF2B5EF4-FFF2-40B4-BE49-F238E27FC236}">
                  <a16:creationId xmlns:a16="http://schemas.microsoft.com/office/drawing/2014/main" id="{0C9DF484-F86B-757C-490A-6ADEEFCDB622}"/>
                </a:ext>
              </a:extLst>
            </p:cNvPr>
            <p:cNvPicPr>
              <a:picLocks noChangeAspect="1"/>
            </p:cNvPicPr>
            <p:nvPr/>
          </p:nvPicPr>
          <p:blipFill>
            <a:blip r:embed="rId3"/>
            <a:stretch>
              <a:fillRect/>
            </a:stretch>
          </p:blipFill>
          <p:spPr>
            <a:xfrm>
              <a:off x="1415792" y="3266589"/>
              <a:ext cx="4369952" cy="3432011"/>
            </a:xfrm>
            <a:prstGeom prst="rect">
              <a:avLst/>
            </a:prstGeom>
          </p:spPr>
        </p:pic>
      </p:grpSp>
      <p:pic>
        <p:nvPicPr>
          <p:cNvPr id="26" name="Picture 25">
            <a:extLst>
              <a:ext uri="{FF2B5EF4-FFF2-40B4-BE49-F238E27FC236}">
                <a16:creationId xmlns:a16="http://schemas.microsoft.com/office/drawing/2014/main" id="{BCA13987-6A13-F9BD-6290-18C8341C47A6}"/>
              </a:ext>
            </a:extLst>
          </p:cNvPr>
          <p:cNvPicPr>
            <a:picLocks noChangeAspect="1"/>
          </p:cNvPicPr>
          <p:nvPr/>
        </p:nvPicPr>
        <p:blipFill>
          <a:blip r:embed="rId4"/>
          <a:stretch>
            <a:fillRect/>
          </a:stretch>
        </p:blipFill>
        <p:spPr>
          <a:xfrm>
            <a:off x="5925468" y="3050588"/>
            <a:ext cx="4628082" cy="3631018"/>
          </a:xfrm>
          <a:prstGeom prst="rect">
            <a:avLst/>
          </a:prstGeom>
        </p:spPr>
      </p:pic>
    </p:spTree>
    <p:extLst>
      <p:ext uri="{BB962C8B-B14F-4D97-AF65-F5344CB8AC3E}">
        <p14:creationId xmlns:p14="http://schemas.microsoft.com/office/powerpoint/2010/main" val="2177292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C038-BDE2-7BEC-021D-7FE05FB6F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918C5D-D6C5-FC83-B20C-3011ACC0958C}"/>
              </a:ext>
            </a:extLst>
          </p:cNvPr>
          <p:cNvSpPr>
            <a:spLocks noGrp="1"/>
          </p:cNvSpPr>
          <p:nvPr>
            <p:ph type="title"/>
          </p:nvPr>
        </p:nvSpPr>
        <p:spPr/>
        <p:txBody>
          <a:bodyPr>
            <a:noAutofit/>
          </a:bodyPr>
          <a:lstStyle/>
          <a:p>
            <a:pPr marL="6351"/>
            <a:r>
              <a:rPr lang="en-US" dirty="0">
                <a:solidFill>
                  <a:srgbClr val="1B4298"/>
                </a:solidFill>
              </a:rPr>
              <a:t>Study Outcomes </a:t>
            </a:r>
            <a:br>
              <a:rPr lang="en-US" sz="2933" dirty="0">
                <a:solidFill>
                  <a:srgbClr val="1B4298"/>
                </a:solidFill>
              </a:rPr>
            </a:br>
            <a:r>
              <a:rPr lang="en-US" sz="2400" b="0" dirty="0">
                <a:solidFill>
                  <a:srgbClr val="1B4298"/>
                </a:solidFill>
              </a:rPr>
              <a:t>(</a:t>
            </a:r>
            <a:r>
              <a:rPr lang="en-US" sz="2400" dirty="0">
                <a:solidFill>
                  <a:srgbClr val="1B4298"/>
                </a:solidFill>
              </a:rPr>
              <a:t>Adjusted </a:t>
            </a:r>
            <a:r>
              <a:rPr lang="en-US" sz="2400" b="0" dirty="0">
                <a:solidFill>
                  <a:srgbClr val="1B4298"/>
                </a:solidFill>
              </a:rPr>
              <a:t>for confounding factors): </a:t>
            </a:r>
            <a:br>
              <a:rPr lang="en-US" sz="2400" b="0" dirty="0">
                <a:solidFill>
                  <a:srgbClr val="1B4298"/>
                </a:solidFill>
              </a:rPr>
            </a:br>
            <a:r>
              <a:rPr lang="en-US" sz="2400" b="0" dirty="0">
                <a:solidFill>
                  <a:srgbClr val="1B4298"/>
                </a:solidFill>
                <a:latin typeface="Poppins" panose="00000500000000000000" pitchFamily="2" charset="0"/>
                <a:cs typeface="Poppins" panose="00000500000000000000" pitchFamily="2" charset="0"/>
              </a:rPr>
              <a:t>Progression Minimization Continues over 2 Years (PS*)</a:t>
            </a:r>
            <a:endParaRPr lang="en-US" sz="2933" b="0" dirty="0">
              <a:solidFill>
                <a:srgbClr val="1B4298"/>
              </a:solidFill>
              <a:latin typeface="Poppins" panose="00000500000000000000" pitchFamily="2" charset="0"/>
              <a:cs typeface="Poppins" panose="00000500000000000000" pitchFamily="2" charset="0"/>
            </a:endParaRPr>
          </a:p>
        </p:txBody>
      </p:sp>
      <p:graphicFrame>
        <p:nvGraphicFramePr>
          <p:cNvPr id="9" name="Chart 8">
            <a:extLst>
              <a:ext uri="{FF2B5EF4-FFF2-40B4-BE49-F238E27FC236}">
                <a16:creationId xmlns:a16="http://schemas.microsoft.com/office/drawing/2014/main" id="{DF7BF178-418C-B49A-FAFC-57EB3CA05743}"/>
              </a:ext>
            </a:extLst>
          </p:cNvPr>
          <p:cNvGraphicFramePr>
            <a:graphicFrameLocks/>
          </p:cNvGraphicFramePr>
          <p:nvPr>
            <p:extLst>
              <p:ext uri="{D42A27DB-BD31-4B8C-83A1-F6EECF244321}">
                <p14:modId xmlns:p14="http://schemas.microsoft.com/office/powerpoint/2010/main" val="437524800"/>
              </p:ext>
            </p:extLst>
          </p:nvPr>
        </p:nvGraphicFramePr>
        <p:xfrm>
          <a:off x="992021" y="1872795"/>
          <a:ext cx="5224295" cy="3434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6AE4050-002F-4613-8D82-E9BF78D434F8}"/>
              </a:ext>
            </a:extLst>
          </p:cNvPr>
          <p:cNvGraphicFramePr>
            <a:graphicFrameLocks/>
          </p:cNvGraphicFramePr>
          <p:nvPr>
            <p:extLst>
              <p:ext uri="{D42A27DB-BD31-4B8C-83A1-F6EECF244321}">
                <p14:modId xmlns:p14="http://schemas.microsoft.com/office/powerpoint/2010/main" val="1626465649"/>
              </p:ext>
            </p:extLst>
          </p:nvPr>
        </p:nvGraphicFramePr>
        <p:xfrm>
          <a:off x="6216315" y="1872795"/>
          <a:ext cx="4907939" cy="343482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590AB8EC-EDA1-5361-5351-8164A2ECBFF3}"/>
              </a:ext>
            </a:extLst>
          </p:cNvPr>
          <p:cNvSpPr txBox="1"/>
          <p:nvPr/>
        </p:nvSpPr>
        <p:spPr>
          <a:xfrm>
            <a:off x="1165484" y="6338859"/>
            <a:ext cx="9233158" cy="338554"/>
          </a:xfrm>
          <a:prstGeom prst="rect">
            <a:avLst/>
          </a:prstGeom>
          <a:noFill/>
        </p:spPr>
        <p:txBody>
          <a:bodyPr wrap="square" rtlCol="0">
            <a:spAutoFit/>
          </a:bodyPr>
          <a:lstStyle/>
          <a:p>
            <a:pPr defTabSz="914377"/>
            <a:r>
              <a:rPr lang="en-US" sz="1600" dirty="0">
                <a:solidFill>
                  <a:srgbClr val="1B4298"/>
                </a:solidFill>
                <a:latin typeface="Poppins" panose="00000500000000000000" pitchFamily="2" charset="0"/>
                <a:cs typeface="Poppins" panose="00000500000000000000" pitchFamily="2" charset="0"/>
                <a:sym typeface="Arial"/>
              </a:rPr>
              <a:t>**Full Model (adjusted for significant confounding factors): age, country, sex</a:t>
            </a:r>
          </a:p>
        </p:txBody>
      </p:sp>
      <p:sp>
        <p:nvSpPr>
          <p:cNvPr id="12" name="TextBox 11">
            <a:extLst>
              <a:ext uri="{FF2B5EF4-FFF2-40B4-BE49-F238E27FC236}">
                <a16:creationId xmlns:a16="http://schemas.microsoft.com/office/drawing/2014/main" id="{38F02F97-9795-7243-BA79-9CEE3A0E7839}"/>
              </a:ext>
            </a:extLst>
          </p:cNvPr>
          <p:cNvSpPr txBox="1"/>
          <p:nvPr/>
        </p:nvSpPr>
        <p:spPr>
          <a:xfrm>
            <a:off x="1165485" y="5391765"/>
            <a:ext cx="4841910" cy="584775"/>
          </a:xfrm>
          <a:prstGeom prst="rect">
            <a:avLst/>
          </a:prstGeom>
          <a:noFill/>
          <a:ln w="12700">
            <a:solidFill>
              <a:schemeClr val="tx1"/>
            </a:solidFill>
          </a:ln>
        </p:spPr>
        <p:txBody>
          <a:bodyPr wrap="square" rtlCol="0">
            <a:spAutoFit/>
          </a:bodyPr>
          <a:lstStyle/>
          <a:p>
            <a:pPr algn="ctr" defTabSz="914377">
              <a:defRPr/>
            </a:pPr>
            <a:r>
              <a:rPr lang="en-US" sz="1600" b="1" dirty="0">
                <a:solidFill>
                  <a:srgbClr val="1A4299"/>
                </a:solidFill>
                <a:latin typeface="Poppins" panose="00000500000000000000" pitchFamily="2" charset="0"/>
                <a:cs typeface="Poppins" panose="00000500000000000000" pitchFamily="2" charset="0"/>
                <a:sym typeface="Arial"/>
              </a:rPr>
              <a:t>Adjusted* Tx Effect </a:t>
            </a:r>
            <a:r>
              <a:rPr lang="en-US" sz="1600" dirty="0">
                <a:solidFill>
                  <a:srgbClr val="1A4299"/>
                </a:solidFill>
                <a:latin typeface="Poppins" panose="00000500000000000000" pitchFamily="2" charset="0"/>
                <a:cs typeface="Poppins" panose="00000500000000000000" pitchFamily="2" charset="0"/>
                <a:sym typeface="Arial"/>
              </a:rPr>
              <a:t>@ 24M: </a:t>
            </a:r>
          </a:p>
          <a:p>
            <a:pPr algn="ctr" defTabSz="914377">
              <a:defRPr/>
            </a:pPr>
            <a:r>
              <a:rPr lang="en-US" sz="1600" dirty="0">
                <a:solidFill>
                  <a:srgbClr val="1A4299"/>
                </a:solidFill>
                <a:latin typeface="Poppins" panose="00000500000000000000" pitchFamily="2" charset="0"/>
                <a:cs typeface="Poppins" panose="00000500000000000000" pitchFamily="2" charset="0"/>
                <a:sym typeface="Arial"/>
              </a:rPr>
              <a:t>0.59 D / 56%</a:t>
            </a:r>
          </a:p>
        </p:txBody>
      </p:sp>
      <p:sp>
        <p:nvSpPr>
          <p:cNvPr id="13" name="TextBox 12">
            <a:extLst>
              <a:ext uri="{FF2B5EF4-FFF2-40B4-BE49-F238E27FC236}">
                <a16:creationId xmlns:a16="http://schemas.microsoft.com/office/drawing/2014/main" id="{4AD4223E-E74F-A98D-8754-A18C6882C6AF}"/>
              </a:ext>
            </a:extLst>
          </p:cNvPr>
          <p:cNvSpPr txBox="1"/>
          <p:nvPr/>
        </p:nvSpPr>
        <p:spPr>
          <a:xfrm>
            <a:off x="6602819" y="5391763"/>
            <a:ext cx="4521435" cy="584775"/>
          </a:xfrm>
          <a:prstGeom prst="rect">
            <a:avLst/>
          </a:prstGeom>
          <a:noFill/>
          <a:ln w="12700">
            <a:solidFill>
              <a:schemeClr val="tx1"/>
            </a:solidFill>
          </a:ln>
        </p:spPr>
        <p:txBody>
          <a:bodyPr wrap="square" rtlCol="0">
            <a:spAutoFit/>
          </a:bodyPr>
          <a:lstStyle/>
          <a:p>
            <a:pPr algn="ctr" defTabSz="914377">
              <a:defRPr/>
            </a:pPr>
            <a:r>
              <a:rPr lang="en-US" sz="1600" b="1" dirty="0">
                <a:solidFill>
                  <a:srgbClr val="1A4299"/>
                </a:solidFill>
                <a:latin typeface="Poppins" panose="00000500000000000000" pitchFamily="2" charset="0"/>
                <a:cs typeface="Poppins" panose="00000500000000000000" pitchFamily="2" charset="0"/>
                <a:sym typeface="Arial"/>
              </a:rPr>
              <a:t>Adjusted* Tx Effect </a:t>
            </a:r>
            <a:r>
              <a:rPr lang="en-US" sz="1600" dirty="0">
                <a:solidFill>
                  <a:srgbClr val="1A4299"/>
                </a:solidFill>
                <a:latin typeface="Poppins" panose="00000500000000000000" pitchFamily="2" charset="0"/>
                <a:cs typeface="Poppins" panose="00000500000000000000" pitchFamily="2" charset="0"/>
                <a:sym typeface="Arial"/>
              </a:rPr>
              <a:t>@ 24M: </a:t>
            </a:r>
          </a:p>
          <a:p>
            <a:pPr algn="ctr" defTabSz="914377">
              <a:defRPr/>
            </a:pPr>
            <a:r>
              <a:rPr lang="en-US" sz="1600" dirty="0">
                <a:solidFill>
                  <a:srgbClr val="1A4299"/>
                </a:solidFill>
                <a:latin typeface="Poppins" panose="00000500000000000000" pitchFamily="2" charset="0"/>
                <a:cs typeface="Poppins" panose="00000500000000000000" pitchFamily="2" charset="0"/>
                <a:sym typeface="Arial"/>
              </a:rPr>
              <a:t>0.22 mm / 46%</a:t>
            </a:r>
          </a:p>
        </p:txBody>
      </p:sp>
      <p:sp>
        <p:nvSpPr>
          <p:cNvPr id="3" name="Slide Number Placeholder 5">
            <a:extLst>
              <a:ext uri="{FF2B5EF4-FFF2-40B4-BE49-F238E27FC236}">
                <a16:creationId xmlns:a16="http://schemas.microsoft.com/office/drawing/2014/main" id="{B993B8CC-2ED6-F177-84D1-DE3DABB1FDD3}"/>
              </a:ext>
            </a:extLst>
          </p:cNvPr>
          <p:cNvSpPr txBox="1">
            <a:spLocks/>
          </p:cNvSpPr>
          <p:nvPr/>
        </p:nvSpPr>
        <p:spPr>
          <a:xfrm>
            <a:off x="415129" y="6356351"/>
            <a:ext cx="4911473"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fld id="{5661273A-A5F1-094B-B1BA-EA2E4638F587}" type="slidenum">
              <a:rPr lang="en-US">
                <a:solidFill>
                  <a:srgbClr val="797979"/>
                </a:solidFill>
                <a:latin typeface="Poppins" panose="00000500000000000000" pitchFamily="2" charset="0"/>
                <a:cs typeface="Poppins" panose="00000500000000000000" pitchFamily="2" charset="0"/>
                <a:sym typeface="Arial"/>
              </a:rPr>
              <a:pPr defTabSz="457189"/>
              <a:t>45</a:t>
            </a:fld>
            <a:endParaRPr lang="en-US" dirty="0">
              <a:solidFill>
                <a:srgbClr val="797979"/>
              </a:solidFill>
              <a:latin typeface="Poppins" panose="00000500000000000000" pitchFamily="2" charset="0"/>
              <a:cs typeface="Poppins" panose="00000500000000000000" pitchFamily="2" charset="0"/>
              <a:sym typeface="Arial"/>
            </a:endParaRPr>
          </a:p>
        </p:txBody>
      </p:sp>
      <p:sp>
        <p:nvSpPr>
          <p:cNvPr id="4" name="TextBox 3">
            <a:extLst>
              <a:ext uri="{FF2B5EF4-FFF2-40B4-BE49-F238E27FC236}">
                <a16:creationId xmlns:a16="http://schemas.microsoft.com/office/drawing/2014/main" id="{0DD378F7-04AF-54FD-2DC9-898207C66D85}"/>
              </a:ext>
            </a:extLst>
          </p:cNvPr>
          <p:cNvSpPr txBox="1"/>
          <p:nvPr/>
        </p:nvSpPr>
        <p:spPr>
          <a:xfrm>
            <a:off x="1165485" y="6044661"/>
            <a:ext cx="8371246" cy="338554"/>
          </a:xfrm>
          <a:prstGeom prst="rect">
            <a:avLst/>
          </a:prstGeom>
          <a:noFill/>
        </p:spPr>
        <p:txBody>
          <a:bodyPr wrap="square" rtlCol="0">
            <a:spAutoFit/>
          </a:bodyPr>
          <a:lstStyle/>
          <a:p>
            <a:pPr defTabSz="1219170">
              <a:buClr>
                <a:srgbClr val="000000"/>
              </a:buClr>
            </a:pPr>
            <a:r>
              <a:rPr lang="en-US" sz="1600" kern="0" dirty="0">
                <a:solidFill>
                  <a:srgbClr val="1B4298"/>
                </a:solidFill>
                <a:latin typeface="Poppins" panose="00000500000000000000" pitchFamily="2" charset="0"/>
                <a:cs typeface="Poppins" panose="00000500000000000000" pitchFamily="2" charset="0"/>
                <a:sym typeface="Arial"/>
              </a:rPr>
              <a:t>*Planned Subgroup: subjects met MiSight’s age and Rx criteria</a:t>
            </a:r>
          </a:p>
        </p:txBody>
      </p:sp>
    </p:spTree>
    <p:extLst>
      <p:ext uri="{BB962C8B-B14F-4D97-AF65-F5344CB8AC3E}">
        <p14:creationId xmlns:p14="http://schemas.microsoft.com/office/powerpoint/2010/main" val="139011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BED951-F0C5-4565-B500-096ECA3873EC}"/>
              </a:ext>
            </a:extLst>
          </p:cNvPr>
          <p:cNvGraphicFramePr>
            <a:graphicFrameLocks/>
          </p:cNvGraphicFramePr>
          <p:nvPr/>
        </p:nvGraphicFramePr>
        <p:xfrm>
          <a:off x="1681026" y="2271202"/>
          <a:ext cx="8549652" cy="37869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FA57DFB-3EAF-D137-38D6-242E45A8A0FB}"/>
              </a:ext>
            </a:extLst>
          </p:cNvPr>
          <p:cNvSpPr>
            <a:spLocks noGrp="1"/>
          </p:cNvSpPr>
          <p:nvPr>
            <p:ph type="title"/>
          </p:nvPr>
        </p:nvSpPr>
        <p:spPr>
          <a:xfrm>
            <a:off x="838199" y="365125"/>
            <a:ext cx="11038367" cy="1325563"/>
          </a:xfrm>
        </p:spPr>
        <p:txBody>
          <a:bodyPr>
            <a:normAutofit/>
          </a:bodyPr>
          <a:lstStyle/>
          <a:p>
            <a:r>
              <a:rPr lang="en-US" sz="4000" dirty="0">
                <a:solidFill>
                  <a:srgbClr val="1B4298"/>
                </a:solidFill>
              </a:rPr>
              <a:t>Proportional Analysis </a:t>
            </a:r>
            <a:br>
              <a:rPr lang="en-US" sz="3200" b="0" dirty="0">
                <a:solidFill>
                  <a:srgbClr val="1B4298"/>
                </a:solidFill>
              </a:rPr>
            </a:br>
            <a:r>
              <a:rPr lang="en-US" sz="2400" b="0" dirty="0">
                <a:solidFill>
                  <a:srgbClr val="1B4298"/>
                </a:solidFill>
              </a:rPr>
              <a:t>Distribution of Cycloplegic SER Change over 2 years(PS*)</a:t>
            </a:r>
            <a:endParaRPr lang="en-US" sz="3200" b="0" dirty="0">
              <a:solidFill>
                <a:srgbClr val="1B4298"/>
              </a:solidFill>
            </a:endParaRPr>
          </a:p>
        </p:txBody>
      </p:sp>
      <p:sp>
        <p:nvSpPr>
          <p:cNvPr id="4" name="TextBox 3">
            <a:extLst>
              <a:ext uri="{FF2B5EF4-FFF2-40B4-BE49-F238E27FC236}">
                <a16:creationId xmlns:a16="http://schemas.microsoft.com/office/drawing/2014/main" id="{FDFEB3C6-3AB2-AF2F-A316-75246B44049C}"/>
              </a:ext>
            </a:extLst>
          </p:cNvPr>
          <p:cNvSpPr txBox="1"/>
          <p:nvPr/>
        </p:nvSpPr>
        <p:spPr>
          <a:xfrm>
            <a:off x="878846" y="1544722"/>
            <a:ext cx="10746993" cy="1118319"/>
          </a:xfrm>
          <a:prstGeom prst="rect">
            <a:avLst/>
          </a:prstGeom>
          <a:noFill/>
        </p:spPr>
        <p:txBody>
          <a:bodyPr wrap="square" rtlCol="0">
            <a:spAutoFit/>
          </a:bodyPr>
          <a:lstStyle/>
          <a:p>
            <a:pPr defTabSz="1219170">
              <a:buClr>
                <a:srgbClr val="000000"/>
              </a:buClr>
            </a:pPr>
            <a:r>
              <a:rPr lang="en-US" sz="2400" b="1" kern="0" dirty="0">
                <a:solidFill>
                  <a:srgbClr val="1B4298"/>
                </a:solidFill>
                <a:latin typeface="Poppins" panose="00000500000000000000" pitchFamily="2" charset="0"/>
                <a:cs typeface="Poppins" panose="00000500000000000000" pitchFamily="2" charset="0"/>
                <a:sym typeface="Arial"/>
              </a:rPr>
              <a:t>NVMF: 34% Near Emmetropic </a:t>
            </a:r>
            <a:r>
              <a:rPr lang="en-US" sz="2400" kern="0" dirty="0">
                <a:solidFill>
                  <a:srgbClr val="1B4298"/>
                </a:solidFill>
                <a:latin typeface="Poppins" panose="00000500000000000000" pitchFamily="2" charset="0"/>
                <a:cs typeface="Poppins" panose="00000500000000000000" pitchFamily="2" charset="0"/>
                <a:sym typeface="Arial"/>
              </a:rPr>
              <a:t>Change over 24 months (≤ -0.25 D) </a:t>
            </a:r>
          </a:p>
          <a:p>
            <a:pPr defTabSz="1219170">
              <a:buClr>
                <a:srgbClr val="000000"/>
              </a:buClr>
            </a:pPr>
            <a:r>
              <a:rPr lang="en-US" sz="1867" kern="0" dirty="0">
                <a:solidFill>
                  <a:srgbClr val="1B4298"/>
                </a:solidFill>
                <a:latin typeface="Poppins" panose="00000500000000000000" pitchFamily="2" charset="0"/>
                <a:cs typeface="Poppins" panose="00000500000000000000" pitchFamily="2" charset="0"/>
                <a:sym typeface="Arial"/>
              </a:rPr>
              <a:t>(vs SVCL 8%, p&lt;0.001)</a:t>
            </a:r>
          </a:p>
          <a:p>
            <a:pPr defTabSz="1219170">
              <a:buClr>
                <a:srgbClr val="000000"/>
              </a:buClr>
            </a:pPr>
            <a:endParaRPr lang="en-US" sz="2400" kern="0" dirty="0">
              <a:solidFill>
                <a:srgbClr val="1B4298"/>
              </a:solidFill>
              <a:latin typeface="Poppins" panose="00000500000000000000" pitchFamily="2" charset="0"/>
              <a:cs typeface="Poppins" panose="00000500000000000000" pitchFamily="2" charset="0"/>
              <a:sym typeface="Arial"/>
            </a:endParaRPr>
          </a:p>
        </p:txBody>
      </p:sp>
      <p:sp>
        <p:nvSpPr>
          <p:cNvPr id="7" name="TextBox 6">
            <a:extLst>
              <a:ext uri="{FF2B5EF4-FFF2-40B4-BE49-F238E27FC236}">
                <a16:creationId xmlns:a16="http://schemas.microsoft.com/office/drawing/2014/main" id="{38F9FEF6-8E4A-FADC-3F0B-8A2478841CF2}"/>
              </a:ext>
            </a:extLst>
          </p:cNvPr>
          <p:cNvSpPr txBox="1"/>
          <p:nvPr/>
        </p:nvSpPr>
        <p:spPr>
          <a:xfrm>
            <a:off x="1165485" y="6044661"/>
            <a:ext cx="7655969" cy="379656"/>
          </a:xfrm>
          <a:prstGeom prst="rect">
            <a:avLst/>
          </a:prstGeom>
          <a:noFill/>
        </p:spPr>
        <p:txBody>
          <a:bodyPr wrap="square" rtlCol="0">
            <a:spAutoFit/>
          </a:bodyPr>
          <a:lstStyle/>
          <a:p>
            <a:pPr defTabSz="1219170">
              <a:buClr>
                <a:srgbClr val="000000"/>
              </a:buClr>
            </a:pPr>
            <a:r>
              <a:rPr lang="en-US" sz="1867" kern="0" dirty="0">
                <a:solidFill>
                  <a:srgbClr val="1B4298"/>
                </a:solidFill>
                <a:latin typeface="Poppins" panose="00000500000000000000" pitchFamily="2" charset="0"/>
                <a:cs typeface="Poppins" panose="00000500000000000000" pitchFamily="2" charset="0"/>
                <a:sym typeface="Arial"/>
              </a:rPr>
              <a:t>*Planned Subgroup: subjects met MiSight’s age and Rx criteria</a:t>
            </a:r>
          </a:p>
        </p:txBody>
      </p:sp>
      <p:sp>
        <p:nvSpPr>
          <p:cNvPr id="5" name="TextBox 4">
            <a:extLst>
              <a:ext uri="{FF2B5EF4-FFF2-40B4-BE49-F238E27FC236}">
                <a16:creationId xmlns:a16="http://schemas.microsoft.com/office/drawing/2014/main" id="{46B2473A-2AB7-1EF0-25D9-C48EE0A7739C}"/>
              </a:ext>
            </a:extLst>
          </p:cNvPr>
          <p:cNvSpPr txBox="1"/>
          <p:nvPr/>
        </p:nvSpPr>
        <p:spPr>
          <a:xfrm>
            <a:off x="2865460" y="2827500"/>
            <a:ext cx="1692323" cy="369332"/>
          </a:xfrm>
          <a:prstGeom prst="rect">
            <a:avLst/>
          </a:prstGeom>
          <a:noFill/>
        </p:spPr>
        <p:txBody>
          <a:bodyPr wrap="square" rtlCol="0">
            <a:spAutoFit/>
          </a:bodyPr>
          <a:lstStyle/>
          <a:p>
            <a:r>
              <a:rPr lang="en-US" dirty="0">
                <a:solidFill>
                  <a:schemeClr val="bg2">
                    <a:lumMod val="10000"/>
                  </a:schemeClr>
                </a:solidFill>
              </a:rPr>
              <a:t>34% vs 8%</a:t>
            </a:r>
          </a:p>
        </p:txBody>
      </p:sp>
      <p:sp>
        <p:nvSpPr>
          <p:cNvPr id="6" name="Rectangle: Rounded Corners 5">
            <a:extLst>
              <a:ext uri="{FF2B5EF4-FFF2-40B4-BE49-F238E27FC236}">
                <a16:creationId xmlns:a16="http://schemas.microsoft.com/office/drawing/2014/main" id="{F7A630FC-85B0-2443-C1BD-49E9B515E09A}"/>
              </a:ext>
            </a:extLst>
          </p:cNvPr>
          <p:cNvSpPr/>
          <p:nvPr/>
        </p:nvSpPr>
        <p:spPr>
          <a:xfrm>
            <a:off x="2770496" y="2827500"/>
            <a:ext cx="1484004" cy="27407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392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35D13-9D40-3E23-A02A-25959E4C6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5D3641-C765-6D39-4DD7-34D220713A7D}"/>
              </a:ext>
            </a:extLst>
          </p:cNvPr>
          <p:cNvSpPr>
            <a:spLocks noGrp="1"/>
          </p:cNvSpPr>
          <p:nvPr>
            <p:ph type="title"/>
          </p:nvPr>
        </p:nvSpPr>
        <p:spPr/>
        <p:txBody>
          <a:bodyPr>
            <a:normAutofit/>
          </a:bodyPr>
          <a:lstStyle/>
          <a:p>
            <a:r>
              <a:rPr lang="en-US" sz="4000" dirty="0">
                <a:solidFill>
                  <a:srgbClr val="1B4298"/>
                </a:solidFill>
              </a:rPr>
              <a:t>Proportional Analysis </a:t>
            </a:r>
            <a:br>
              <a:rPr lang="en-US" sz="3200" b="0" dirty="0">
                <a:solidFill>
                  <a:srgbClr val="1B4298"/>
                </a:solidFill>
              </a:rPr>
            </a:br>
            <a:r>
              <a:rPr lang="en-US" sz="2400" b="0" dirty="0">
                <a:solidFill>
                  <a:srgbClr val="1B4298"/>
                </a:solidFill>
              </a:rPr>
              <a:t>Distribution of Axial Length Change over 2 years (PS*)</a:t>
            </a:r>
            <a:endParaRPr lang="en-US" sz="3200" b="0" dirty="0">
              <a:solidFill>
                <a:srgbClr val="1B4298"/>
              </a:solidFill>
            </a:endParaRPr>
          </a:p>
        </p:txBody>
      </p:sp>
      <p:sp>
        <p:nvSpPr>
          <p:cNvPr id="4" name="TextBox 3">
            <a:extLst>
              <a:ext uri="{FF2B5EF4-FFF2-40B4-BE49-F238E27FC236}">
                <a16:creationId xmlns:a16="http://schemas.microsoft.com/office/drawing/2014/main" id="{97F49DBA-4572-B3BB-1246-C80C28833B1F}"/>
              </a:ext>
            </a:extLst>
          </p:cNvPr>
          <p:cNvSpPr txBox="1"/>
          <p:nvPr/>
        </p:nvSpPr>
        <p:spPr>
          <a:xfrm>
            <a:off x="896676" y="1477679"/>
            <a:ext cx="10746993" cy="1118319"/>
          </a:xfrm>
          <a:prstGeom prst="rect">
            <a:avLst/>
          </a:prstGeom>
          <a:noFill/>
        </p:spPr>
        <p:txBody>
          <a:bodyPr wrap="square" rtlCol="0">
            <a:spAutoFit/>
          </a:bodyPr>
          <a:lstStyle/>
          <a:p>
            <a:pPr defTabSz="1219170">
              <a:buClr>
                <a:srgbClr val="000000"/>
              </a:buClr>
            </a:pPr>
            <a:r>
              <a:rPr lang="en-US" sz="2400" b="1" kern="0" dirty="0">
                <a:solidFill>
                  <a:srgbClr val="1B4298"/>
                </a:solidFill>
                <a:latin typeface="Poppins" panose="00000500000000000000" pitchFamily="2" charset="0"/>
                <a:cs typeface="Poppins" panose="00000500000000000000" pitchFamily="2" charset="0"/>
                <a:sym typeface="Arial"/>
              </a:rPr>
              <a:t>NVMF: 65% Near Emmetropic </a:t>
            </a:r>
            <a:r>
              <a:rPr lang="en-US" sz="2400" kern="0" dirty="0">
                <a:solidFill>
                  <a:srgbClr val="1B4298"/>
                </a:solidFill>
                <a:latin typeface="Poppins" panose="00000500000000000000" pitchFamily="2" charset="0"/>
                <a:cs typeface="Poppins" panose="00000500000000000000" pitchFamily="2" charset="0"/>
                <a:sym typeface="Arial"/>
              </a:rPr>
              <a:t>Change over 24 months (≤0.30 mm) </a:t>
            </a:r>
          </a:p>
          <a:p>
            <a:pPr defTabSz="1219170">
              <a:buClr>
                <a:srgbClr val="000000"/>
              </a:buClr>
            </a:pPr>
            <a:r>
              <a:rPr lang="en-US" sz="1867" kern="0" dirty="0">
                <a:solidFill>
                  <a:srgbClr val="1B4298"/>
                </a:solidFill>
                <a:latin typeface="Poppins" panose="00000500000000000000" pitchFamily="2" charset="0"/>
                <a:cs typeface="Poppins" panose="00000500000000000000" pitchFamily="2" charset="0"/>
                <a:sym typeface="Arial"/>
              </a:rPr>
              <a:t>(vs SVCL 33%, p=0.016)</a:t>
            </a:r>
          </a:p>
          <a:p>
            <a:pPr defTabSz="1219170">
              <a:buClr>
                <a:srgbClr val="000000"/>
              </a:buClr>
            </a:pPr>
            <a:endParaRPr lang="en-US" sz="2400" kern="0" dirty="0">
              <a:solidFill>
                <a:srgbClr val="1B4298"/>
              </a:solidFill>
              <a:latin typeface="Poppins" panose="00000500000000000000" pitchFamily="2" charset="0"/>
              <a:cs typeface="Poppins" panose="00000500000000000000" pitchFamily="2" charset="0"/>
              <a:sym typeface="Arial"/>
            </a:endParaRPr>
          </a:p>
        </p:txBody>
      </p:sp>
      <p:graphicFrame>
        <p:nvGraphicFramePr>
          <p:cNvPr id="5" name="Chart 4">
            <a:extLst>
              <a:ext uri="{FF2B5EF4-FFF2-40B4-BE49-F238E27FC236}">
                <a16:creationId xmlns:a16="http://schemas.microsoft.com/office/drawing/2014/main" id="{5E774E8D-D57D-EF5C-0AB8-A9A468ACDDB2}"/>
              </a:ext>
            </a:extLst>
          </p:cNvPr>
          <p:cNvGraphicFramePr>
            <a:graphicFrameLocks/>
          </p:cNvGraphicFramePr>
          <p:nvPr/>
        </p:nvGraphicFramePr>
        <p:xfrm>
          <a:off x="2097629" y="2304457"/>
          <a:ext cx="8284504"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A24D3A6-BA57-EDDB-019E-C68EAC7D74D2}"/>
              </a:ext>
            </a:extLst>
          </p:cNvPr>
          <p:cNvSpPr txBox="1"/>
          <p:nvPr/>
        </p:nvSpPr>
        <p:spPr>
          <a:xfrm>
            <a:off x="1165485" y="6007499"/>
            <a:ext cx="7655969" cy="379656"/>
          </a:xfrm>
          <a:prstGeom prst="rect">
            <a:avLst/>
          </a:prstGeom>
          <a:noFill/>
        </p:spPr>
        <p:txBody>
          <a:bodyPr wrap="square" rtlCol="0">
            <a:spAutoFit/>
          </a:bodyPr>
          <a:lstStyle/>
          <a:p>
            <a:pPr defTabSz="1219170">
              <a:buClr>
                <a:srgbClr val="000000"/>
              </a:buClr>
            </a:pPr>
            <a:r>
              <a:rPr lang="en-US" sz="1867" kern="0" dirty="0">
                <a:solidFill>
                  <a:srgbClr val="1B4298"/>
                </a:solidFill>
                <a:latin typeface="Poppins" panose="00000500000000000000" pitchFamily="2" charset="0"/>
                <a:cs typeface="Poppins" panose="00000500000000000000" pitchFamily="2" charset="0"/>
                <a:sym typeface="Arial"/>
              </a:rPr>
              <a:t>*Planned Subgroup: subjects met MiSight’s age and Rx criteria</a:t>
            </a:r>
          </a:p>
        </p:txBody>
      </p:sp>
    </p:spTree>
    <p:extLst>
      <p:ext uri="{BB962C8B-B14F-4D97-AF65-F5344CB8AC3E}">
        <p14:creationId xmlns:p14="http://schemas.microsoft.com/office/powerpoint/2010/main" val="249059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FB1F7D-AB56-E267-171D-6508AF5CFF9A}"/>
              </a:ext>
            </a:extLst>
          </p:cNvPr>
          <p:cNvSpPr>
            <a:spLocks noGrp="1"/>
          </p:cNvSpPr>
          <p:nvPr>
            <p:ph idx="1"/>
          </p:nvPr>
        </p:nvSpPr>
        <p:spPr>
          <a:xfrm>
            <a:off x="596900" y="1411627"/>
            <a:ext cx="10960100" cy="3986245"/>
          </a:xfrm>
        </p:spPr>
        <p:txBody>
          <a:bodyPr>
            <a:normAutofit/>
          </a:bodyPr>
          <a:lstStyle/>
          <a:p>
            <a:pPr>
              <a:lnSpc>
                <a:spcPct val="100000"/>
              </a:lnSpc>
              <a:spcBef>
                <a:spcPts val="600"/>
              </a:spcBef>
            </a:pPr>
            <a:r>
              <a:rPr lang="en-US" sz="2000" dirty="0">
                <a:solidFill>
                  <a:schemeClr val="tx2">
                    <a:lumMod val="50000"/>
                  </a:schemeClr>
                </a:solidFill>
                <a:latin typeface="Poppins" panose="00000500000000000000" pitchFamily="2" charset="0"/>
                <a:cs typeface="Poppins" panose="00000500000000000000" pitchFamily="2" charset="0"/>
              </a:rPr>
              <a:t>PROTECT Randomized Clinical Trial data</a:t>
            </a:r>
          </a:p>
          <a:p>
            <a:pPr marL="228600" lvl="1" indent="-228600">
              <a:lnSpc>
                <a:spcPct val="100000"/>
              </a:lnSpc>
              <a:spcBef>
                <a:spcPts val="600"/>
              </a:spcBef>
              <a:buFont typeface="Arial" panose="020B0604020202020204" pitchFamily="34" charset="0"/>
              <a:buChar char="•"/>
            </a:pPr>
            <a:r>
              <a:rPr lang="en-US" sz="2000" dirty="0">
                <a:solidFill>
                  <a:schemeClr val="tx2">
                    <a:lumMod val="50000"/>
                  </a:schemeClr>
                </a:solidFill>
                <a:latin typeface="Poppins" panose="00000500000000000000" pitchFamily="2" charset="0"/>
                <a:cs typeface="Poppins" panose="00000500000000000000" pitchFamily="2" charset="0"/>
              </a:rPr>
              <a:t>The safety profile of the study population is similar between single vision (SV) and multifocal contact lenses (NVMF)</a:t>
            </a:r>
          </a:p>
          <a:p>
            <a:pPr marL="228600" lvl="1" indent="-228600">
              <a:lnSpc>
                <a:spcPct val="100000"/>
              </a:lnSpc>
              <a:spcBef>
                <a:spcPts val="600"/>
              </a:spcBef>
              <a:buFont typeface="Arial" panose="020B0604020202020204" pitchFamily="34" charset="0"/>
              <a:buChar char="•"/>
            </a:pPr>
            <a:r>
              <a:rPr lang="en-US" sz="2000" b="1" dirty="0">
                <a:solidFill>
                  <a:schemeClr val="tx2">
                    <a:lumMod val="50000"/>
                  </a:schemeClr>
                </a:solidFill>
                <a:latin typeface="Poppins" panose="00000500000000000000" pitchFamily="2" charset="0"/>
                <a:cs typeface="Poppins" panose="00000500000000000000" pitchFamily="2" charset="0"/>
              </a:rPr>
              <a:t>2-year preliminary analysis </a:t>
            </a:r>
            <a:r>
              <a:rPr lang="en-US" sz="2000" dirty="0">
                <a:solidFill>
                  <a:schemeClr val="tx2">
                    <a:lumMod val="50000"/>
                  </a:schemeClr>
                </a:solidFill>
                <a:latin typeface="Poppins" panose="00000500000000000000" pitchFamily="2" charset="0"/>
                <a:cs typeface="Poppins" panose="00000500000000000000" pitchFamily="2" charset="0"/>
              </a:rPr>
              <a:t>shows continuous control in myopia progression, corroborating with the NVMF real-world data. In the population of 8 to&lt;13-year-olds, baseline CSER between -0.75D to  -4.00D, compared with single vision lenses, NVMF had adjusted value of:</a:t>
            </a:r>
          </a:p>
          <a:p>
            <a:pPr lvl="2">
              <a:lnSpc>
                <a:spcPct val="100000"/>
              </a:lnSpc>
              <a:spcBef>
                <a:spcPts val="600"/>
              </a:spcBef>
            </a:pPr>
            <a:r>
              <a:rPr lang="en-US" sz="2000" b="1" dirty="0">
                <a:solidFill>
                  <a:schemeClr val="tx2">
                    <a:lumMod val="50000"/>
                  </a:schemeClr>
                </a:solidFill>
                <a:latin typeface="Poppins" panose="00000500000000000000" pitchFamily="2" charset="0"/>
                <a:cs typeface="Poppins" panose="00000500000000000000" pitchFamily="2" charset="0"/>
              </a:rPr>
              <a:t>0.59 D (53%) </a:t>
            </a:r>
            <a:r>
              <a:rPr lang="en-US" sz="2000" dirty="0">
                <a:solidFill>
                  <a:schemeClr val="tx2">
                    <a:lumMod val="50000"/>
                  </a:schemeClr>
                </a:solidFill>
                <a:latin typeface="Poppins" panose="00000500000000000000" pitchFamily="2" charset="0"/>
                <a:cs typeface="Poppins" panose="00000500000000000000" pitchFamily="2" charset="0"/>
              </a:rPr>
              <a:t>reduction of myopia progression</a:t>
            </a:r>
          </a:p>
          <a:p>
            <a:pPr lvl="2">
              <a:lnSpc>
                <a:spcPct val="100000"/>
              </a:lnSpc>
              <a:spcBef>
                <a:spcPts val="600"/>
              </a:spcBef>
            </a:pPr>
            <a:r>
              <a:rPr lang="en-US" sz="2000" b="1" dirty="0">
                <a:solidFill>
                  <a:schemeClr val="tx2">
                    <a:lumMod val="50000"/>
                  </a:schemeClr>
                </a:solidFill>
                <a:latin typeface="Poppins" panose="00000500000000000000" pitchFamily="2" charset="0"/>
                <a:cs typeface="Poppins" panose="00000500000000000000" pitchFamily="2" charset="0"/>
              </a:rPr>
              <a:t>0.22 mm (46%) </a:t>
            </a:r>
            <a:r>
              <a:rPr lang="en-US" sz="2000" dirty="0">
                <a:solidFill>
                  <a:schemeClr val="tx2">
                    <a:lumMod val="50000"/>
                  </a:schemeClr>
                </a:solidFill>
                <a:latin typeface="Poppins" panose="00000500000000000000" pitchFamily="2" charset="0"/>
                <a:cs typeface="Poppins" panose="00000500000000000000" pitchFamily="2" charset="0"/>
              </a:rPr>
              <a:t>retardation of axial elongation</a:t>
            </a:r>
          </a:p>
          <a:p>
            <a:pPr marL="228600" lvl="1" indent="-228600">
              <a:lnSpc>
                <a:spcPct val="100000"/>
              </a:lnSpc>
              <a:spcBef>
                <a:spcPts val="600"/>
              </a:spcBef>
              <a:buFont typeface="Arial" panose="020B0604020202020204" pitchFamily="34" charset="0"/>
              <a:buChar char="•"/>
            </a:pPr>
            <a:r>
              <a:rPr lang="en-US" sz="2000" dirty="0">
                <a:solidFill>
                  <a:schemeClr val="tx2">
                    <a:lumMod val="50000"/>
                  </a:schemeClr>
                </a:solidFill>
                <a:latin typeface="Poppins" panose="00000500000000000000" pitchFamily="2" charset="0"/>
                <a:cs typeface="Poppins" panose="00000500000000000000" pitchFamily="2" charset="0"/>
              </a:rPr>
              <a:t>Works for a large range of pupil sizes, clinical settings and populations</a:t>
            </a:r>
          </a:p>
        </p:txBody>
      </p:sp>
      <p:sp>
        <p:nvSpPr>
          <p:cNvPr id="4" name="TextBox 3">
            <a:extLst>
              <a:ext uri="{FF2B5EF4-FFF2-40B4-BE49-F238E27FC236}">
                <a16:creationId xmlns:a16="http://schemas.microsoft.com/office/drawing/2014/main" id="{2DD0DBBA-3C81-6DA3-707F-F93485451FFA}"/>
              </a:ext>
            </a:extLst>
          </p:cNvPr>
          <p:cNvSpPr txBox="1"/>
          <p:nvPr/>
        </p:nvSpPr>
        <p:spPr>
          <a:xfrm>
            <a:off x="662949" y="5577264"/>
            <a:ext cx="112134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mj-lt"/>
                <a:ea typeface="+mn-ea"/>
                <a:cs typeface="+mn-cs"/>
              </a:rPr>
              <a:t>*</a:t>
            </a:r>
            <a:r>
              <a:rPr kumimoji="0" lang="en-US" sz="1200" b="0" i="0" u="none" strike="noStrike" kern="1200" cap="none" spc="0" normalizeH="0" baseline="0" noProof="0" dirty="0">
                <a:ln>
                  <a:noFill/>
                </a:ln>
                <a:solidFill>
                  <a:srgbClr val="000000">
                    <a:lumMod val="75000"/>
                    <a:lumOff val="25000"/>
                  </a:srgbClr>
                </a:solidFill>
                <a:effectLst/>
                <a:uLnTx/>
                <a:uFillTx/>
                <a:latin typeface="+mj-lt"/>
                <a:ea typeface="DengXian" panose="02010600030101010101" pitchFamily="2" charset="-122"/>
                <a:cs typeface="+mn-cs"/>
              </a:rPr>
              <a:t>US: NaturalVue</a:t>
            </a:r>
            <a:r>
              <a:rPr kumimoji="0" lang="en-US" sz="1200" b="0" i="0" u="none" strike="noStrike" kern="1200" cap="none" spc="0" normalizeH="0" baseline="30000" noProof="0" dirty="0">
                <a:ln>
                  <a:noFill/>
                </a:ln>
                <a:solidFill>
                  <a:srgbClr val="000000">
                    <a:lumMod val="75000"/>
                    <a:lumOff val="25000"/>
                  </a:srgbClr>
                </a:solidFill>
                <a:effectLst/>
                <a:uLnTx/>
                <a:uFillTx/>
                <a:latin typeface="+mj-lt"/>
                <a:ea typeface="DengXian" panose="02010600030101010101" pitchFamily="2" charset="-122"/>
                <a:cs typeface="+mn-cs"/>
              </a:rPr>
              <a:t>®</a:t>
            </a:r>
            <a:r>
              <a:rPr kumimoji="0" lang="en-US" sz="1200" b="0" i="0" u="none" strike="noStrike" kern="1200" cap="none" spc="0" normalizeH="0" baseline="0" noProof="0" dirty="0">
                <a:ln>
                  <a:noFill/>
                </a:ln>
                <a:solidFill>
                  <a:srgbClr val="000000">
                    <a:lumMod val="75000"/>
                    <a:lumOff val="25000"/>
                  </a:srgbClr>
                </a:solidFill>
                <a:effectLst/>
                <a:uLnTx/>
                <a:uFillTx/>
                <a:latin typeface="+mj-lt"/>
                <a:ea typeface="DengXian" panose="02010600030101010101" pitchFamily="2" charset="-122"/>
                <a:cs typeface="+mn-cs"/>
              </a:rPr>
              <a:t> (etafilcon A)  Multifocal 1 Day</a:t>
            </a:r>
            <a:r>
              <a:rPr kumimoji="0" lang="en-US" sz="1200" b="0" i="0" u="none" strike="noStrike" kern="1200" cap="none" spc="0" normalizeH="0" baseline="30000" noProof="0" dirty="0">
                <a:ln>
                  <a:noFill/>
                </a:ln>
                <a:solidFill>
                  <a:srgbClr val="000000">
                    <a:lumMod val="75000"/>
                    <a:lumOff val="25000"/>
                  </a:srgbClr>
                </a:solidFill>
                <a:effectLst/>
                <a:uLnTx/>
                <a:uFillTx/>
                <a:latin typeface="+mj-lt"/>
                <a:ea typeface="DengXian" panose="02010600030101010101" pitchFamily="2" charset="-122"/>
                <a:cs typeface="+mn-cs"/>
              </a:rPr>
              <a:t>™</a:t>
            </a:r>
            <a:r>
              <a:rPr kumimoji="0" lang="en-US" sz="1200" b="0" i="0" u="none" strike="noStrike" kern="1200" cap="none" spc="0" normalizeH="0" baseline="0" noProof="0" dirty="0">
                <a:ln>
                  <a:noFill/>
                </a:ln>
                <a:solidFill>
                  <a:srgbClr val="000000">
                    <a:lumMod val="75000"/>
                    <a:lumOff val="25000"/>
                  </a:srgbClr>
                </a:solidFill>
                <a:effectLst/>
                <a:uLnTx/>
                <a:uFillTx/>
                <a:latin typeface="+mj-lt"/>
                <a:ea typeface="DengXian" panose="02010600030101010101" pitchFamily="2" charset="-122"/>
                <a:cs typeface="+mn-cs"/>
              </a:rPr>
              <a:t> Disposable Soft Contact Lenses are indicated for daily wear for the correction of refractive ametropia (myopia and hyperopia), and/or presbyopia in normal eyes. OUS:  indicated for daily wear for the correction of refractive ametropia (myopia and hyperopia), and/or presbyopia, and myopia progression control in normal eyes.</a:t>
            </a:r>
          </a:p>
        </p:txBody>
      </p:sp>
      <p:sp>
        <p:nvSpPr>
          <p:cNvPr id="10" name="Title 1">
            <a:extLst>
              <a:ext uri="{FF2B5EF4-FFF2-40B4-BE49-F238E27FC236}">
                <a16:creationId xmlns:a16="http://schemas.microsoft.com/office/drawing/2014/main" id="{BB30C14B-7D8D-5EEE-9D29-DA90811A200D}"/>
              </a:ext>
            </a:extLst>
          </p:cNvPr>
          <p:cNvSpPr txBox="1">
            <a:spLocks/>
          </p:cNvSpPr>
          <p:nvPr/>
        </p:nvSpPr>
        <p:spPr>
          <a:xfrm>
            <a:off x="549275" y="539750"/>
            <a:ext cx="8701405" cy="115093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a:gradFill>
                  <a:gsLst>
                    <a:gs pos="0">
                      <a:schemeClr val="accent2"/>
                    </a:gs>
                    <a:gs pos="100000">
                      <a:schemeClr val="tx1"/>
                    </a:gs>
                  </a:gsLst>
                  <a:lin ang="0" scaled="0"/>
                </a:gradFill>
                <a:latin typeface="Avant Guar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Poppins" panose="00000500000000000000" pitchFamily="2" charset="0"/>
                <a:cs typeface="Poppins" panose="00000500000000000000" pitchFamily="2" charset="0"/>
              </a:rPr>
              <a:t>Myopia Management Summary</a:t>
            </a:r>
          </a:p>
        </p:txBody>
      </p:sp>
    </p:spTree>
    <p:extLst>
      <p:ext uri="{BB962C8B-B14F-4D97-AF65-F5344CB8AC3E}">
        <p14:creationId xmlns:p14="http://schemas.microsoft.com/office/powerpoint/2010/main" val="2497729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495F-E912-8422-1852-AC6554E22C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07EAF9-8639-4237-452D-F7EACA7B46C2}"/>
              </a:ext>
            </a:extLst>
          </p:cNvPr>
          <p:cNvSpPr>
            <a:spLocks noGrp="1"/>
          </p:cNvSpPr>
          <p:nvPr>
            <p:ph type="title"/>
          </p:nvPr>
        </p:nvSpPr>
        <p:spPr>
          <a:xfrm>
            <a:off x="2298032" y="2572669"/>
            <a:ext cx="9055768" cy="2277627"/>
          </a:xfrm>
        </p:spPr>
        <p:txBody>
          <a:bodyPr>
            <a:noAutofit/>
          </a:bodyPr>
          <a:lstStyle/>
          <a:p>
            <a:pPr marL="0" marR="0">
              <a:lnSpc>
                <a:spcPct val="100000"/>
              </a:lnSpc>
              <a:spcBef>
                <a:spcPts val="0"/>
              </a:spcBef>
            </a:pPr>
            <a:r>
              <a:rPr lang="en-US" sz="3600" b="1" kern="100" dirty="0">
                <a:effectLst/>
                <a:latin typeface="Poppins" panose="00000500000000000000" pitchFamily="2" charset="0"/>
                <a:ea typeface="DengXian" panose="02010600030101010101" pitchFamily="2" charset="-122"/>
                <a:cs typeface="Poppins" panose="00000500000000000000" pitchFamily="2" charset="0"/>
              </a:rPr>
              <a:t>Additional Analysis:</a:t>
            </a:r>
            <a:br>
              <a:rPr lang="en-US" sz="3600" b="1" kern="100" dirty="0">
                <a:effectLst/>
                <a:latin typeface="Poppins" panose="00000500000000000000" pitchFamily="2" charset="0"/>
                <a:ea typeface="DengXian" panose="02010600030101010101" pitchFamily="2" charset="-122"/>
                <a:cs typeface="Poppins" panose="00000500000000000000" pitchFamily="2" charset="0"/>
              </a:rPr>
            </a:br>
            <a:r>
              <a:rPr lang="en-US" sz="3600" b="0" kern="100" dirty="0">
                <a:effectLst/>
                <a:latin typeface="Poppins" panose="00000500000000000000" pitchFamily="2" charset="0"/>
                <a:ea typeface="DengXian" panose="02010600030101010101" pitchFamily="2" charset="-122"/>
                <a:cs typeface="Poppins" panose="00000500000000000000" pitchFamily="2" charset="0"/>
              </a:rPr>
              <a:t>Patient Reported Outcomes of Children Wearing Catenary Curved Power Profile Multifocal Lenses</a:t>
            </a:r>
          </a:p>
        </p:txBody>
      </p:sp>
    </p:spTree>
    <p:extLst>
      <p:ext uri="{BB962C8B-B14F-4D97-AF65-F5344CB8AC3E}">
        <p14:creationId xmlns:p14="http://schemas.microsoft.com/office/powerpoint/2010/main" val="2830968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CC333-A8EE-2533-6626-0A46DCEA1AB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4C3DA0D-A275-95D0-73C3-5FF85660AF62}"/>
              </a:ext>
            </a:extLst>
          </p:cNvPr>
          <p:cNvSpPr/>
          <p:nvPr/>
        </p:nvSpPr>
        <p:spPr>
          <a:xfrm>
            <a:off x="11558219" y="6462975"/>
            <a:ext cx="316755" cy="24622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209A419D-186A-7941-9103-2634D290DE7A}" type="slidenum">
              <a:rPr lang="en-AU" sz="1000">
                <a:solidFill>
                  <a:schemeClr val="bg1"/>
                </a:solidFill>
                <a:latin typeface="+mn-lt"/>
              </a:rPr>
              <a:t>5</a:t>
            </a:fld>
            <a:endParaRPr lang="en-US" sz="1000" dirty="0">
              <a:solidFill>
                <a:schemeClr val="bg1"/>
              </a:solidFill>
              <a:latin typeface="+mn-lt"/>
            </a:endParaRPr>
          </a:p>
        </p:txBody>
      </p:sp>
      <p:sp>
        <p:nvSpPr>
          <p:cNvPr id="4" name="Title 2">
            <a:extLst>
              <a:ext uri="{FF2B5EF4-FFF2-40B4-BE49-F238E27FC236}">
                <a16:creationId xmlns:a16="http://schemas.microsoft.com/office/drawing/2014/main" id="{41DB614A-D3CE-FD7F-8660-62BF0880872C}"/>
              </a:ext>
            </a:extLst>
          </p:cNvPr>
          <p:cNvSpPr txBox="1">
            <a:spLocks/>
          </p:cNvSpPr>
          <p:nvPr/>
        </p:nvSpPr>
        <p:spPr>
          <a:xfrm>
            <a:off x="568360" y="312436"/>
            <a:ext cx="11014040" cy="9753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4400" dirty="0">
              <a:solidFill>
                <a:srgbClr val="1B429A"/>
              </a:solidFill>
              <a:latin typeface="+mn-lt"/>
            </a:endParaRPr>
          </a:p>
        </p:txBody>
      </p:sp>
      <p:sp>
        <p:nvSpPr>
          <p:cNvPr id="5" name="TextBox 4">
            <a:extLst>
              <a:ext uri="{FF2B5EF4-FFF2-40B4-BE49-F238E27FC236}">
                <a16:creationId xmlns:a16="http://schemas.microsoft.com/office/drawing/2014/main" id="{D71C5608-CCC5-35AF-A36C-0D107656B3FC}"/>
              </a:ext>
            </a:extLst>
          </p:cNvPr>
          <p:cNvSpPr txBox="1"/>
          <p:nvPr/>
        </p:nvSpPr>
        <p:spPr>
          <a:xfrm>
            <a:off x="4769969" y="1210887"/>
            <a:ext cx="2877435" cy="19543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altLang="zh-CN" sz="2000" b="1" dirty="0">
                <a:solidFill>
                  <a:srgbClr val="002060"/>
                </a:solidFill>
                <a:latin typeface="Poppins" panose="00000500000000000000" pitchFamily="2" charset="0"/>
                <a:ea typeface="SimSun" panose="02010600030101010101" pitchFamily="2" charset="-122"/>
                <a:cs typeface="Poppins" panose="00000500000000000000" pitchFamily="2" charset="0"/>
              </a:rPr>
              <a:t>Bifocal/Zonal Refractive optic </a:t>
            </a:r>
          </a:p>
          <a:p>
            <a:pPr marL="171446" indent="-171446">
              <a:buFont typeface="Arial" panose="020B0604020202020204" pitchFamily="34" charset="0"/>
              <a:buChar char="•"/>
            </a:pPr>
            <a:r>
              <a:rPr lang="en-US" altLang="zh-CN" sz="18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rPr>
              <a:t>Halo and ghosting could be obvious</a:t>
            </a:r>
          </a:p>
          <a:p>
            <a:pPr marL="171446" indent="-171446">
              <a:buFont typeface="Arial" panose="020B0604020202020204" pitchFamily="34" charset="0"/>
              <a:buChar char="•"/>
            </a:pPr>
            <a:endParaRPr lang="zh-CN" altLang="en-US" sz="9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endParaRPr>
          </a:p>
          <a:p>
            <a:pPr marL="171446" indent="-171446">
              <a:buFont typeface="Arial" panose="020B0604020202020204" pitchFamily="34" charset="0"/>
              <a:buChar char="•"/>
            </a:pPr>
            <a:r>
              <a:rPr lang="en-US" altLang="zh-CN" sz="18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rPr>
              <a:t>Defocus treatment area is limited</a:t>
            </a:r>
            <a:endParaRPr lang="en-US" sz="18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endParaRPr>
          </a:p>
        </p:txBody>
      </p:sp>
      <p:sp>
        <p:nvSpPr>
          <p:cNvPr id="11" name="TextBox 10">
            <a:extLst>
              <a:ext uri="{FF2B5EF4-FFF2-40B4-BE49-F238E27FC236}">
                <a16:creationId xmlns:a16="http://schemas.microsoft.com/office/drawing/2014/main" id="{74AAA419-78DA-61D3-92EA-9F8AB3CCC8B0}"/>
              </a:ext>
            </a:extLst>
          </p:cNvPr>
          <p:cNvSpPr txBox="1"/>
          <p:nvPr/>
        </p:nvSpPr>
        <p:spPr>
          <a:xfrm>
            <a:off x="4769969" y="3783031"/>
            <a:ext cx="2760119" cy="260071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altLang="zh-CN" sz="2000" b="1" dirty="0">
                <a:solidFill>
                  <a:srgbClr val="002060"/>
                </a:solidFill>
                <a:latin typeface="Poppins" panose="00000500000000000000" pitchFamily="2" charset="0"/>
                <a:ea typeface="SimSun" panose="02010600030101010101" pitchFamily="2" charset="-122"/>
                <a:cs typeface="Poppins" panose="00000500000000000000" pitchFamily="2" charset="0"/>
              </a:rPr>
              <a:t>Catenary Multifocal</a:t>
            </a:r>
          </a:p>
          <a:p>
            <a:pPr marL="171446" indent="-171446">
              <a:buFont typeface="Arial" panose="020B0604020202020204" pitchFamily="34" charset="0"/>
              <a:buChar char="•"/>
            </a:pPr>
            <a:r>
              <a:rPr lang="en-US" altLang="zh-CN" sz="18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rPr>
              <a:t>Halo evenly spread out, reduced intensity</a:t>
            </a:r>
          </a:p>
          <a:p>
            <a:pPr marL="171446" indent="-171446">
              <a:buFont typeface="Arial" panose="020B0604020202020204" pitchFamily="34" charset="0"/>
              <a:buChar char="•"/>
            </a:pPr>
            <a:endParaRPr lang="en-US" altLang="zh-CN" sz="9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endParaRPr>
          </a:p>
          <a:p>
            <a:pPr marL="171446" indent="-171446">
              <a:buFont typeface="Arial" panose="020B0604020202020204" pitchFamily="34" charset="0"/>
              <a:buChar char="•"/>
            </a:pPr>
            <a:r>
              <a:rPr lang="en-US" altLang="zh-CN" sz="18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rPr>
              <a:t>Defocus treatment area significantly increased &gt;</a:t>
            </a:r>
            <a:r>
              <a:rPr lang="en-US" sz="1800" b="1" dirty="0">
                <a:solidFill>
                  <a:schemeClr val="bg2">
                    <a:lumMod val="25000"/>
                  </a:schemeClr>
                </a:solidFill>
                <a:latin typeface="Poppins" panose="00000500000000000000" pitchFamily="2" charset="0"/>
                <a:ea typeface="Calibri" panose="020F0502020204030204" pitchFamily="34" charset="0"/>
                <a:cs typeface="Poppins" panose="00000500000000000000" pitchFamily="2" charset="0"/>
              </a:rPr>
              <a:t>±</a:t>
            </a:r>
            <a:r>
              <a:rPr lang="en-US" altLang="zh-CN" sz="18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rPr>
              <a:t>30°</a:t>
            </a:r>
            <a:endParaRPr lang="en-US" sz="1800" dirty="0">
              <a:solidFill>
                <a:schemeClr val="bg2">
                  <a:lumMod val="25000"/>
                </a:schemeClr>
              </a:solidFill>
              <a:latin typeface="Poppins" panose="00000500000000000000" pitchFamily="2" charset="0"/>
              <a:ea typeface="SimSun" panose="02010600030101010101" pitchFamily="2" charset="-122"/>
              <a:cs typeface="Poppins" panose="00000500000000000000" pitchFamily="2" charset="0"/>
            </a:endParaRPr>
          </a:p>
        </p:txBody>
      </p:sp>
      <p:pic>
        <p:nvPicPr>
          <p:cNvPr id="12" name="Picture 11" descr="A picture containing text, dark, night sky&#10;&#10;Description automatically generated">
            <a:extLst>
              <a:ext uri="{FF2B5EF4-FFF2-40B4-BE49-F238E27FC236}">
                <a16:creationId xmlns:a16="http://schemas.microsoft.com/office/drawing/2014/main" id="{A28A763D-A885-8517-F686-9722332E3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759" y="3852078"/>
            <a:ext cx="4242909" cy="2514599"/>
          </a:xfrm>
          <a:prstGeom prst="rect">
            <a:avLst/>
          </a:prstGeom>
        </p:spPr>
      </p:pic>
      <p:pic>
        <p:nvPicPr>
          <p:cNvPr id="16" name="Picture 15" descr="A picture containing outdoor object, worm, star, night sky&#10;&#10;Description automatically generated">
            <a:extLst>
              <a:ext uri="{FF2B5EF4-FFF2-40B4-BE49-F238E27FC236}">
                <a16:creationId xmlns:a16="http://schemas.microsoft.com/office/drawing/2014/main" id="{BEAE51DD-4257-CB1E-5952-4216AA21C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759" y="1177646"/>
            <a:ext cx="4242909" cy="2514599"/>
          </a:xfrm>
          <a:prstGeom prst="rect">
            <a:avLst/>
          </a:prstGeom>
        </p:spPr>
      </p:pic>
      <p:pic>
        <p:nvPicPr>
          <p:cNvPr id="17" name="Picture 16" descr="Machine generated alternative text:&#10;Distance &#10;Focus &#10;Halo &#10;Halo &#10;Near &#10;Focus ">
            <a:extLst>
              <a:ext uri="{FF2B5EF4-FFF2-40B4-BE49-F238E27FC236}">
                <a16:creationId xmlns:a16="http://schemas.microsoft.com/office/drawing/2014/main" id="{2A16E694-59E7-0F40-53F1-7B448C1676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914" y="1177646"/>
            <a:ext cx="3289205" cy="2531519"/>
          </a:xfrm>
          <a:prstGeom prst="rect">
            <a:avLst/>
          </a:prstGeom>
          <a:noFill/>
          <a:ln>
            <a:noFill/>
          </a:ln>
        </p:spPr>
      </p:pic>
      <p:grpSp>
        <p:nvGrpSpPr>
          <p:cNvPr id="6" name="Group 5">
            <a:extLst>
              <a:ext uri="{FF2B5EF4-FFF2-40B4-BE49-F238E27FC236}">
                <a16:creationId xmlns:a16="http://schemas.microsoft.com/office/drawing/2014/main" id="{A6381B7F-3B48-3BD2-030E-CC003EAAC264}"/>
              </a:ext>
            </a:extLst>
          </p:cNvPr>
          <p:cNvGrpSpPr/>
          <p:nvPr/>
        </p:nvGrpSpPr>
        <p:grpSpPr>
          <a:xfrm>
            <a:off x="1691101" y="3852078"/>
            <a:ext cx="3054687" cy="2622785"/>
            <a:chOff x="1242931" y="2889058"/>
            <a:chExt cx="2493752" cy="1967089"/>
          </a:xfrm>
        </p:grpSpPr>
        <p:pic>
          <p:nvPicPr>
            <p:cNvPr id="18" name="Picture 17" descr="A picture containing laser, scene, worm&#10;&#10;Description automatically generated">
              <a:extLst>
                <a:ext uri="{FF2B5EF4-FFF2-40B4-BE49-F238E27FC236}">
                  <a16:creationId xmlns:a16="http://schemas.microsoft.com/office/drawing/2014/main" id="{562DA4DE-6895-90BD-F587-51B84F488604}"/>
                </a:ext>
              </a:extLst>
            </p:cNvPr>
            <p:cNvPicPr>
              <a:picLocks noChangeAspect="1"/>
            </p:cNvPicPr>
            <p:nvPr/>
          </p:nvPicPr>
          <p:blipFill>
            <a:blip r:embed="rId6"/>
            <a:stretch>
              <a:fillRect/>
            </a:stretch>
          </p:blipFill>
          <p:spPr>
            <a:xfrm>
              <a:off x="1242931" y="2889058"/>
              <a:ext cx="2466904" cy="1927755"/>
            </a:xfrm>
            <a:prstGeom prst="rect">
              <a:avLst/>
            </a:prstGeom>
          </p:spPr>
        </p:pic>
        <p:grpSp>
          <p:nvGrpSpPr>
            <p:cNvPr id="19" name="Group 18">
              <a:extLst>
                <a:ext uri="{FF2B5EF4-FFF2-40B4-BE49-F238E27FC236}">
                  <a16:creationId xmlns:a16="http://schemas.microsoft.com/office/drawing/2014/main" id="{9494C6AB-09C2-93B8-476A-C5B58A7A79CD}"/>
                </a:ext>
              </a:extLst>
            </p:cNvPr>
            <p:cNvGrpSpPr/>
            <p:nvPr/>
          </p:nvGrpSpPr>
          <p:grpSpPr>
            <a:xfrm>
              <a:off x="2367916" y="3990044"/>
              <a:ext cx="1319051" cy="395749"/>
              <a:chOff x="3147930" y="5320054"/>
              <a:chExt cx="1758731" cy="527665"/>
            </a:xfrm>
          </p:grpSpPr>
          <p:sp>
            <p:nvSpPr>
              <p:cNvPr id="20" name="Right Brace 19">
                <a:extLst>
                  <a:ext uri="{FF2B5EF4-FFF2-40B4-BE49-F238E27FC236}">
                    <a16:creationId xmlns:a16="http://schemas.microsoft.com/office/drawing/2014/main" id="{79EBC131-9524-03A4-CB5C-1BB98800E3BD}"/>
                  </a:ext>
                </a:extLst>
              </p:cNvPr>
              <p:cNvSpPr/>
              <p:nvPr/>
            </p:nvSpPr>
            <p:spPr>
              <a:xfrm rot="5400000">
                <a:off x="4038127" y="4633890"/>
                <a:ext cx="182370" cy="1554698"/>
              </a:xfrm>
              <a:prstGeom prst="rightBrace">
                <a:avLst>
                  <a:gd name="adj1" fmla="val 8333"/>
                  <a:gd name="adj2" fmla="val 4759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dirty="0">
                  <a:latin typeface="+mn-lt"/>
                </a:endParaRPr>
              </a:p>
            </p:txBody>
          </p:sp>
          <p:sp>
            <p:nvSpPr>
              <p:cNvPr id="21" name="TextBox 20">
                <a:extLst>
                  <a:ext uri="{FF2B5EF4-FFF2-40B4-BE49-F238E27FC236}">
                    <a16:creationId xmlns:a16="http://schemas.microsoft.com/office/drawing/2014/main" id="{E6D6AF1C-C7D1-3544-A528-E9C4ACB41EF2}"/>
                  </a:ext>
                </a:extLst>
              </p:cNvPr>
              <p:cNvSpPr txBox="1"/>
              <p:nvPr/>
            </p:nvSpPr>
            <p:spPr>
              <a:xfrm>
                <a:off x="3147930" y="5539942"/>
                <a:ext cx="1554698"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400" dirty="0">
                    <a:solidFill>
                      <a:srgbClr val="FF0000"/>
                    </a:solidFill>
                    <a:latin typeface="+mn-lt"/>
                  </a:rPr>
                  <a:t>EDOF Channel</a:t>
                </a:r>
              </a:p>
            </p:txBody>
          </p:sp>
        </p:grpSp>
        <p:grpSp>
          <p:nvGrpSpPr>
            <p:cNvPr id="22" name="Group 21">
              <a:extLst>
                <a:ext uri="{FF2B5EF4-FFF2-40B4-BE49-F238E27FC236}">
                  <a16:creationId xmlns:a16="http://schemas.microsoft.com/office/drawing/2014/main" id="{75755A31-F27C-AFA0-784A-1490CF098FA9}"/>
                </a:ext>
              </a:extLst>
            </p:cNvPr>
            <p:cNvGrpSpPr/>
            <p:nvPr/>
          </p:nvGrpSpPr>
          <p:grpSpPr>
            <a:xfrm>
              <a:off x="3058435" y="2892977"/>
              <a:ext cx="678248" cy="1963170"/>
              <a:chOff x="4068619" y="3930452"/>
              <a:chExt cx="904331" cy="2617560"/>
            </a:xfrm>
          </p:grpSpPr>
          <p:sp>
            <p:nvSpPr>
              <p:cNvPr id="23" name="Oval 22">
                <a:extLst>
                  <a:ext uri="{FF2B5EF4-FFF2-40B4-BE49-F238E27FC236}">
                    <a16:creationId xmlns:a16="http://schemas.microsoft.com/office/drawing/2014/main" id="{49A35894-A5E4-4D8F-04EE-F025E5A1FE90}"/>
                  </a:ext>
                </a:extLst>
              </p:cNvPr>
              <p:cNvSpPr/>
              <p:nvPr/>
            </p:nvSpPr>
            <p:spPr>
              <a:xfrm>
                <a:off x="4744800" y="3930452"/>
                <a:ext cx="169404" cy="2531519"/>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dirty="0">
                  <a:latin typeface="+mn-lt"/>
                </a:endParaRPr>
              </a:p>
            </p:txBody>
          </p:sp>
          <p:sp>
            <p:nvSpPr>
              <p:cNvPr id="24" name="TextBox 23">
                <a:extLst>
                  <a:ext uri="{FF2B5EF4-FFF2-40B4-BE49-F238E27FC236}">
                    <a16:creationId xmlns:a16="http://schemas.microsoft.com/office/drawing/2014/main" id="{98AC6A7A-8FD8-BE29-849E-AE0863BB4690}"/>
                  </a:ext>
                </a:extLst>
              </p:cNvPr>
              <p:cNvSpPr txBox="1"/>
              <p:nvPr/>
            </p:nvSpPr>
            <p:spPr>
              <a:xfrm>
                <a:off x="4068619" y="6271013"/>
                <a:ext cx="904331"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FF0000"/>
                    </a:solidFill>
                    <a:latin typeface="+mn-lt"/>
                  </a:rPr>
                  <a:t>Halo</a:t>
                </a:r>
              </a:p>
            </p:txBody>
          </p:sp>
        </p:grpSp>
      </p:grpSp>
      <p:sp>
        <p:nvSpPr>
          <p:cNvPr id="8" name="Slide Number Placeholder 5">
            <a:extLst>
              <a:ext uri="{FF2B5EF4-FFF2-40B4-BE49-F238E27FC236}">
                <a16:creationId xmlns:a16="http://schemas.microsoft.com/office/drawing/2014/main" id="{4ED6C1AA-DC04-A537-49E5-4E742B1B7E6A}"/>
              </a:ext>
            </a:extLst>
          </p:cNvPr>
          <p:cNvSpPr txBox="1">
            <a:spLocks/>
          </p:cNvSpPr>
          <p:nvPr/>
        </p:nvSpPr>
        <p:spPr>
          <a:xfrm>
            <a:off x="78681" y="6538913"/>
            <a:ext cx="1235769" cy="170283"/>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A44"/>
                </a:solidFill>
                <a:effectLst/>
                <a:uLnTx/>
                <a:uFillTx/>
                <a:latin typeface="+mn-lt"/>
                <a:ea typeface="+mn-ea"/>
                <a:cs typeface="+mn-cs"/>
              </a:rPr>
              <a:t>MKT-MCC-CN3 M r1</a:t>
            </a:r>
          </a:p>
        </p:txBody>
      </p:sp>
      <p:pic>
        <p:nvPicPr>
          <p:cNvPr id="34" name="Picture 33">
            <a:extLst>
              <a:ext uri="{FF2B5EF4-FFF2-40B4-BE49-F238E27FC236}">
                <a16:creationId xmlns:a16="http://schemas.microsoft.com/office/drawing/2014/main" id="{6ED71CC2-CA9B-EE55-1679-D68846DDD738}"/>
              </a:ext>
            </a:extLst>
          </p:cNvPr>
          <p:cNvPicPr>
            <a:picLocks noChangeAspect="1"/>
          </p:cNvPicPr>
          <p:nvPr/>
        </p:nvPicPr>
        <p:blipFill>
          <a:blip r:embed="rId7"/>
          <a:stretch>
            <a:fillRect/>
          </a:stretch>
        </p:blipFill>
        <p:spPr>
          <a:xfrm>
            <a:off x="0" y="974977"/>
            <a:ext cx="1683752" cy="2537124"/>
          </a:xfrm>
          <a:prstGeom prst="rect">
            <a:avLst/>
          </a:prstGeom>
        </p:spPr>
      </p:pic>
      <p:sp>
        <p:nvSpPr>
          <p:cNvPr id="25" name="TextBox 24">
            <a:extLst>
              <a:ext uri="{FF2B5EF4-FFF2-40B4-BE49-F238E27FC236}">
                <a16:creationId xmlns:a16="http://schemas.microsoft.com/office/drawing/2014/main" id="{D1A708AC-C3D4-11DD-EAA8-DB862122AD13}"/>
              </a:ext>
            </a:extLst>
          </p:cNvPr>
          <p:cNvSpPr txBox="1"/>
          <p:nvPr/>
        </p:nvSpPr>
        <p:spPr>
          <a:xfrm>
            <a:off x="1364560" y="3429001"/>
            <a:ext cx="319192" cy="475387"/>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dirty="0">
              <a:latin typeface="+mn-lt"/>
            </a:endParaRPr>
          </a:p>
        </p:txBody>
      </p:sp>
      <p:pic>
        <p:nvPicPr>
          <p:cNvPr id="10" name="Picture 9">
            <a:extLst>
              <a:ext uri="{FF2B5EF4-FFF2-40B4-BE49-F238E27FC236}">
                <a16:creationId xmlns:a16="http://schemas.microsoft.com/office/drawing/2014/main" id="{C29D8F1D-0EA2-FC7A-B73B-D6556606F6A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76" t="2914" r="12959" b="3765"/>
          <a:stretch/>
        </p:blipFill>
        <p:spPr bwMode="auto">
          <a:xfrm>
            <a:off x="235699" y="3446275"/>
            <a:ext cx="1279104" cy="1262791"/>
          </a:xfrm>
          <a:prstGeom prst="flowChartConnector">
            <a:avLst/>
          </a:prstGeom>
          <a:solidFill>
            <a:schemeClr val="bg1"/>
          </a:solidFill>
          <a:ln>
            <a:noFill/>
          </a:ln>
        </p:spPr>
      </p:pic>
      <p:pic>
        <p:nvPicPr>
          <p:cNvPr id="26" name="Picture 25">
            <a:extLst>
              <a:ext uri="{FF2B5EF4-FFF2-40B4-BE49-F238E27FC236}">
                <a16:creationId xmlns:a16="http://schemas.microsoft.com/office/drawing/2014/main" id="{20390E91-F436-2B2F-CC8B-07BCCB5698E2}"/>
              </a:ext>
            </a:extLst>
          </p:cNvPr>
          <p:cNvPicPr>
            <a:picLocks noChangeAspect="1"/>
          </p:cNvPicPr>
          <p:nvPr/>
        </p:nvPicPr>
        <p:blipFill rotWithShape="1">
          <a:blip r:embed="rId9"/>
          <a:srcRect l="27904" t="12225" r="30647" b="12081"/>
          <a:stretch/>
        </p:blipFill>
        <p:spPr>
          <a:xfrm>
            <a:off x="0" y="4726340"/>
            <a:ext cx="1691368" cy="1829766"/>
          </a:xfrm>
          <a:prstGeom prst="rect">
            <a:avLst/>
          </a:prstGeom>
        </p:spPr>
      </p:pic>
      <p:sp>
        <p:nvSpPr>
          <p:cNvPr id="2" name="Title 1">
            <a:extLst>
              <a:ext uri="{FF2B5EF4-FFF2-40B4-BE49-F238E27FC236}">
                <a16:creationId xmlns:a16="http://schemas.microsoft.com/office/drawing/2014/main" id="{FFBB5480-FC14-20AC-8F60-BC0A1EEDBF2C}"/>
              </a:ext>
            </a:extLst>
          </p:cNvPr>
          <p:cNvSpPr>
            <a:spLocks noGrp="1"/>
          </p:cNvSpPr>
          <p:nvPr>
            <p:ph type="title"/>
          </p:nvPr>
        </p:nvSpPr>
        <p:spPr>
          <a:xfrm>
            <a:off x="361092" y="301894"/>
            <a:ext cx="11014040" cy="975328"/>
          </a:xfrm>
        </p:spPr>
        <p:txBody>
          <a:bodyPr/>
          <a:lstStyle/>
          <a:p>
            <a:r>
              <a:rPr lang="en-US" sz="3600" dirty="0">
                <a:solidFill>
                  <a:schemeClr val="accent1"/>
                </a:solidFill>
                <a:latin typeface="Poppins" pitchFamily="2" charset="77"/>
                <a:ea typeface="+mj-ea"/>
                <a:cs typeface="+mj-cs"/>
              </a:rPr>
              <a:t>Not all Multifocality is the Same</a:t>
            </a:r>
            <a:br>
              <a:rPr lang="en-US" dirty="0"/>
            </a:br>
            <a:endParaRPr lang="en-US" dirty="0"/>
          </a:p>
        </p:txBody>
      </p:sp>
    </p:spTree>
    <p:extLst>
      <p:ext uri="{BB962C8B-B14F-4D97-AF65-F5344CB8AC3E}">
        <p14:creationId xmlns:p14="http://schemas.microsoft.com/office/powerpoint/2010/main" val="101192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93A4-D72D-4547-3EED-01BAA9338EA1}"/>
              </a:ext>
            </a:extLst>
          </p:cNvPr>
          <p:cNvSpPr>
            <a:spLocks noGrp="1"/>
          </p:cNvSpPr>
          <p:nvPr>
            <p:ph type="title"/>
          </p:nvPr>
        </p:nvSpPr>
        <p:spPr>
          <a:xfrm>
            <a:off x="497958" y="385364"/>
            <a:ext cx="10515600" cy="1325563"/>
          </a:xfrm>
        </p:spPr>
        <p:txBody>
          <a:bodyPr>
            <a:normAutofit fontScale="90000"/>
          </a:bodyPr>
          <a:lstStyle/>
          <a:p>
            <a:r>
              <a:rPr lang="en-US" dirty="0">
                <a:latin typeface="Poppins" panose="00000500000000000000" pitchFamily="2" charset="0"/>
                <a:cs typeface="Poppins" panose="00000500000000000000" pitchFamily="2" charset="0"/>
              </a:rPr>
              <a:t>Additional Analysis </a:t>
            </a:r>
            <a:r>
              <a:rPr lang="en-US" b="0" dirty="0">
                <a:latin typeface="Poppins" panose="00000500000000000000" pitchFamily="2" charset="0"/>
                <a:cs typeface="Poppins" panose="00000500000000000000" pitchFamily="2" charset="0"/>
              </a:rPr>
              <a:t>-Subjective Assessments</a:t>
            </a:r>
            <a:br>
              <a:rPr lang="en-US" dirty="0">
                <a:latin typeface="Poppins" panose="00000500000000000000" pitchFamily="2" charset="0"/>
                <a:cs typeface="Poppins" panose="00000500000000000000" pitchFamily="2" charset="0"/>
              </a:rPr>
            </a:br>
            <a:r>
              <a:rPr lang="en-US" sz="3100" b="0" dirty="0">
                <a:latin typeface="Poppins" panose="00000500000000000000" pitchFamily="2" charset="0"/>
                <a:cs typeface="Poppins" panose="00000500000000000000" pitchFamily="2" charset="0"/>
              </a:rPr>
              <a:t>Patient Reported Outcomes: </a:t>
            </a:r>
            <a:r>
              <a:rPr lang="en-US" sz="3100" b="0" i="1" dirty="0">
                <a:latin typeface="Poppins" panose="00000500000000000000" pitchFamily="2" charset="0"/>
                <a:cs typeface="Poppins" panose="00000500000000000000" pitchFamily="2" charset="0"/>
              </a:rPr>
              <a:t>PREP-2</a:t>
            </a:r>
            <a:r>
              <a:rPr lang="en-US" sz="3100" b="0" dirty="0">
                <a:latin typeface="Poppins" panose="00000500000000000000" pitchFamily="2" charset="0"/>
                <a:cs typeface="Poppins" panose="00000500000000000000" pitchFamily="2" charset="0"/>
              </a:rPr>
              <a:t> </a:t>
            </a:r>
            <a:endParaRPr lang="en-US" b="0"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33C19E24-8930-9B70-354B-2A7E5A180230}"/>
              </a:ext>
            </a:extLst>
          </p:cNvPr>
          <p:cNvSpPr txBox="1"/>
          <p:nvPr/>
        </p:nvSpPr>
        <p:spPr>
          <a:xfrm>
            <a:off x="1000268" y="4126477"/>
            <a:ext cx="1027557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lumMod val="25000"/>
                  </a:schemeClr>
                </a:solidFill>
                <a:latin typeface="Poppins" panose="00000500000000000000" pitchFamily="2" charset="0"/>
                <a:cs typeface="Poppins" panose="00000500000000000000" pitchFamily="2" charset="0"/>
              </a:rPr>
              <a:t>Validated questionnaire for Myopia Progression Control (Walline et.al.), used in </a:t>
            </a:r>
            <a:r>
              <a:rPr lang="en-US" sz="2000" b="1" dirty="0">
                <a:solidFill>
                  <a:schemeClr val="bg2">
                    <a:lumMod val="25000"/>
                  </a:schemeClr>
                </a:solidFill>
                <a:latin typeface="Poppins" panose="00000500000000000000" pitchFamily="2" charset="0"/>
                <a:cs typeface="Poppins" panose="00000500000000000000" pitchFamily="2" charset="0"/>
              </a:rPr>
              <a:t>BLINK</a:t>
            </a:r>
            <a:r>
              <a:rPr lang="en-US" sz="2000" dirty="0">
                <a:solidFill>
                  <a:schemeClr val="bg2">
                    <a:lumMod val="25000"/>
                  </a:schemeClr>
                </a:solidFill>
                <a:latin typeface="Poppins" panose="00000500000000000000" pitchFamily="2" charset="0"/>
                <a:cs typeface="Poppins" panose="00000500000000000000" pitchFamily="2" charset="0"/>
              </a:rPr>
              <a:t> study (Biofinity MF)</a:t>
            </a:r>
          </a:p>
          <a:p>
            <a:pPr marL="742950" lvl="1" indent="-285750">
              <a:buFont typeface="Arial" panose="020B0604020202020204" pitchFamily="34" charset="0"/>
              <a:buChar char="•"/>
            </a:pPr>
            <a:r>
              <a:rPr lang="en-US" sz="2000" dirty="0">
                <a:solidFill>
                  <a:schemeClr val="bg2">
                    <a:lumMod val="25000"/>
                  </a:schemeClr>
                </a:solidFill>
                <a:latin typeface="Poppins" panose="00000500000000000000" pitchFamily="2" charset="0"/>
                <a:cs typeface="Poppins" panose="00000500000000000000" pitchFamily="2" charset="0"/>
              </a:rPr>
              <a:t>Sensitive enough to tell the difference between + 1.50D and +2.50D Add; 2.50 Add has a reduction of 4 points in Vision score from SV</a:t>
            </a:r>
          </a:p>
        </p:txBody>
      </p:sp>
      <p:pic>
        <p:nvPicPr>
          <p:cNvPr id="9" name="Picture 8">
            <a:extLst>
              <a:ext uri="{FF2B5EF4-FFF2-40B4-BE49-F238E27FC236}">
                <a16:creationId xmlns:a16="http://schemas.microsoft.com/office/drawing/2014/main" id="{3FD51FBB-AEC8-B1A8-4DA7-646B0AE9C6E2}"/>
              </a:ext>
            </a:extLst>
          </p:cNvPr>
          <p:cNvPicPr>
            <a:picLocks noChangeAspect="1"/>
          </p:cNvPicPr>
          <p:nvPr/>
        </p:nvPicPr>
        <p:blipFill>
          <a:blip r:embed="rId3"/>
          <a:stretch>
            <a:fillRect/>
          </a:stretch>
        </p:blipFill>
        <p:spPr>
          <a:xfrm>
            <a:off x="2014394" y="1690688"/>
            <a:ext cx="9103695" cy="2021309"/>
          </a:xfrm>
          <a:prstGeom prst="rect">
            <a:avLst/>
          </a:prstGeom>
        </p:spPr>
      </p:pic>
      <p:sp>
        <p:nvSpPr>
          <p:cNvPr id="10" name="TextBox 9">
            <a:extLst>
              <a:ext uri="{FF2B5EF4-FFF2-40B4-BE49-F238E27FC236}">
                <a16:creationId xmlns:a16="http://schemas.microsoft.com/office/drawing/2014/main" id="{ABFB47AC-3547-DEF5-0CD5-96AE3CC3BB38}"/>
              </a:ext>
            </a:extLst>
          </p:cNvPr>
          <p:cNvSpPr txBox="1"/>
          <p:nvPr/>
        </p:nvSpPr>
        <p:spPr>
          <a:xfrm>
            <a:off x="1000268" y="2300667"/>
            <a:ext cx="1032387" cy="646331"/>
          </a:xfrm>
          <a:prstGeom prst="rect">
            <a:avLst/>
          </a:prstGeom>
          <a:noFill/>
        </p:spPr>
        <p:txBody>
          <a:bodyPr wrap="square" rtlCol="0">
            <a:spAutoFit/>
          </a:bodyPr>
          <a:lstStyle/>
          <a:p>
            <a:r>
              <a:rPr lang="en-US" b="1" dirty="0">
                <a:solidFill>
                  <a:schemeClr val="tx2">
                    <a:lumMod val="50000"/>
                  </a:schemeClr>
                </a:solidFill>
                <a:latin typeface="Poppins" panose="00000500000000000000" pitchFamily="2" charset="0"/>
                <a:cs typeface="Poppins" panose="00000500000000000000" pitchFamily="2" charset="0"/>
              </a:rPr>
              <a:t>BLINK data</a:t>
            </a:r>
          </a:p>
        </p:txBody>
      </p:sp>
      <p:sp>
        <p:nvSpPr>
          <p:cNvPr id="3" name="TextBox 2">
            <a:extLst>
              <a:ext uri="{FF2B5EF4-FFF2-40B4-BE49-F238E27FC236}">
                <a16:creationId xmlns:a16="http://schemas.microsoft.com/office/drawing/2014/main" id="{7085E6B5-AF0D-FC5A-5187-79C4DD8B8C19}"/>
              </a:ext>
            </a:extLst>
          </p:cNvPr>
          <p:cNvSpPr txBox="1"/>
          <p:nvPr/>
        </p:nvSpPr>
        <p:spPr>
          <a:xfrm>
            <a:off x="5447025" y="6371315"/>
            <a:ext cx="1119217" cy="276999"/>
          </a:xfrm>
          <a:prstGeom prst="rect">
            <a:avLst/>
          </a:prstGeom>
          <a:noFill/>
        </p:spPr>
        <p:txBody>
          <a:bodyPr wrap="square" rtlCol="0">
            <a:spAutoFit/>
          </a:bodyPr>
          <a:lstStyle/>
          <a:p>
            <a:r>
              <a:rPr lang="en-US" sz="1200" dirty="0"/>
              <a:t>Confidential </a:t>
            </a:r>
          </a:p>
        </p:txBody>
      </p:sp>
    </p:spTree>
    <p:extLst>
      <p:ext uri="{BB962C8B-B14F-4D97-AF65-F5344CB8AC3E}">
        <p14:creationId xmlns:p14="http://schemas.microsoft.com/office/powerpoint/2010/main" val="2585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93A5BF-FBBE-8543-80FC-04F59FA2BBB8}"/>
              </a:ext>
            </a:extLst>
          </p:cNvPr>
          <p:cNvSpPr>
            <a:spLocks noGrp="1"/>
          </p:cNvSpPr>
          <p:nvPr>
            <p:ph type="title"/>
          </p:nvPr>
        </p:nvSpPr>
        <p:spPr>
          <a:xfrm>
            <a:off x="440827" y="275215"/>
            <a:ext cx="10515600" cy="1325563"/>
          </a:xfrm>
        </p:spPr>
        <p:txBody>
          <a:bodyPr/>
          <a:lstStyle/>
          <a:p>
            <a:r>
              <a:rPr lang="en-US" dirty="0">
                <a:latin typeface="Poppins" panose="00000500000000000000" pitchFamily="2" charset="0"/>
                <a:cs typeface="Poppins" panose="00000500000000000000" pitchFamily="2" charset="0"/>
              </a:rPr>
              <a:t>Patient-Reported Outcomes</a:t>
            </a:r>
            <a:br>
              <a:rPr lang="en-US" dirty="0">
                <a:latin typeface="Poppins" panose="00000500000000000000" pitchFamily="2" charset="0"/>
                <a:cs typeface="Poppins" panose="00000500000000000000" pitchFamily="2" charset="0"/>
              </a:rPr>
            </a:br>
            <a:r>
              <a:rPr lang="en-US" sz="2800" b="0" dirty="0">
                <a:latin typeface="Poppins" panose="00000500000000000000" pitchFamily="2" charset="0"/>
                <a:cs typeface="Poppins" panose="00000500000000000000" pitchFamily="2" charset="0"/>
              </a:rPr>
              <a:t>Patient Reported Outcomes: </a:t>
            </a:r>
            <a:r>
              <a:rPr lang="en-US" sz="2800" b="0" i="1" dirty="0">
                <a:latin typeface="Poppins" panose="00000500000000000000" pitchFamily="2" charset="0"/>
                <a:cs typeface="Poppins" panose="00000500000000000000" pitchFamily="2" charset="0"/>
              </a:rPr>
              <a:t>PREP-2</a:t>
            </a:r>
            <a:endParaRPr lang="en-US" dirty="0">
              <a:latin typeface="Poppins" panose="00000500000000000000" pitchFamily="2" charset="0"/>
              <a:cs typeface="Poppins" panose="00000500000000000000" pitchFamily="2" charset="0"/>
            </a:endParaRPr>
          </a:p>
        </p:txBody>
      </p:sp>
      <p:sp>
        <p:nvSpPr>
          <p:cNvPr id="5" name="Rectangle 1">
            <a:extLst>
              <a:ext uri="{FF2B5EF4-FFF2-40B4-BE49-F238E27FC236}">
                <a16:creationId xmlns:a16="http://schemas.microsoft.com/office/drawing/2014/main" id="{3E42FD57-5868-8AE1-7D38-3C23B3B276AE}"/>
              </a:ext>
            </a:extLst>
          </p:cNvPr>
          <p:cNvSpPr>
            <a:spLocks noChangeArrowheads="1"/>
          </p:cNvSpPr>
          <p:nvPr/>
        </p:nvSpPr>
        <p:spPr bwMode="auto">
          <a:xfrm>
            <a:off x="458555" y="1576457"/>
            <a:ext cx="110086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chemeClr val="bg2">
                    <a:lumMod val="25000"/>
                  </a:schemeClr>
                </a:solidFill>
                <a:latin typeface="Poppins" panose="00000500000000000000" pitchFamily="2" charset="0"/>
                <a:cs typeface="Poppins" panose="00000500000000000000" pitchFamily="2" charset="0"/>
              </a:rPr>
              <a:t>Validated for the BLINK study, able to separate +2.50D Add from +1.50D Add by 3-4 points </a:t>
            </a:r>
            <a:endParaRPr kumimoji="0" lang="en-US" altLang="en-US" b="0" i="0" u="none" strike="noStrike" cap="none" normalizeH="0" baseline="0" dirty="0">
              <a:ln>
                <a:noFill/>
              </a:ln>
              <a:solidFill>
                <a:schemeClr val="bg2">
                  <a:lumMod val="25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chemeClr val="bg2">
                    <a:lumMod val="25000"/>
                  </a:schemeClr>
                </a:solidFill>
                <a:latin typeface="Poppins" panose="00000500000000000000" pitchFamily="2" charset="0"/>
                <a:cs typeface="Poppins" panose="00000500000000000000" pitchFamily="2" charset="0"/>
              </a:rPr>
              <a:t>Both groups reported similar scores of Vision, Symptoms, Activities and Overall satisfaction</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chemeClr val="bg2">
                    <a:lumMod val="25000"/>
                  </a:schemeClr>
                </a:solidFill>
                <a:latin typeface="Poppins" panose="00000500000000000000" pitchFamily="2" charset="0"/>
                <a:cs typeface="Poppins" panose="00000500000000000000" pitchFamily="2" charset="0"/>
              </a:rPr>
              <a:t>Both groups improved from the baseline- contact lens wear improves satisfaction</a:t>
            </a:r>
          </a:p>
        </p:txBody>
      </p:sp>
      <p:graphicFrame>
        <p:nvGraphicFramePr>
          <p:cNvPr id="7" name="Table 6">
            <a:extLst>
              <a:ext uri="{FF2B5EF4-FFF2-40B4-BE49-F238E27FC236}">
                <a16:creationId xmlns:a16="http://schemas.microsoft.com/office/drawing/2014/main" id="{22F4CC26-A8EA-C667-544C-E0B9D92716EA}"/>
              </a:ext>
            </a:extLst>
          </p:cNvPr>
          <p:cNvGraphicFramePr>
            <a:graphicFrameLocks noGrp="1"/>
          </p:cNvGraphicFramePr>
          <p:nvPr>
            <p:extLst>
              <p:ext uri="{D42A27DB-BD31-4B8C-83A1-F6EECF244321}">
                <p14:modId xmlns:p14="http://schemas.microsoft.com/office/powerpoint/2010/main" val="1178644548"/>
              </p:ext>
            </p:extLst>
          </p:nvPr>
        </p:nvGraphicFramePr>
        <p:xfrm>
          <a:off x="440827" y="3136963"/>
          <a:ext cx="11343587" cy="1732745"/>
        </p:xfrm>
        <a:graphic>
          <a:graphicData uri="http://schemas.openxmlformats.org/drawingml/2006/table">
            <a:tbl>
              <a:tblPr firstRow="1" firstCol="1" bandRow="1"/>
              <a:tblGrid>
                <a:gridCol w="2867025">
                  <a:extLst>
                    <a:ext uri="{9D8B030D-6E8A-4147-A177-3AD203B41FA5}">
                      <a16:colId xmlns:a16="http://schemas.microsoft.com/office/drawing/2014/main" val="217060635"/>
                    </a:ext>
                  </a:extLst>
                </a:gridCol>
                <a:gridCol w="2058426">
                  <a:extLst>
                    <a:ext uri="{9D8B030D-6E8A-4147-A177-3AD203B41FA5}">
                      <a16:colId xmlns:a16="http://schemas.microsoft.com/office/drawing/2014/main" val="1587502564"/>
                    </a:ext>
                  </a:extLst>
                </a:gridCol>
                <a:gridCol w="2187461">
                  <a:extLst>
                    <a:ext uri="{9D8B030D-6E8A-4147-A177-3AD203B41FA5}">
                      <a16:colId xmlns:a16="http://schemas.microsoft.com/office/drawing/2014/main" val="3720037740"/>
                    </a:ext>
                  </a:extLst>
                </a:gridCol>
                <a:gridCol w="2057400">
                  <a:extLst>
                    <a:ext uri="{9D8B030D-6E8A-4147-A177-3AD203B41FA5}">
                      <a16:colId xmlns:a16="http://schemas.microsoft.com/office/drawing/2014/main" val="3708048527"/>
                    </a:ext>
                  </a:extLst>
                </a:gridCol>
                <a:gridCol w="2173275">
                  <a:extLst>
                    <a:ext uri="{9D8B030D-6E8A-4147-A177-3AD203B41FA5}">
                      <a16:colId xmlns:a16="http://schemas.microsoft.com/office/drawing/2014/main" val="895371877"/>
                    </a:ext>
                  </a:extLst>
                </a:gridCol>
              </a:tblGrid>
              <a:tr h="693098">
                <a:tc>
                  <a:txBody>
                    <a:bodyPr/>
                    <a:lstStyle/>
                    <a:p>
                      <a:pPr marL="0" marR="0">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Study Group (Mean±SD)</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Vision</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Symptoms (Comfort)</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Activities</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Overall</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2378536"/>
                  </a:ext>
                </a:extLst>
              </a:tr>
              <a:tr h="346549">
                <a:tc>
                  <a:txBody>
                    <a:bodyPr/>
                    <a:lstStyle/>
                    <a:p>
                      <a:pPr marL="0" marR="0">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Baseline (n</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42.45 ± 11.82</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52.26 ± 15.0</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40.32 ± 22.13</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44.36 ± 20.18</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83303924"/>
                  </a:ext>
                </a:extLst>
              </a:tr>
              <a:tr h="346549">
                <a:tc>
                  <a:txBody>
                    <a:bodyPr/>
                    <a:lstStyle/>
                    <a:p>
                      <a:pPr marL="0" marR="0">
                        <a:lnSpc>
                          <a:spcPct val="100000"/>
                        </a:lnSpc>
                        <a:spcBef>
                          <a:spcPts val="0"/>
                        </a:spcBef>
                        <a:spcAft>
                          <a:spcPts val="0"/>
                        </a:spcAft>
                      </a:pP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SVCL</a:t>
                      </a: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 (n</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68.06 ± 11.51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57.06 ± 19.5</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79.34 ± 14.42</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78.36 ± 11.95</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5177919"/>
                  </a:ext>
                </a:extLst>
              </a:tr>
              <a:tr h="346549">
                <a:tc>
                  <a:txBody>
                    <a:bodyPr/>
                    <a:lstStyle/>
                    <a:p>
                      <a:pPr marL="0" marR="0">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Paired p-value</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&lt;0.001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0.</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172</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&lt;0.001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&lt;0.001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262864"/>
                  </a:ext>
                </a:extLst>
              </a:tr>
            </a:tbl>
          </a:graphicData>
        </a:graphic>
      </p:graphicFrame>
      <p:graphicFrame>
        <p:nvGraphicFramePr>
          <p:cNvPr id="10" name="Table 9">
            <a:extLst>
              <a:ext uri="{FF2B5EF4-FFF2-40B4-BE49-F238E27FC236}">
                <a16:creationId xmlns:a16="http://schemas.microsoft.com/office/drawing/2014/main" id="{568CF3CB-B5A3-7206-AF1E-00CA8E13ADF9}"/>
              </a:ext>
            </a:extLst>
          </p:cNvPr>
          <p:cNvGraphicFramePr>
            <a:graphicFrameLocks noGrp="1"/>
          </p:cNvGraphicFramePr>
          <p:nvPr>
            <p:extLst>
              <p:ext uri="{D42A27DB-BD31-4B8C-83A1-F6EECF244321}">
                <p14:modId xmlns:p14="http://schemas.microsoft.com/office/powerpoint/2010/main" val="314999781"/>
              </p:ext>
            </p:extLst>
          </p:nvPr>
        </p:nvGraphicFramePr>
        <p:xfrm>
          <a:off x="458555" y="4880612"/>
          <a:ext cx="11343587" cy="1496496"/>
        </p:xfrm>
        <a:graphic>
          <a:graphicData uri="http://schemas.openxmlformats.org/drawingml/2006/table">
            <a:tbl>
              <a:tblPr firstRow="1" firstCol="1" bandRow="1"/>
              <a:tblGrid>
                <a:gridCol w="3010202">
                  <a:extLst>
                    <a:ext uri="{9D8B030D-6E8A-4147-A177-3AD203B41FA5}">
                      <a16:colId xmlns:a16="http://schemas.microsoft.com/office/drawing/2014/main" val="217060635"/>
                    </a:ext>
                  </a:extLst>
                </a:gridCol>
                <a:gridCol w="1915249">
                  <a:extLst>
                    <a:ext uri="{9D8B030D-6E8A-4147-A177-3AD203B41FA5}">
                      <a16:colId xmlns:a16="http://schemas.microsoft.com/office/drawing/2014/main" val="1587502564"/>
                    </a:ext>
                  </a:extLst>
                </a:gridCol>
                <a:gridCol w="2027886">
                  <a:extLst>
                    <a:ext uri="{9D8B030D-6E8A-4147-A177-3AD203B41FA5}">
                      <a16:colId xmlns:a16="http://schemas.microsoft.com/office/drawing/2014/main" val="3720037740"/>
                    </a:ext>
                  </a:extLst>
                </a:gridCol>
                <a:gridCol w="2021236">
                  <a:extLst>
                    <a:ext uri="{9D8B030D-6E8A-4147-A177-3AD203B41FA5}">
                      <a16:colId xmlns:a16="http://schemas.microsoft.com/office/drawing/2014/main" val="3708048527"/>
                    </a:ext>
                  </a:extLst>
                </a:gridCol>
                <a:gridCol w="2369014">
                  <a:extLst>
                    <a:ext uri="{9D8B030D-6E8A-4147-A177-3AD203B41FA5}">
                      <a16:colId xmlns:a16="http://schemas.microsoft.com/office/drawing/2014/main" val="895371877"/>
                    </a:ext>
                  </a:extLst>
                </a:gridCol>
              </a:tblGrid>
              <a:tr h="374124">
                <a:tc>
                  <a:txBody>
                    <a:bodyPr/>
                    <a:lstStyle/>
                    <a:p>
                      <a:pPr marL="0" marR="0">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Baseline (n</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93)</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46.27 ± 12.45</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51.88 ± 11.95</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40.59 ± 20.10</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44.79 ± 19.09</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83303924"/>
                  </a:ext>
                </a:extLst>
              </a:tr>
              <a:tr h="374124">
                <a:tc>
                  <a:txBody>
                    <a:bodyPr/>
                    <a:lstStyle/>
                    <a:p>
                      <a:pPr marL="0" marR="0">
                        <a:lnSpc>
                          <a:spcPct val="100000"/>
                        </a:lnSpc>
                        <a:spcBef>
                          <a:spcPts val="0"/>
                        </a:spcBef>
                        <a:spcAft>
                          <a:spcPts val="0"/>
                        </a:spcAft>
                      </a:pP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NVMF</a:t>
                      </a: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 (n</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93)</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70.17 ± 12.53</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 61.79 ± 18.01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77.78 ± 15.86</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78.06 ± 14.24</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5177919"/>
                  </a:ext>
                </a:extLst>
              </a:tr>
              <a:tr h="374124">
                <a:tc>
                  <a:txBody>
                    <a:bodyPr/>
                    <a:lstStyle/>
                    <a:p>
                      <a:pPr marL="0" marR="0">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Paired p-value</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&lt;0.001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&lt;0.001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&lt;0.001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&lt;0.001</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262864"/>
                  </a:ext>
                </a:extLst>
              </a:tr>
              <a:tr h="374124">
                <a:tc>
                  <a:txBody>
                    <a:bodyPr/>
                    <a:lstStyle/>
                    <a:p>
                      <a:pPr marL="0" marR="0">
                        <a:lnSpc>
                          <a:spcPct val="100000"/>
                        </a:lnSpc>
                        <a:spcBef>
                          <a:spcPts val="0"/>
                        </a:spcBef>
                        <a:spcAft>
                          <a:spcPts val="0"/>
                        </a:spcAft>
                      </a:pPr>
                      <a:r>
                        <a:rPr lang="en-US" sz="2000" kern="100" dirty="0">
                          <a:effectLst/>
                          <a:latin typeface="Arial" panose="020B0604020202020204" pitchFamily="34" charset="0"/>
                          <a:ea typeface="DengXian" panose="02010600030101010101" pitchFamily="2" charset="-122"/>
                          <a:cs typeface="Arial" panose="020B0604020202020204" pitchFamily="34" charset="0"/>
                        </a:rPr>
                        <a:t>P-value (SVCL vs NVMF)</a:t>
                      </a: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100" dirty="0">
                          <a:effectLst/>
                          <a:latin typeface="Arial" panose="020B0604020202020204" pitchFamily="34" charset="0"/>
                          <a:ea typeface="DengXian" panose="02010600030101010101" pitchFamily="2" charset="-122"/>
                          <a:cs typeface="Arial" panose="020B0604020202020204" pitchFamily="34" charset="0"/>
                        </a:rPr>
                        <a:t>0.345</a:t>
                      </a: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100" dirty="0">
                          <a:effectLst/>
                          <a:latin typeface="Arial" panose="020B0604020202020204" pitchFamily="34" charset="0"/>
                          <a:ea typeface="DengXian" panose="02010600030101010101" pitchFamily="2" charset="-122"/>
                          <a:cs typeface="Arial" panose="020B0604020202020204" pitchFamily="34" charset="0"/>
                        </a:rPr>
                        <a:t>0.189</a:t>
                      </a: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100" dirty="0">
                          <a:effectLst/>
                          <a:latin typeface="Arial" panose="020B0604020202020204" pitchFamily="34" charset="0"/>
                          <a:ea typeface="DengXian" panose="02010600030101010101" pitchFamily="2" charset="-122"/>
                          <a:cs typeface="Arial" panose="020B0604020202020204" pitchFamily="34" charset="0"/>
                        </a:rPr>
                        <a:t>0.577</a:t>
                      </a: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100" dirty="0">
                          <a:effectLst/>
                          <a:latin typeface="Arial" panose="020B0604020202020204" pitchFamily="34" charset="0"/>
                          <a:ea typeface="DengXian" panose="02010600030101010101" pitchFamily="2" charset="-122"/>
                          <a:cs typeface="Arial" panose="020B0604020202020204" pitchFamily="34" charset="0"/>
                        </a:rPr>
                        <a:t>0.898</a:t>
                      </a:r>
                    </a:p>
                  </a:txBody>
                  <a:tcPr marL="66829" marR="668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8888137"/>
                  </a:ext>
                </a:extLst>
              </a:tr>
            </a:tbl>
          </a:graphicData>
        </a:graphic>
      </p:graphicFrame>
      <p:sp>
        <p:nvSpPr>
          <p:cNvPr id="2" name="TextBox 1">
            <a:extLst>
              <a:ext uri="{FF2B5EF4-FFF2-40B4-BE49-F238E27FC236}">
                <a16:creationId xmlns:a16="http://schemas.microsoft.com/office/drawing/2014/main" id="{8C4E42EB-11E4-B198-6697-7E69D303FA79}"/>
              </a:ext>
            </a:extLst>
          </p:cNvPr>
          <p:cNvSpPr txBox="1"/>
          <p:nvPr/>
        </p:nvSpPr>
        <p:spPr>
          <a:xfrm>
            <a:off x="49622" y="6506454"/>
            <a:ext cx="1375141" cy="276999"/>
          </a:xfrm>
          <a:prstGeom prst="rect">
            <a:avLst/>
          </a:prstGeom>
          <a:noFill/>
        </p:spPr>
        <p:txBody>
          <a:bodyPr wrap="square">
            <a:spAutoFit/>
          </a:bodyPr>
          <a:lstStyle/>
          <a:p>
            <a:r>
              <a:rPr lang="en-US" sz="1200" dirty="0"/>
              <a:t>VTI-RCT-CN9 r0</a:t>
            </a:r>
          </a:p>
        </p:txBody>
      </p:sp>
    </p:spTree>
    <p:extLst>
      <p:ext uri="{BB962C8B-B14F-4D97-AF65-F5344CB8AC3E}">
        <p14:creationId xmlns:p14="http://schemas.microsoft.com/office/powerpoint/2010/main" val="2110762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2EA7-8B12-54A5-8741-54CB09E1D6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FD9134-96B8-7895-29C8-9E05B6397AEA}"/>
              </a:ext>
            </a:extLst>
          </p:cNvPr>
          <p:cNvSpPr>
            <a:spLocks noGrp="1"/>
          </p:cNvSpPr>
          <p:nvPr>
            <p:ph type="title"/>
          </p:nvPr>
        </p:nvSpPr>
        <p:spPr>
          <a:xfrm>
            <a:off x="2298032" y="2572669"/>
            <a:ext cx="9055768" cy="2277627"/>
          </a:xfrm>
        </p:spPr>
        <p:txBody>
          <a:bodyPr>
            <a:noAutofit/>
          </a:bodyPr>
          <a:lstStyle/>
          <a:p>
            <a:pPr marL="0" marR="0">
              <a:lnSpc>
                <a:spcPct val="100000"/>
              </a:lnSpc>
              <a:spcBef>
                <a:spcPts val="0"/>
              </a:spcBef>
            </a:pPr>
            <a:r>
              <a:rPr lang="en-US" sz="3600" b="1" kern="100" dirty="0">
                <a:effectLst/>
                <a:latin typeface="Poppins" panose="00000500000000000000" pitchFamily="2" charset="0"/>
                <a:ea typeface="DengXian" panose="02010600030101010101" pitchFamily="2" charset="-122"/>
                <a:cs typeface="Poppins" panose="00000500000000000000" pitchFamily="2" charset="0"/>
              </a:rPr>
              <a:t>Additional Analysis:</a:t>
            </a:r>
            <a:br>
              <a:rPr lang="en-US" sz="3600" b="1" kern="100" dirty="0">
                <a:effectLst/>
                <a:latin typeface="Poppins" panose="00000500000000000000" pitchFamily="2" charset="0"/>
                <a:ea typeface="DengXian" panose="02010600030101010101" pitchFamily="2" charset="-122"/>
                <a:cs typeface="Poppins" panose="00000500000000000000" pitchFamily="2" charset="0"/>
              </a:rPr>
            </a:br>
            <a:r>
              <a:rPr lang="en-US" sz="3600" b="0" kern="100" dirty="0">
                <a:effectLst/>
                <a:latin typeface="Poppins" panose="00000500000000000000" pitchFamily="2" charset="0"/>
                <a:ea typeface="DengXian" panose="02010600030101010101" pitchFamily="2" charset="-122"/>
                <a:cs typeface="Poppins" panose="00000500000000000000" pitchFamily="2" charset="0"/>
              </a:rPr>
              <a:t>Accommodative Accuracy of Children Wearing Catenary Curved Power Profile Multifocal Lenses</a:t>
            </a:r>
          </a:p>
        </p:txBody>
      </p:sp>
    </p:spTree>
    <p:extLst>
      <p:ext uri="{BB962C8B-B14F-4D97-AF65-F5344CB8AC3E}">
        <p14:creationId xmlns:p14="http://schemas.microsoft.com/office/powerpoint/2010/main" val="2253269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7FAA8-1E54-3B10-5670-E2EB4BD8BC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4F70E3-7121-5B89-2D77-7246326208BE}"/>
              </a:ext>
            </a:extLst>
          </p:cNvPr>
          <p:cNvSpPr>
            <a:spLocks noGrp="1"/>
          </p:cNvSpPr>
          <p:nvPr>
            <p:ph type="title"/>
          </p:nvPr>
        </p:nvSpPr>
        <p:spPr/>
        <p:txBody>
          <a:bodyPr/>
          <a:lstStyle/>
          <a:p>
            <a:r>
              <a:rPr lang="en-US" dirty="0"/>
              <a:t>PROTECT Exploratory Data</a:t>
            </a:r>
          </a:p>
        </p:txBody>
      </p:sp>
      <p:sp>
        <p:nvSpPr>
          <p:cNvPr id="5" name="Content Placeholder 4">
            <a:extLst>
              <a:ext uri="{FF2B5EF4-FFF2-40B4-BE49-F238E27FC236}">
                <a16:creationId xmlns:a16="http://schemas.microsoft.com/office/drawing/2014/main" id="{C16F8B11-D1FD-FEA7-55D7-8B462C9CEA4A}"/>
              </a:ext>
            </a:extLst>
          </p:cNvPr>
          <p:cNvSpPr>
            <a:spLocks noGrp="1"/>
          </p:cNvSpPr>
          <p:nvPr>
            <p:ph idx="1"/>
          </p:nvPr>
        </p:nvSpPr>
        <p:spPr/>
        <p:txBody>
          <a:bodyPr/>
          <a:lstStyle/>
          <a:p>
            <a:pPr marL="0" indent="0">
              <a:buNone/>
            </a:pPr>
            <a:r>
              <a:rPr lang="en-US" b="1" dirty="0">
                <a:solidFill>
                  <a:schemeClr val="tx1"/>
                </a:solidFill>
                <a:latin typeface="Poppins" panose="00000500000000000000" pitchFamily="2" charset="0"/>
                <a:cs typeface="Poppins" panose="00000500000000000000" pitchFamily="2" charset="0"/>
              </a:rPr>
              <a:t>Accommodative Accuracy</a:t>
            </a:r>
          </a:p>
          <a:p>
            <a:r>
              <a:rPr lang="en-US" dirty="0">
                <a:latin typeface="Poppins" panose="00000500000000000000" pitchFamily="2" charset="0"/>
                <a:cs typeface="Poppins" panose="00000500000000000000" pitchFamily="2" charset="0"/>
              </a:rPr>
              <a:t>Monocular Estimated Method (MEM)</a:t>
            </a:r>
          </a:p>
          <a:p>
            <a:r>
              <a:rPr lang="en-US" dirty="0">
                <a:latin typeface="Poppins" panose="00000500000000000000" pitchFamily="2" charset="0"/>
                <a:cs typeface="Poppins" panose="00000500000000000000" pitchFamily="2" charset="0"/>
              </a:rPr>
              <a:t>ETDRS near-point card, with string (40cm)</a:t>
            </a:r>
          </a:p>
          <a:p>
            <a:r>
              <a:rPr lang="en-US" dirty="0">
                <a:latin typeface="Poppins" panose="00000500000000000000" pitchFamily="2" charset="0"/>
                <a:cs typeface="Poppins" panose="00000500000000000000" pitchFamily="2" charset="0"/>
              </a:rPr>
              <a:t>Focus on the 20/125 row</a:t>
            </a:r>
          </a:p>
          <a:p>
            <a:endParaRPr lang="en-US" dirty="0">
              <a:latin typeface="Poppins" panose="00000500000000000000" pitchFamily="2" charset="0"/>
              <a:cs typeface="Poppins" panose="00000500000000000000" pitchFamily="2" charset="0"/>
            </a:endParaRPr>
          </a:p>
          <a:p>
            <a:pPr marL="0" indent="0">
              <a:buNone/>
            </a:pPr>
            <a:r>
              <a:rPr lang="en-US" b="1" dirty="0">
                <a:solidFill>
                  <a:schemeClr val="tx1"/>
                </a:solidFill>
                <a:latin typeface="Poppins" panose="00000500000000000000" pitchFamily="2" charset="0"/>
                <a:cs typeface="Poppins" panose="00000500000000000000" pitchFamily="2" charset="0"/>
              </a:rPr>
              <a:t>Phoria </a:t>
            </a:r>
          </a:p>
          <a:p>
            <a:r>
              <a:rPr lang="en-US" dirty="0">
                <a:latin typeface="Poppins" panose="00000500000000000000" pitchFamily="2" charset="0"/>
                <a:cs typeface="Poppins" panose="00000500000000000000" pitchFamily="2" charset="0"/>
              </a:rPr>
              <a:t>Cover Test</a:t>
            </a:r>
          </a:p>
          <a:p>
            <a:r>
              <a:rPr lang="en-US" dirty="0">
                <a:latin typeface="Poppins" panose="00000500000000000000" pitchFamily="2" charset="0"/>
                <a:cs typeface="Poppins" panose="00000500000000000000" pitchFamily="2" charset="0"/>
              </a:rPr>
              <a:t>Distance and Near (40cm)</a:t>
            </a:r>
          </a:p>
        </p:txBody>
      </p:sp>
      <p:sp>
        <p:nvSpPr>
          <p:cNvPr id="2" name="TextBox 1">
            <a:extLst>
              <a:ext uri="{FF2B5EF4-FFF2-40B4-BE49-F238E27FC236}">
                <a16:creationId xmlns:a16="http://schemas.microsoft.com/office/drawing/2014/main" id="{DDA5D672-2F14-05EF-012B-58A188787ADD}"/>
              </a:ext>
            </a:extLst>
          </p:cNvPr>
          <p:cNvSpPr txBox="1"/>
          <p:nvPr/>
        </p:nvSpPr>
        <p:spPr>
          <a:xfrm>
            <a:off x="49622" y="6506454"/>
            <a:ext cx="1375141" cy="276999"/>
          </a:xfrm>
          <a:prstGeom prst="rect">
            <a:avLst/>
          </a:prstGeom>
          <a:noFill/>
        </p:spPr>
        <p:txBody>
          <a:bodyPr wrap="square">
            <a:spAutoFit/>
          </a:bodyPr>
          <a:lstStyle/>
          <a:p>
            <a:r>
              <a:rPr lang="en-US" sz="1200" dirty="0"/>
              <a:t>VTI-RCT-CN9 r0</a:t>
            </a:r>
          </a:p>
        </p:txBody>
      </p:sp>
    </p:spTree>
    <p:extLst>
      <p:ext uri="{BB962C8B-B14F-4D97-AF65-F5344CB8AC3E}">
        <p14:creationId xmlns:p14="http://schemas.microsoft.com/office/powerpoint/2010/main" val="503173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8696-2F17-B538-B4BF-3D77E2D63217}"/>
              </a:ext>
            </a:extLst>
          </p:cNvPr>
          <p:cNvSpPr>
            <a:spLocks noGrp="1"/>
          </p:cNvSpPr>
          <p:nvPr>
            <p:ph type="title"/>
          </p:nvPr>
        </p:nvSpPr>
        <p:spPr/>
        <p:txBody>
          <a:bodyPr/>
          <a:lstStyle/>
          <a:p>
            <a:r>
              <a:rPr lang="en-US" dirty="0"/>
              <a:t>Phoria</a:t>
            </a:r>
          </a:p>
        </p:txBody>
      </p:sp>
      <p:sp>
        <p:nvSpPr>
          <p:cNvPr id="3" name="Content Placeholder 2">
            <a:extLst>
              <a:ext uri="{FF2B5EF4-FFF2-40B4-BE49-F238E27FC236}">
                <a16:creationId xmlns:a16="http://schemas.microsoft.com/office/drawing/2014/main" id="{023403D8-CCEE-A1D0-BFAF-90D081777D47}"/>
              </a:ext>
            </a:extLst>
          </p:cNvPr>
          <p:cNvSpPr>
            <a:spLocks noGrp="1"/>
          </p:cNvSpPr>
          <p:nvPr>
            <p:ph idx="1"/>
          </p:nvPr>
        </p:nvSpPr>
        <p:spPr>
          <a:xfrm>
            <a:off x="838200" y="1361635"/>
            <a:ext cx="10515600" cy="1048204"/>
          </a:xfrm>
        </p:spPr>
        <p:txBody>
          <a:bodyPr>
            <a:noAutofit/>
          </a:bodyPr>
          <a:lstStyle/>
          <a:p>
            <a:r>
              <a:rPr lang="en-US" dirty="0">
                <a:latin typeface="Poppins" panose="00000500000000000000" pitchFamily="2" charset="0"/>
                <a:cs typeface="Poppins" panose="00000500000000000000" pitchFamily="2" charset="0"/>
              </a:rPr>
              <a:t>Baseline only</a:t>
            </a:r>
          </a:p>
          <a:p>
            <a:r>
              <a:rPr lang="en-US" dirty="0">
                <a:latin typeface="Poppins" panose="00000500000000000000" pitchFamily="2" charset="0"/>
                <a:cs typeface="Poppins" panose="00000500000000000000" pitchFamily="2" charset="0"/>
              </a:rPr>
              <a:t>Proportional analysis showed no statistical difference between two groups </a:t>
            </a:r>
          </a:p>
          <a:p>
            <a:endParaRPr lang="en-US" sz="2800" dirty="0">
              <a:latin typeface="+mn-lt"/>
            </a:endParaRPr>
          </a:p>
        </p:txBody>
      </p:sp>
      <p:graphicFrame>
        <p:nvGraphicFramePr>
          <p:cNvPr id="6" name="Table 5">
            <a:extLst>
              <a:ext uri="{FF2B5EF4-FFF2-40B4-BE49-F238E27FC236}">
                <a16:creationId xmlns:a16="http://schemas.microsoft.com/office/drawing/2014/main" id="{F1F12660-EFA1-87A6-09CD-46A496251E6F}"/>
              </a:ext>
            </a:extLst>
          </p:cNvPr>
          <p:cNvGraphicFramePr>
            <a:graphicFrameLocks noGrp="1"/>
          </p:cNvGraphicFramePr>
          <p:nvPr>
            <p:extLst>
              <p:ext uri="{D42A27DB-BD31-4B8C-83A1-F6EECF244321}">
                <p14:modId xmlns:p14="http://schemas.microsoft.com/office/powerpoint/2010/main" val="1381689845"/>
              </p:ext>
            </p:extLst>
          </p:nvPr>
        </p:nvGraphicFramePr>
        <p:xfrm>
          <a:off x="1248230" y="2651352"/>
          <a:ext cx="9913257" cy="3372075"/>
        </p:xfrm>
        <a:graphic>
          <a:graphicData uri="http://schemas.openxmlformats.org/drawingml/2006/table">
            <a:tbl>
              <a:tblPr/>
              <a:tblGrid>
                <a:gridCol w="1103084">
                  <a:extLst>
                    <a:ext uri="{9D8B030D-6E8A-4147-A177-3AD203B41FA5}">
                      <a16:colId xmlns:a16="http://schemas.microsoft.com/office/drawing/2014/main" val="473399073"/>
                    </a:ext>
                  </a:extLst>
                </a:gridCol>
                <a:gridCol w="2017486">
                  <a:extLst>
                    <a:ext uri="{9D8B030D-6E8A-4147-A177-3AD203B41FA5}">
                      <a16:colId xmlns:a16="http://schemas.microsoft.com/office/drawing/2014/main" val="586020944"/>
                    </a:ext>
                  </a:extLst>
                </a:gridCol>
                <a:gridCol w="3759200">
                  <a:extLst>
                    <a:ext uri="{9D8B030D-6E8A-4147-A177-3AD203B41FA5}">
                      <a16:colId xmlns:a16="http://schemas.microsoft.com/office/drawing/2014/main" val="998366604"/>
                    </a:ext>
                  </a:extLst>
                </a:gridCol>
                <a:gridCol w="3033487">
                  <a:extLst>
                    <a:ext uri="{9D8B030D-6E8A-4147-A177-3AD203B41FA5}">
                      <a16:colId xmlns:a16="http://schemas.microsoft.com/office/drawing/2014/main" val="1901188206"/>
                    </a:ext>
                  </a:extLst>
                </a:gridCol>
              </a:tblGrid>
              <a:tr h="374675">
                <a:tc>
                  <a:txBody>
                    <a:bodyPr/>
                    <a:lstStyle/>
                    <a:p>
                      <a:pPr algn="l" fontAlgn="b"/>
                      <a:r>
                        <a:rPr lang="en-US" sz="20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1" i="0" u="none" strike="noStrike" dirty="0">
                          <a:solidFill>
                            <a:srgbClr val="000000"/>
                          </a:solidFill>
                          <a:effectLst/>
                          <a:latin typeface="Arial" panose="020B0604020202020204" pitchFamily="34" charset="0"/>
                        </a:rPr>
                        <a:t>Dist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1" i="0" u="none" strike="noStrike" dirty="0">
                          <a:solidFill>
                            <a:srgbClr val="000000"/>
                          </a:solidFill>
                          <a:effectLst/>
                          <a:latin typeface="Arial" panose="020B0604020202020204" pitchFamily="34" charset="0"/>
                        </a:rPr>
                        <a:t>Near (40 cm)</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3333058"/>
                  </a:ext>
                </a:extLst>
              </a:tr>
              <a:tr h="374675">
                <a:tc>
                  <a:txBody>
                    <a:bodyPr/>
                    <a:lstStyle/>
                    <a:p>
                      <a:pPr algn="l" fontAlgn="b"/>
                      <a:r>
                        <a:rPr lang="en-US" sz="2000" b="0" i="0" u="none" strike="noStrike" dirty="0">
                          <a:solidFill>
                            <a:srgbClr val="000000"/>
                          </a:solidFill>
                          <a:effectLst/>
                          <a:latin typeface="Arial" panose="020B0604020202020204" pitchFamily="34" charset="0"/>
                        </a:rPr>
                        <a:t>SVCL</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Ortho</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29 (76%)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22 (58%)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38480815"/>
                  </a:ext>
                </a:extLst>
              </a:tr>
              <a:tr h="374675">
                <a:tc>
                  <a:txBody>
                    <a:bodyPr/>
                    <a:lstStyle/>
                    <a:p>
                      <a:pPr algn="l" fontAlgn="b"/>
                      <a:endParaRPr lang="en-US" sz="20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Exo</a:t>
                      </a:r>
                    </a:p>
                  </a:txBody>
                  <a:tcPr marL="0" marR="0" marT="0" marB="0" anchor="ctr">
                    <a:lnL>
                      <a:noFill/>
                    </a:lnL>
                    <a:lnR>
                      <a:noFill/>
                    </a:lnR>
                    <a:lnT>
                      <a:noFill/>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8 (21%)</a:t>
                      </a:r>
                    </a:p>
                  </a:txBody>
                  <a:tcPr marL="0" marR="0" marT="0" marB="0" anchor="ctr">
                    <a:lnL>
                      <a:noFill/>
                    </a:lnL>
                    <a:lnR>
                      <a:noFill/>
                    </a:lnR>
                    <a:lnT>
                      <a:noFill/>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12 (32%)</a:t>
                      </a:r>
                    </a:p>
                  </a:txBody>
                  <a:tcPr marL="0" marR="0" marT="0" marB="0" anchor="ctr">
                    <a:lnL>
                      <a:noFill/>
                    </a:lnL>
                    <a:lnR>
                      <a:noFill/>
                    </a:lnR>
                    <a:lnT>
                      <a:noFill/>
                    </a:lnT>
                    <a:lnB>
                      <a:noFill/>
                    </a:lnB>
                    <a:noFill/>
                  </a:tcPr>
                </a:tc>
                <a:extLst>
                  <a:ext uri="{0D108BD9-81ED-4DB2-BD59-A6C34878D82A}">
                    <a16:rowId xmlns:a16="http://schemas.microsoft.com/office/drawing/2014/main" val="992144305"/>
                  </a:ext>
                </a:extLst>
              </a:tr>
              <a:tr h="374675">
                <a:tc>
                  <a:txBody>
                    <a:bodyPr/>
                    <a:lstStyle/>
                    <a:p>
                      <a:pPr algn="l" fontAlgn="b"/>
                      <a:r>
                        <a:rPr lang="en-US" sz="20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0" i="0" u="none" strike="noStrike" dirty="0">
                          <a:solidFill>
                            <a:srgbClr val="000000"/>
                          </a:solidFill>
                          <a:effectLst/>
                          <a:latin typeface="Arial" panose="020B0604020202020204" pitchFamily="34" charset="0"/>
                        </a:rPr>
                        <a:t>Eso</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0" i="0" u="none" strike="noStrike" dirty="0">
                          <a:solidFill>
                            <a:srgbClr val="000000"/>
                          </a:solidFill>
                          <a:effectLst/>
                          <a:latin typeface="Arial" panose="020B0604020202020204" pitchFamily="34" charset="0"/>
                        </a:rPr>
                        <a:t>1 (3%)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0" i="0" u="none" strike="noStrike" dirty="0">
                          <a:solidFill>
                            <a:srgbClr val="000000"/>
                          </a:solidFill>
                          <a:effectLst/>
                          <a:latin typeface="Arial" panose="020B0604020202020204" pitchFamily="34" charset="0"/>
                        </a:rPr>
                        <a:t>4 (11%)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5870152"/>
                  </a:ext>
                </a:extLst>
              </a:tr>
              <a:tr h="374675">
                <a:tc>
                  <a:txBody>
                    <a:bodyPr/>
                    <a:lstStyle/>
                    <a:p>
                      <a:pPr algn="l" fontAlgn="b"/>
                      <a:r>
                        <a:rPr lang="en-US" sz="2000" b="0" i="0"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2000" b="0" i="0" u="none" strike="noStrike" dirty="0">
                          <a:solidFill>
                            <a:srgbClr val="000000"/>
                          </a:solidFill>
                          <a:effectLst/>
                          <a:latin typeface="Arial" panose="020B0604020202020204" pitchFamily="34" charset="0"/>
                        </a:rPr>
                        <a:t>Phoria range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pl-PL" sz="2000" b="0" i="0" u="none" strike="noStrike" dirty="0">
                          <a:solidFill>
                            <a:srgbClr val="000000"/>
                          </a:solidFill>
                          <a:effectLst/>
                          <a:latin typeface="Arial" panose="020B0604020202020204" pitchFamily="34" charset="0"/>
                        </a:rPr>
                        <a:t>10</a:t>
                      </a:r>
                      <a:r>
                        <a:rPr lang="pl-PL" sz="2000" b="0" i="0" u="none" strike="noStrike" baseline="30000" dirty="0">
                          <a:solidFill>
                            <a:srgbClr val="000000"/>
                          </a:solidFill>
                          <a:effectLst/>
                          <a:latin typeface="Arial" panose="020B0604020202020204" pitchFamily="34" charset="0"/>
                        </a:rPr>
                        <a:t>∆</a:t>
                      </a:r>
                      <a:r>
                        <a:rPr lang="en-US" sz="2000" b="0" i="0" u="none" strike="noStrike" baseline="30000" dirty="0">
                          <a:solidFill>
                            <a:srgbClr val="000000"/>
                          </a:solidFill>
                          <a:effectLst/>
                          <a:latin typeface="Arial" panose="020B0604020202020204" pitchFamily="34" charset="0"/>
                        </a:rPr>
                        <a:t> </a:t>
                      </a:r>
                      <a:r>
                        <a:rPr lang="pl-PL" sz="2000" b="0" i="0" u="none" strike="noStrike" dirty="0">
                          <a:solidFill>
                            <a:srgbClr val="000000"/>
                          </a:solidFill>
                          <a:effectLst/>
                          <a:latin typeface="Arial" panose="020B0604020202020204" pitchFamily="34" charset="0"/>
                        </a:rPr>
                        <a:t>Exo to 0.50</a:t>
                      </a:r>
                      <a:r>
                        <a:rPr lang="pl-PL" sz="2000" b="0" i="0" u="none" strike="noStrike" baseline="30000" dirty="0">
                          <a:solidFill>
                            <a:srgbClr val="000000"/>
                          </a:solidFill>
                          <a:effectLst/>
                          <a:latin typeface="Arial" panose="020B0604020202020204" pitchFamily="34" charset="0"/>
                        </a:rPr>
                        <a:t>∆</a:t>
                      </a:r>
                      <a:r>
                        <a:rPr lang="en-US" sz="2000" b="0" i="0" u="none" strike="noStrike" baseline="30000" dirty="0">
                          <a:solidFill>
                            <a:srgbClr val="000000"/>
                          </a:solidFill>
                          <a:effectLst/>
                          <a:latin typeface="Arial" panose="020B0604020202020204" pitchFamily="34" charset="0"/>
                        </a:rPr>
                        <a:t> </a:t>
                      </a:r>
                      <a:r>
                        <a:rPr lang="pl-PL" sz="2000" b="0" i="0" u="none" strike="noStrike" dirty="0">
                          <a:solidFill>
                            <a:srgbClr val="000000"/>
                          </a:solidFill>
                          <a:effectLst/>
                          <a:latin typeface="Arial" panose="020B0604020202020204" pitchFamily="34" charset="0"/>
                        </a:rPr>
                        <a:t>Eso</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pl-PL" sz="2000" b="0" i="0" u="none" strike="noStrike" dirty="0">
                          <a:solidFill>
                            <a:srgbClr val="000000"/>
                          </a:solidFill>
                          <a:effectLst/>
                          <a:latin typeface="Arial" panose="020B0604020202020204" pitchFamily="34" charset="0"/>
                        </a:rPr>
                        <a:t>10</a:t>
                      </a:r>
                      <a:r>
                        <a:rPr lang="pl-PL" sz="2000" b="0" i="0" u="none" strike="noStrike" baseline="30000" dirty="0">
                          <a:solidFill>
                            <a:srgbClr val="000000"/>
                          </a:solidFill>
                          <a:effectLst/>
                          <a:latin typeface="Arial" panose="020B0604020202020204" pitchFamily="34" charset="0"/>
                        </a:rPr>
                        <a:t>∆</a:t>
                      </a:r>
                      <a:r>
                        <a:rPr lang="en-US" sz="2000" b="0" i="0" u="none" strike="noStrike" baseline="30000" dirty="0">
                          <a:solidFill>
                            <a:srgbClr val="000000"/>
                          </a:solidFill>
                          <a:effectLst/>
                          <a:latin typeface="Arial" panose="020B0604020202020204" pitchFamily="34" charset="0"/>
                        </a:rPr>
                        <a:t> </a:t>
                      </a:r>
                      <a:r>
                        <a:rPr lang="pl-PL" sz="2000" b="0" i="0" u="none" strike="noStrike" dirty="0">
                          <a:solidFill>
                            <a:srgbClr val="000000"/>
                          </a:solidFill>
                          <a:effectLst/>
                          <a:latin typeface="Arial" panose="020B0604020202020204" pitchFamily="34" charset="0"/>
                        </a:rPr>
                        <a:t>Exo to 6</a:t>
                      </a:r>
                      <a:r>
                        <a:rPr lang="pl-PL" sz="2000" b="0" i="0" u="none" strike="noStrike" baseline="30000" dirty="0">
                          <a:solidFill>
                            <a:srgbClr val="000000"/>
                          </a:solidFill>
                          <a:effectLst/>
                          <a:latin typeface="Arial" panose="020B0604020202020204" pitchFamily="34" charset="0"/>
                        </a:rPr>
                        <a:t>∆</a:t>
                      </a:r>
                      <a:r>
                        <a:rPr lang="en-US" sz="2000" b="0" i="0" u="none" strike="noStrike" baseline="30000" dirty="0">
                          <a:solidFill>
                            <a:srgbClr val="000000"/>
                          </a:solidFill>
                          <a:effectLst/>
                          <a:latin typeface="Arial" panose="020B0604020202020204" pitchFamily="34" charset="0"/>
                        </a:rPr>
                        <a:t> </a:t>
                      </a:r>
                      <a:r>
                        <a:rPr lang="pl-PL" sz="2000" b="0" i="0" u="none" strike="noStrike" dirty="0">
                          <a:solidFill>
                            <a:srgbClr val="000000"/>
                          </a:solidFill>
                          <a:effectLst/>
                          <a:latin typeface="Arial" panose="020B0604020202020204" pitchFamily="34" charset="0"/>
                        </a:rPr>
                        <a:t>Eso</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5508739"/>
                  </a:ext>
                </a:extLst>
              </a:tr>
              <a:tr h="374675">
                <a:tc>
                  <a:txBody>
                    <a:bodyPr/>
                    <a:lstStyle/>
                    <a:p>
                      <a:pPr algn="l" fontAlgn="b"/>
                      <a:r>
                        <a:rPr lang="en-US" sz="2000" b="0" i="0" u="none" strike="noStrike" dirty="0">
                          <a:solidFill>
                            <a:srgbClr val="000000"/>
                          </a:solidFill>
                          <a:effectLst/>
                          <a:latin typeface="Arial" panose="020B0604020202020204" pitchFamily="34" charset="0"/>
                        </a:rPr>
                        <a:t>NVMF</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Ortho</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67 (76%)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44 (50%)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80013198"/>
                  </a:ext>
                </a:extLst>
              </a:tr>
              <a:tr h="374675">
                <a:tc>
                  <a:txBody>
                    <a:bodyPr/>
                    <a:lstStyle/>
                    <a:p>
                      <a:pPr algn="l" fontAlgn="b"/>
                      <a:endParaRPr lang="en-US" sz="20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Exo</a:t>
                      </a:r>
                    </a:p>
                  </a:txBody>
                  <a:tcPr marL="0" marR="0" marT="0" marB="0" anchor="ctr">
                    <a:lnL>
                      <a:noFill/>
                    </a:lnL>
                    <a:lnR>
                      <a:noFill/>
                    </a:lnR>
                    <a:lnT>
                      <a:noFill/>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21 (24%)</a:t>
                      </a:r>
                    </a:p>
                  </a:txBody>
                  <a:tcPr marL="0" marR="0" marT="0" marB="0" anchor="ctr">
                    <a:lnL>
                      <a:noFill/>
                    </a:lnL>
                    <a:lnR>
                      <a:noFill/>
                    </a:lnR>
                    <a:lnT>
                      <a:noFill/>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37 (42%)</a:t>
                      </a:r>
                    </a:p>
                  </a:txBody>
                  <a:tcPr marL="0" marR="0" marT="0" marB="0" anchor="ctr">
                    <a:lnL>
                      <a:noFill/>
                    </a:lnL>
                    <a:lnR>
                      <a:noFill/>
                    </a:lnR>
                    <a:lnT>
                      <a:noFill/>
                    </a:lnT>
                    <a:lnB>
                      <a:noFill/>
                    </a:lnB>
                    <a:noFill/>
                  </a:tcPr>
                </a:tc>
                <a:extLst>
                  <a:ext uri="{0D108BD9-81ED-4DB2-BD59-A6C34878D82A}">
                    <a16:rowId xmlns:a16="http://schemas.microsoft.com/office/drawing/2014/main" val="2518450778"/>
                  </a:ext>
                </a:extLst>
              </a:tr>
              <a:tr h="374675">
                <a:tc>
                  <a:txBody>
                    <a:bodyPr/>
                    <a:lstStyle/>
                    <a:p>
                      <a:pPr algn="l" fontAlgn="b"/>
                      <a:r>
                        <a:rPr lang="en-US" sz="20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0" i="0" u="none" strike="noStrike" dirty="0">
                          <a:solidFill>
                            <a:srgbClr val="000000"/>
                          </a:solidFill>
                          <a:effectLst/>
                          <a:latin typeface="Arial" panose="020B0604020202020204" pitchFamily="34" charset="0"/>
                        </a:rPr>
                        <a:t>Eso</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0" i="0" u="none" strike="noStrike" dirty="0">
                          <a:solidFill>
                            <a:srgbClr val="000000"/>
                          </a:solidFill>
                          <a:effectLst/>
                          <a:latin typeface="Arial" panose="020B0604020202020204" pitchFamily="34" charset="0"/>
                        </a:rPr>
                        <a:t>0 (0%)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sz="2000" b="0" i="0" u="none" strike="noStrike" dirty="0">
                          <a:solidFill>
                            <a:srgbClr val="000000"/>
                          </a:solidFill>
                          <a:effectLst/>
                          <a:latin typeface="Arial" panose="020B0604020202020204" pitchFamily="34" charset="0"/>
                        </a:rPr>
                        <a:t>7 (8%)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4498033"/>
                  </a:ext>
                </a:extLst>
              </a:tr>
              <a:tr h="374675">
                <a:tc>
                  <a:txBody>
                    <a:bodyPr/>
                    <a:lstStyle/>
                    <a:p>
                      <a:pPr algn="l" fontAlgn="b"/>
                      <a:endParaRPr lang="en-US" sz="2000" b="0" i="0" u="none" strike="noStrike" dirty="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Phoria range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sz="2000" b="0" i="0" u="none" strike="noStrike" dirty="0">
                          <a:solidFill>
                            <a:srgbClr val="000000"/>
                          </a:solidFill>
                          <a:effectLst/>
                          <a:latin typeface="Arial" panose="020B0604020202020204" pitchFamily="34" charset="0"/>
                        </a:rPr>
                        <a:t>10</a:t>
                      </a:r>
                      <a:r>
                        <a:rPr lang="en-US" sz="2000" b="0" i="0" u="none" strike="noStrike" baseline="30000"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Exo to ortho</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pl-PL" sz="2000" b="0" i="0" u="none" strike="noStrike" dirty="0">
                          <a:solidFill>
                            <a:srgbClr val="000000"/>
                          </a:solidFill>
                          <a:effectLst/>
                          <a:latin typeface="Arial" panose="020B0604020202020204" pitchFamily="34" charset="0"/>
                        </a:rPr>
                        <a:t>10</a:t>
                      </a:r>
                      <a:r>
                        <a:rPr lang="pl-PL" sz="2000" b="0" i="0" u="none" strike="noStrike" baseline="30000" dirty="0">
                          <a:solidFill>
                            <a:srgbClr val="000000"/>
                          </a:solidFill>
                          <a:effectLst/>
                          <a:latin typeface="Arial" panose="020B0604020202020204" pitchFamily="34" charset="0"/>
                        </a:rPr>
                        <a:t>∆</a:t>
                      </a:r>
                      <a:r>
                        <a:rPr lang="en-US" sz="2000" b="0" i="0" u="none" strike="noStrike" baseline="30000" dirty="0">
                          <a:solidFill>
                            <a:srgbClr val="000000"/>
                          </a:solidFill>
                          <a:effectLst/>
                          <a:latin typeface="Arial" panose="020B0604020202020204" pitchFamily="34" charset="0"/>
                        </a:rPr>
                        <a:t> </a:t>
                      </a:r>
                      <a:r>
                        <a:rPr lang="pl-PL" sz="2000" b="0" i="0" u="none" strike="noStrike" dirty="0">
                          <a:solidFill>
                            <a:srgbClr val="000000"/>
                          </a:solidFill>
                          <a:effectLst/>
                          <a:latin typeface="Arial" panose="020B0604020202020204" pitchFamily="34" charset="0"/>
                        </a:rPr>
                        <a:t>Exo to 6</a:t>
                      </a:r>
                      <a:r>
                        <a:rPr lang="pl-PL" sz="2000" b="0" i="0" u="none" strike="noStrike" baseline="30000" dirty="0">
                          <a:solidFill>
                            <a:srgbClr val="000000"/>
                          </a:solidFill>
                          <a:effectLst/>
                          <a:latin typeface="Arial" panose="020B0604020202020204" pitchFamily="34" charset="0"/>
                        </a:rPr>
                        <a:t>∆</a:t>
                      </a:r>
                      <a:r>
                        <a:rPr lang="en-US" sz="2000" b="0" i="0" u="none" strike="noStrike" baseline="30000" dirty="0">
                          <a:solidFill>
                            <a:srgbClr val="000000"/>
                          </a:solidFill>
                          <a:effectLst/>
                          <a:latin typeface="Arial" panose="020B0604020202020204" pitchFamily="34" charset="0"/>
                        </a:rPr>
                        <a:t> </a:t>
                      </a:r>
                      <a:r>
                        <a:rPr lang="pl-PL" sz="2000" b="0" i="0" u="none" strike="noStrike" dirty="0">
                          <a:solidFill>
                            <a:srgbClr val="000000"/>
                          </a:solidFill>
                          <a:effectLst/>
                          <a:latin typeface="Arial" panose="020B0604020202020204" pitchFamily="34" charset="0"/>
                        </a:rPr>
                        <a:t>Eso</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82455297"/>
                  </a:ext>
                </a:extLst>
              </a:tr>
            </a:tbl>
          </a:graphicData>
        </a:graphic>
      </p:graphicFrame>
      <p:sp>
        <p:nvSpPr>
          <p:cNvPr id="4" name="TextBox 3">
            <a:extLst>
              <a:ext uri="{FF2B5EF4-FFF2-40B4-BE49-F238E27FC236}">
                <a16:creationId xmlns:a16="http://schemas.microsoft.com/office/drawing/2014/main" id="{38B384EE-4438-8194-3983-ED0A7AB9694A}"/>
              </a:ext>
            </a:extLst>
          </p:cNvPr>
          <p:cNvSpPr txBox="1"/>
          <p:nvPr/>
        </p:nvSpPr>
        <p:spPr>
          <a:xfrm>
            <a:off x="49622" y="6506454"/>
            <a:ext cx="1375141" cy="276999"/>
          </a:xfrm>
          <a:prstGeom prst="rect">
            <a:avLst/>
          </a:prstGeom>
          <a:noFill/>
        </p:spPr>
        <p:txBody>
          <a:bodyPr wrap="square">
            <a:spAutoFit/>
          </a:bodyPr>
          <a:lstStyle/>
          <a:p>
            <a:r>
              <a:rPr lang="en-US" sz="1200" dirty="0"/>
              <a:t>VTI-RCT-CN9 r0</a:t>
            </a:r>
          </a:p>
        </p:txBody>
      </p:sp>
    </p:spTree>
    <p:extLst>
      <p:ext uri="{BB962C8B-B14F-4D97-AF65-F5344CB8AC3E}">
        <p14:creationId xmlns:p14="http://schemas.microsoft.com/office/powerpoint/2010/main" val="3123274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B5ED9-B424-A0D4-87FA-2C1E6A0C01CA}"/>
              </a:ext>
            </a:extLst>
          </p:cNvPr>
          <p:cNvSpPr>
            <a:spLocks noGrp="1"/>
          </p:cNvSpPr>
          <p:nvPr>
            <p:ph type="title"/>
          </p:nvPr>
        </p:nvSpPr>
        <p:spPr/>
        <p:txBody>
          <a:bodyPr/>
          <a:lstStyle/>
          <a:p>
            <a:r>
              <a:rPr lang="en-US" dirty="0"/>
              <a:t>Accommodative Accuracy</a:t>
            </a:r>
          </a:p>
        </p:txBody>
      </p:sp>
      <p:sp>
        <p:nvSpPr>
          <p:cNvPr id="5" name="Content Placeholder 2">
            <a:extLst>
              <a:ext uri="{FF2B5EF4-FFF2-40B4-BE49-F238E27FC236}">
                <a16:creationId xmlns:a16="http://schemas.microsoft.com/office/drawing/2014/main" id="{CEE1CE45-58B2-D4C6-D344-D848460799BF}"/>
              </a:ext>
            </a:extLst>
          </p:cNvPr>
          <p:cNvSpPr txBox="1">
            <a:spLocks/>
          </p:cNvSpPr>
          <p:nvPr/>
        </p:nvSpPr>
        <p:spPr>
          <a:xfrm>
            <a:off x="873126" y="1446139"/>
            <a:ext cx="10515600" cy="1126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baseline="0">
                <a:solidFill>
                  <a:schemeClr val="tx2"/>
                </a:solidFill>
                <a:latin typeface="Poppins" pitchFamily="2" charset="77"/>
                <a:ea typeface="+mn-ea"/>
                <a:cs typeface="+mn-cs"/>
              </a:defRPr>
            </a:lvl1pPr>
            <a:lvl2pPr marL="466725" indent="-233363" algn="l" defTabSz="914400" rtl="0" eaLnBrk="1" latinLnBrk="0" hangingPunct="1">
              <a:lnSpc>
                <a:spcPct val="90000"/>
              </a:lnSpc>
              <a:spcBef>
                <a:spcPts val="500"/>
              </a:spcBef>
              <a:buClr>
                <a:schemeClr val="accent1"/>
              </a:buClr>
              <a:buFont typeface="Courier New" panose="02070309020205020404" pitchFamily="49" charset="0"/>
              <a:buChar char="o"/>
              <a:tabLst/>
              <a:defRPr sz="2400" kern="1200" baseline="0">
                <a:solidFill>
                  <a:schemeClr val="tx2"/>
                </a:solidFill>
                <a:latin typeface="Poppins" pitchFamily="2" charset="77"/>
                <a:ea typeface="+mn-ea"/>
                <a:cs typeface="+mn-cs"/>
              </a:defRPr>
            </a:lvl2pPr>
            <a:lvl3pPr marL="690563" indent="-223838" algn="l" defTabSz="914400" rtl="0" eaLnBrk="1" latinLnBrk="0" hangingPunct="1">
              <a:lnSpc>
                <a:spcPct val="90000"/>
              </a:lnSpc>
              <a:spcBef>
                <a:spcPts val="500"/>
              </a:spcBef>
              <a:buClr>
                <a:schemeClr val="accent1"/>
              </a:buClr>
              <a:buFont typeface="System Font Regular"/>
              <a:buChar char="–"/>
              <a:tabLst/>
              <a:defRPr sz="2400" kern="1200" baseline="0">
                <a:solidFill>
                  <a:schemeClr val="tx2"/>
                </a:solidFill>
                <a:latin typeface="Poppins" pitchFamily="2" charset="77"/>
                <a:ea typeface="+mn-ea"/>
                <a:cs typeface="+mn-cs"/>
              </a:defRPr>
            </a:lvl3pPr>
            <a:lvl4pPr marL="923925" indent="-233363" algn="l" defTabSz="914400" rtl="0" eaLnBrk="1" latinLnBrk="0" hangingPunct="1">
              <a:lnSpc>
                <a:spcPct val="90000"/>
              </a:lnSpc>
              <a:spcBef>
                <a:spcPts val="500"/>
              </a:spcBef>
              <a:buClr>
                <a:schemeClr val="accent1"/>
              </a:buClr>
              <a:buFont typeface="System Font Regular"/>
              <a:buChar char="—"/>
              <a:tabLst/>
              <a:defRPr sz="2400" kern="1200" baseline="0">
                <a:solidFill>
                  <a:schemeClr val="tx2"/>
                </a:solidFill>
                <a:latin typeface="Poppins" pitchFamily="2" charset="77"/>
                <a:ea typeface="+mn-ea"/>
                <a:cs typeface="+mn-cs"/>
              </a:defRPr>
            </a:lvl4pPr>
            <a:lvl5pPr marL="1147763" indent="-223838" algn="l" defTabSz="914400" rtl="0" eaLnBrk="1" latinLnBrk="0" hangingPunct="1">
              <a:lnSpc>
                <a:spcPct val="90000"/>
              </a:lnSpc>
              <a:spcBef>
                <a:spcPts val="500"/>
              </a:spcBef>
              <a:buClr>
                <a:schemeClr val="accent1"/>
              </a:buClr>
              <a:buSzPct val="100000"/>
              <a:buFont typeface="Lucida Grande" panose="020B0600040502020204" pitchFamily="34" charset="0"/>
              <a:buChar char="▪"/>
              <a:tabLst/>
              <a:defRPr sz="2400" kern="1200" baseline="0">
                <a:solidFill>
                  <a:schemeClr val="tx2"/>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oppins" panose="00000500000000000000" pitchFamily="2" charset="0"/>
                <a:cs typeface="Poppins" panose="00000500000000000000" pitchFamily="2" charset="0"/>
              </a:rPr>
              <a:t>SVCL: minimum fluctuation (within repeatability)</a:t>
            </a:r>
          </a:p>
          <a:p>
            <a:r>
              <a:rPr lang="en-US" dirty="0">
                <a:latin typeface="Poppins" panose="00000500000000000000" pitchFamily="2" charset="0"/>
                <a:cs typeface="Poppins" panose="00000500000000000000" pitchFamily="2" charset="0"/>
              </a:rPr>
              <a:t>NVMF: less average accommodative lag than baseline</a:t>
            </a:r>
          </a:p>
          <a:p>
            <a:endParaRPr lang="en-US"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EBD4D081-491D-BB32-3829-5CC68827B584}"/>
              </a:ext>
            </a:extLst>
          </p:cNvPr>
          <p:cNvSpPr txBox="1"/>
          <p:nvPr/>
        </p:nvSpPr>
        <p:spPr>
          <a:xfrm>
            <a:off x="49622" y="6506454"/>
            <a:ext cx="1375141" cy="276999"/>
          </a:xfrm>
          <a:prstGeom prst="rect">
            <a:avLst/>
          </a:prstGeom>
          <a:noFill/>
        </p:spPr>
        <p:txBody>
          <a:bodyPr wrap="square">
            <a:spAutoFit/>
          </a:bodyPr>
          <a:lstStyle/>
          <a:p>
            <a:r>
              <a:rPr lang="en-US" sz="1200" dirty="0"/>
              <a:t>VTI-RCT-CN9 r0</a:t>
            </a:r>
          </a:p>
        </p:txBody>
      </p:sp>
      <p:graphicFrame>
        <p:nvGraphicFramePr>
          <p:cNvPr id="6" name="Table 5">
            <a:extLst>
              <a:ext uri="{FF2B5EF4-FFF2-40B4-BE49-F238E27FC236}">
                <a16:creationId xmlns:a16="http://schemas.microsoft.com/office/drawing/2014/main" id="{77D5411B-B166-8C17-6F09-06829DFBA952}"/>
              </a:ext>
            </a:extLst>
          </p:cNvPr>
          <p:cNvGraphicFramePr>
            <a:graphicFrameLocks noGrp="1"/>
          </p:cNvGraphicFramePr>
          <p:nvPr>
            <p:extLst>
              <p:ext uri="{D42A27DB-BD31-4B8C-83A1-F6EECF244321}">
                <p14:modId xmlns:p14="http://schemas.microsoft.com/office/powerpoint/2010/main" val="868863634"/>
              </p:ext>
            </p:extLst>
          </p:nvPr>
        </p:nvGraphicFramePr>
        <p:xfrm>
          <a:off x="1771650" y="3194050"/>
          <a:ext cx="8718552" cy="2438400"/>
        </p:xfrm>
        <a:graphic>
          <a:graphicData uri="http://schemas.openxmlformats.org/drawingml/2006/table">
            <a:tbl>
              <a:tblPr>
                <a:tableStyleId>{3B4B98B0-60AC-42C2-AFA5-B58CD77FA1E5}</a:tableStyleId>
              </a:tblPr>
              <a:tblGrid>
                <a:gridCol w="2179638">
                  <a:extLst>
                    <a:ext uri="{9D8B030D-6E8A-4147-A177-3AD203B41FA5}">
                      <a16:colId xmlns:a16="http://schemas.microsoft.com/office/drawing/2014/main" val="470746671"/>
                    </a:ext>
                  </a:extLst>
                </a:gridCol>
                <a:gridCol w="2179638">
                  <a:extLst>
                    <a:ext uri="{9D8B030D-6E8A-4147-A177-3AD203B41FA5}">
                      <a16:colId xmlns:a16="http://schemas.microsoft.com/office/drawing/2014/main" val="1544874324"/>
                    </a:ext>
                  </a:extLst>
                </a:gridCol>
                <a:gridCol w="2179638">
                  <a:extLst>
                    <a:ext uri="{9D8B030D-6E8A-4147-A177-3AD203B41FA5}">
                      <a16:colId xmlns:a16="http://schemas.microsoft.com/office/drawing/2014/main" val="1570344572"/>
                    </a:ext>
                  </a:extLst>
                </a:gridCol>
                <a:gridCol w="2179638">
                  <a:extLst>
                    <a:ext uri="{9D8B030D-6E8A-4147-A177-3AD203B41FA5}">
                      <a16:colId xmlns:a16="http://schemas.microsoft.com/office/drawing/2014/main" val="640382481"/>
                    </a:ext>
                  </a:extLst>
                </a:gridCol>
              </a:tblGrid>
              <a:tr h="1054370">
                <a:tc>
                  <a:txBody>
                    <a:bodyPr/>
                    <a:lstStyle/>
                    <a:p>
                      <a:pPr algn="l" fontAlgn="ctr">
                        <a:buNone/>
                      </a:pPr>
                      <a:r>
                        <a:rPr lang="en-US" sz="1800" u="none" strike="noStrike" dirty="0">
                          <a:solidFill>
                            <a:schemeClr val="bg2">
                              <a:lumMod val="10000"/>
                            </a:schemeClr>
                          </a:solidFill>
                          <a:effectLst/>
                        </a:rPr>
                        <a:t>Study Group</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Baseline       </a:t>
                      </a:r>
                    </a:p>
                    <a:p>
                      <a:pPr algn="ctr" fontAlgn="ctr">
                        <a:buNone/>
                      </a:pPr>
                      <a:r>
                        <a:rPr lang="en-US" sz="1800" u="none" strike="noStrike" dirty="0">
                          <a:solidFill>
                            <a:schemeClr val="bg2">
                              <a:lumMod val="10000"/>
                            </a:schemeClr>
                          </a:solidFill>
                          <a:effectLst/>
                        </a:rPr>
                        <a:t>Mean ± SD</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12M         </a:t>
                      </a:r>
                    </a:p>
                    <a:p>
                      <a:pPr algn="ctr" fontAlgn="ctr">
                        <a:buNone/>
                      </a:pPr>
                      <a:r>
                        <a:rPr lang="en-US" sz="1800" u="none" strike="noStrike" dirty="0">
                          <a:solidFill>
                            <a:schemeClr val="bg2">
                              <a:lumMod val="10000"/>
                            </a:schemeClr>
                          </a:solidFill>
                          <a:effectLst/>
                        </a:rPr>
                        <a:t>Mean ± SD</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24M        </a:t>
                      </a:r>
                    </a:p>
                    <a:p>
                      <a:pPr algn="ctr" fontAlgn="ctr">
                        <a:buNone/>
                      </a:pPr>
                      <a:r>
                        <a:rPr lang="en-US" sz="1800" u="none" strike="noStrike" dirty="0">
                          <a:solidFill>
                            <a:schemeClr val="bg2">
                              <a:lumMod val="10000"/>
                            </a:schemeClr>
                          </a:solidFill>
                          <a:effectLst/>
                        </a:rPr>
                        <a:t>Mean ± SD</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extLst>
                  <a:ext uri="{0D108BD9-81ED-4DB2-BD59-A6C34878D82A}">
                    <a16:rowId xmlns:a16="http://schemas.microsoft.com/office/drawing/2014/main" val="1553979503"/>
                  </a:ext>
                </a:extLst>
              </a:tr>
              <a:tr h="692015">
                <a:tc>
                  <a:txBody>
                    <a:bodyPr/>
                    <a:lstStyle/>
                    <a:p>
                      <a:pPr algn="l" fontAlgn="ctr">
                        <a:buNone/>
                      </a:pPr>
                      <a:r>
                        <a:rPr lang="en-US" sz="1800" u="none" strike="noStrike" dirty="0">
                          <a:solidFill>
                            <a:schemeClr val="bg2">
                              <a:lumMod val="10000"/>
                            </a:schemeClr>
                          </a:solidFill>
                          <a:effectLst/>
                        </a:rPr>
                        <a:t>SVCL (40)</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1.05 ± 0.75</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0.99 ± 0.71</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0.83 ± 0.75</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extLst>
                  <a:ext uri="{0D108BD9-81ED-4DB2-BD59-A6C34878D82A}">
                    <a16:rowId xmlns:a16="http://schemas.microsoft.com/office/drawing/2014/main" val="3830563506"/>
                  </a:ext>
                </a:extLst>
              </a:tr>
              <a:tr h="692015">
                <a:tc>
                  <a:txBody>
                    <a:bodyPr/>
                    <a:lstStyle/>
                    <a:p>
                      <a:pPr algn="l" fontAlgn="ctr">
                        <a:buNone/>
                      </a:pPr>
                      <a:r>
                        <a:rPr lang="en-US" sz="1800" u="none" strike="noStrike" dirty="0">
                          <a:solidFill>
                            <a:schemeClr val="bg2">
                              <a:lumMod val="10000"/>
                            </a:schemeClr>
                          </a:solidFill>
                          <a:effectLst/>
                        </a:rPr>
                        <a:t>NVMF (88)</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1.03 ± 0.84</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0.76 ± 0.67</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tc>
                  <a:txBody>
                    <a:bodyPr/>
                    <a:lstStyle/>
                    <a:p>
                      <a:pPr algn="ctr" fontAlgn="ctr">
                        <a:buNone/>
                      </a:pPr>
                      <a:r>
                        <a:rPr lang="en-US" sz="1800" u="none" strike="noStrike" dirty="0">
                          <a:solidFill>
                            <a:schemeClr val="bg2">
                              <a:lumMod val="10000"/>
                            </a:schemeClr>
                          </a:solidFill>
                          <a:effectLst/>
                        </a:rPr>
                        <a:t>0.73 ± 0.81</a:t>
                      </a:r>
                      <a:endParaRPr lang="en-US" sz="1800" b="0" i="0" u="none" strike="noStrike" dirty="0">
                        <a:solidFill>
                          <a:schemeClr val="bg2">
                            <a:lumMod val="10000"/>
                          </a:schemeClr>
                        </a:solidFill>
                        <a:effectLst/>
                        <a:latin typeface="Arial" panose="020B0604020202020204" pitchFamily="34" charset="0"/>
                      </a:endParaRPr>
                    </a:p>
                  </a:txBody>
                  <a:tcPr marL="0" marR="0" marT="0" marB="0" anchor="ctr"/>
                </a:tc>
                <a:extLst>
                  <a:ext uri="{0D108BD9-81ED-4DB2-BD59-A6C34878D82A}">
                    <a16:rowId xmlns:a16="http://schemas.microsoft.com/office/drawing/2014/main" val="1908927963"/>
                  </a:ext>
                </a:extLst>
              </a:tr>
            </a:tbl>
          </a:graphicData>
        </a:graphic>
      </p:graphicFrame>
      <p:sp>
        <p:nvSpPr>
          <p:cNvPr id="7" name="Rectangle: Rounded Corners 6">
            <a:extLst>
              <a:ext uri="{FF2B5EF4-FFF2-40B4-BE49-F238E27FC236}">
                <a16:creationId xmlns:a16="http://schemas.microsoft.com/office/drawing/2014/main" id="{0158B134-6CCE-A355-4AA1-9FBA5A9D3A0D}"/>
              </a:ext>
            </a:extLst>
          </p:cNvPr>
          <p:cNvSpPr/>
          <p:nvPr/>
        </p:nvSpPr>
        <p:spPr>
          <a:xfrm>
            <a:off x="6464300" y="5086350"/>
            <a:ext cx="3663950" cy="43815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9696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19E9D-5AC3-2828-F1CA-AC19DD2F4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C4FE0-EA5E-FE2C-3F53-1DD2C315647A}"/>
              </a:ext>
            </a:extLst>
          </p:cNvPr>
          <p:cNvSpPr>
            <a:spLocks noGrp="1"/>
          </p:cNvSpPr>
          <p:nvPr>
            <p:ph type="title"/>
          </p:nvPr>
        </p:nvSpPr>
        <p:spPr>
          <a:xfrm>
            <a:off x="541648" y="208756"/>
            <a:ext cx="10515600" cy="1325563"/>
          </a:xfrm>
        </p:spPr>
        <p:txBody>
          <a:bodyPr/>
          <a:lstStyle/>
          <a:p>
            <a:r>
              <a:rPr lang="en-US" dirty="0"/>
              <a:t>Change from Baseline</a:t>
            </a:r>
          </a:p>
        </p:txBody>
      </p:sp>
      <p:sp>
        <p:nvSpPr>
          <p:cNvPr id="3" name="Content Placeholder 2">
            <a:extLst>
              <a:ext uri="{FF2B5EF4-FFF2-40B4-BE49-F238E27FC236}">
                <a16:creationId xmlns:a16="http://schemas.microsoft.com/office/drawing/2014/main" id="{026DD811-A4F1-5AA4-9573-5279495DC867}"/>
              </a:ext>
            </a:extLst>
          </p:cNvPr>
          <p:cNvSpPr>
            <a:spLocks noGrp="1"/>
          </p:cNvSpPr>
          <p:nvPr>
            <p:ph idx="1"/>
          </p:nvPr>
        </p:nvSpPr>
        <p:spPr>
          <a:xfrm>
            <a:off x="737192" y="1237067"/>
            <a:ext cx="10620449" cy="963006"/>
          </a:xfrm>
        </p:spPr>
        <p:txBody>
          <a:bodyPr>
            <a:noAutofit/>
          </a:bodyPr>
          <a:lstStyle/>
          <a:p>
            <a:r>
              <a:rPr lang="en-US" sz="1800" dirty="0">
                <a:latin typeface="Poppins" panose="00000500000000000000" pitchFamily="2" charset="0"/>
                <a:cs typeface="Poppins" panose="00000500000000000000" pitchFamily="2" charset="0"/>
              </a:rPr>
              <a:t>Most NVMF Lag within repeatability </a:t>
            </a:r>
          </a:p>
          <a:p>
            <a:r>
              <a:rPr lang="en-US" sz="1800" dirty="0">
                <a:latin typeface="Poppins" panose="00000500000000000000" pitchFamily="2" charset="0"/>
                <a:cs typeface="Poppins" panose="00000500000000000000" pitchFamily="2" charset="0"/>
              </a:rPr>
              <a:t>Reduced lag</a:t>
            </a:r>
            <a:r>
              <a:rPr lang="en-US" sz="1800" dirty="0">
                <a:latin typeface="Poppins" panose="00000500000000000000" pitchFamily="2" charset="0"/>
                <a:cs typeface="Poppins" panose="00000500000000000000" pitchFamily="2" charset="0"/>
                <a:sym typeface="Wingdings" panose="05000000000000000000" pitchFamily="2" charset="2"/>
              </a:rPr>
              <a:t> from children with </a:t>
            </a:r>
            <a:r>
              <a:rPr lang="en-US" sz="1800" u="sng" dirty="0">
                <a:latin typeface="Poppins" panose="00000500000000000000" pitchFamily="2" charset="0"/>
                <a:cs typeface="Poppins" panose="00000500000000000000" pitchFamily="2" charset="0"/>
                <a:sym typeface="Wingdings" panose="05000000000000000000" pitchFamily="2" charset="2"/>
              </a:rPr>
              <a:t>higher</a:t>
            </a:r>
            <a:r>
              <a:rPr lang="en-US" sz="1800" dirty="0">
                <a:latin typeface="Poppins" panose="00000500000000000000" pitchFamily="2" charset="0"/>
                <a:cs typeface="Poppins" panose="00000500000000000000" pitchFamily="2" charset="0"/>
                <a:sym typeface="Wingdings" panose="05000000000000000000" pitchFamily="2" charset="2"/>
              </a:rPr>
              <a:t> Baseline accommodative lag</a:t>
            </a:r>
          </a:p>
          <a:p>
            <a:r>
              <a:rPr lang="en-US" sz="1800" dirty="0">
                <a:latin typeface="Poppins" panose="00000500000000000000" pitchFamily="2" charset="0"/>
                <a:cs typeface="Poppins" panose="00000500000000000000" pitchFamily="2" charset="0"/>
                <a:sym typeface="Wingdings" panose="05000000000000000000" pitchFamily="2" charset="2"/>
              </a:rPr>
              <a:t>Relaxed accommodation from children with baseline accommodative leads</a:t>
            </a:r>
            <a:endParaRPr lang="en-US" sz="1800"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B143FA5F-2872-15D2-185B-350AE232053D}"/>
              </a:ext>
            </a:extLst>
          </p:cNvPr>
          <p:cNvSpPr txBox="1"/>
          <p:nvPr/>
        </p:nvSpPr>
        <p:spPr>
          <a:xfrm>
            <a:off x="49622" y="6506454"/>
            <a:ext cx="137514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4299"/>
                </a:solidFill>
                <a:effectLst/>
                <a:uLnTx/>
                <a:uFillTx/>
                <a:latin typeface="Arial" panose="020B0604020202020204"/>
                <a:ea typeface="+mn-ea"/>
                <a:cs typeface="+mn-cs"/>
              </a:rPr>
              <a:t>VTI-RCT-CN9 r0</a:t>
            </a:r>
          </a:p>
        </p:txBody>
      </p:sp>
      <p:grpSp>
        <p:nvGrpSpPr>
          <p:cNvPr id="20" name="Group 19">
            <a:extLst>
              <a:ext uri="{FF2B5EF4-FFF2-40B4-BE49-F238E27FC236}">
                <a16:creationId xmlns:a16="http://schemas.microsoft.com/office/drawing/2014/main" id="{8882EDD6-6E2F-1926-F34D-1CF328CE1426}"/>
              </a:ext>
            </a:extLst>
          </p:cNvPr>
          <p:cNvGrpSpPr/>
          <p:nvPr/>
        </p:nvGrpSpPr>
        <p:grpSpPr>
          <a:xfrm>
            <a:off x="2656115" y="2137229"/>
            <a:ext cx="7376338" cy="4637695"/>
            <a:chOff x="2656115" y="2137229"/>
            <a:chExt cx="7376338" cy="4637695"/>
          </a:xfrm>
        </p:grpSpPr>
        <p:graphicFrame>
          <p:nvGraphicFramePr>
            <p:cNvPr id="4" name="Chart 3">
              <a:extLst>
                <a:ext uri="{FF2B5EF4-FFF2-40B4-BE49-F238E27FC236}">
                  <a16:creationId xmlns:a16="http://schemas.microsoft.com/office/drawing/2014/main" id="{B43AA38B-D8E4-00DE-6EED-211802FBD647}"/>
                </a:ext>
              </a:extLst>
            </p:cNvPr>
            <p:cNvGraphicFramePr>
              <a:graphicFrameLocks/>
            </p:cNvGraphicFramePr>
            <p:nvPr/>
          </p:nvGraphicFramePr>
          <p:xfrm>
            <a:off x="2656115" y="2137229"/>
            <a:ext cx="6144986" cy="463769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B884CD26-F190-2208-1CB3-EB83790116EA}"/>
                </a:ext>
              </a:extLst>
            </p:cNvPr>
            <p:cNvCxnSpPr>
              <a:cxnSpLocks/>
            </p:cNvCxnSpPr>
            <p:nvPr/>
          </p:nvCxnSpPr>
          <p:spPr>
            <a:xfrm flipV="1">
              <a:off x="4838700" y="2792414"/>
              <a:ext cx="3501465" cy="323834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Arrow: Down 6">
              <a:extLst>
                <a:ext uri="{FF2B5EF4-FFF2-40B4-BE49-F238E27FC236}">
                  <a16:creationId xmlns:a16="http://schemas.microsoft.com/office/drawing/2014/main" id="{F2AC7D56-0754-CAF9-DC74-BC0F46768E19}"/>
                </a:ext>
              </a:extLst>
            </p:cNvPr>
            <p:cNvSpPr/>
            <p:nvPr/>
          </p:nvSpPr>
          <p:spPr>
            <a:xfrm rot="10800000">
              <a:off x="4071532" y="4660031"/>
              <a:ext cx="457200" cy="522133"/>
            </a:xfrm>
            <a:prstGeom prst="down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Arrow: Down 7">
              <a:extLst>
                <a:ext uri="{FF2B5EF4-FFF2-40B4-BE49-F238E27FC236}">
                  <a16:creationId xmlns:a16="http://schemas.microsoft.com/office/drawing/2014/main" id="{E2105938-F005-B32F-EC79-5EE38F836EC6}"/>
                </a:ext>
              </a:extLst>
            </p:cNvPr>
            <p:cNvSpPr/>
            <p:nvPr/>
          </p:nvSpPr>
          <p:spPr>
            <a:xfrm>
              <a:off x="7505700" y="4490623"/>
              <a:ext cx="457200" cy="522133"/>
            </a:xfrm>
            <a:prstGeom prst="downArrow">
              <a:avLst/>
            </a:prstGeom>
            <a:noFill/>
            <a:ln>
              <a:solidFill>
                <a:srgbClr val="00AE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807B709B-F46E-A3A6-B103-5E2D958EBC37}"/>
                </a:ext>
              </a:extLst>
            </p:cNvPr>
            <p:cNvCxnSpPr>
              <a:cxnSpLocks/>
            </p:cNvCxnSpPr>
            <p:nvPr/>
          </p:nvCxnSpPr>
          <p:spPr>
            <a:xfrm flipV="1">
              <a:off x="5728608" y="3478214"/>
              <a:ext cx="2763957" cy="2552549"/>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A61532-6073-8C29-3F6A-3E9991FEB4B2}"/>
                </a:ext>
              </a:extLst>
            </p:cNvPr>
            <p:cNvSpPr txBox="1"/>
            <p:nvPr/>
          </p:nvSpPr>
          <p:spPr>
            <a:xfrm>
              <a:off x="8289365" y="2565400"/>
              <a:ext cx="1299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4299"/>
                  </a:solidFill>
                  <a:effectLst/>
                  <a:uLnTx/>
                  <a:uFillTx/>
                  <a:latin typeface="Arial" panose="020B0604020202020204"/>
                  <a:ea typeface="+mn-ea"/>
                  <a:cs typeface="+mn-cs"/>
                </a:rPr>
                <a:t>No change</a:t>
              </a:r>
            </a:p>
          </p:txBody>
        </p:sp>
        <p:sp>
          <p:nvSpPr>
            <p:cNvPr id="11" name="TextBox 10">
              <a:extLst>
                <a:ext uri="{FF2B5EF4-FFF2-40B4-BE49-F238E27FC236}">
                  <a16:creationId xmlns:a16="http://schemas.microsoft.com/office/drawing/2014/main" id="{064E9ADE-06BA-B2E5-3178-7EDB90BC6F90}"/>
                </a:ext>
              </a:extLst>
            </p:cNvPr>
            <p:cNvSpPr txBox="1"/>
            <p:nvPr/>
          </p:nvSpPr>
          <p:spPr>
            <a:xfrm>
              <a:off x="8441765" y="3289300"/>
              <a:ext cx="1590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EDA"/>
                  </a:solidFill>
                  <a:effectLst/>
                  <a:uLnTx/>
                  <a:uFillTx/>
                  <a:latin typeface="Arial" panose="020B0604020202020204"/>
                  <a:ea typeface="+mn-ea"/>
                  <a:cs typeface="+mn-cs"/>
                </a:rPr>
                <a:t>-1.0D change</a:t>
              </a:r>
            </a:p>
          </p:txBody>
        </p:sp>
        <p:cxnSp>
          <p:nvCxnSpPr>
            <p:cNvPr id="12" name="Straight Connector 11">
              <a:extLst>
                <a:ext uri="{FF2B5EF4-FFF2-40B4-BE49-F238E27FC236}">
                  <a16:creationId xmlns:a16="http://schemas.microsoft.com/office/drawing/2014/main" id="{AF3CEF95-5E51-0F06-D6F5-5280992D0BE5}"/>
                </a:ext>
              </a:extLst>
            </p:cNvPr>
            <p:cNvCxnSpPr>
              <a:cxnSpLocks/>
            </p:cNvCxnSpPr>
            <p:nvPr/>
          </p:nvCxnSpPr>
          <p:spPr>
            <a:xfrm flipV="1">
              <a:off x="4071531" y="2779714"/>
              <a:ext cx="3455834" cy="3251049"/>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A4FEAF6-03BE-45E5-4C92-607562D70991}"/>
                </a:ext>
              </a:extLst>
            </p:cNvPr>
            <p:cNvSpPr txBox="1"/>
            <p:nvPr/>
          </p:nvSpPr>
          <p:spPr>
            <a:xfrm>
              <a:off x="6680200" y="2540000"/>
              <a:ext cx="1713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+1.0D change</a:t>
              </a:r>
            </a:p>
          </p:txBody>
        </p:sp>
      </p:grpSp>
    </p:spTree>
    <p:extLst>
      <p:ext uri="{BB962C8B-B14F-4D97-AF65-F5344CB8AC3E}">
        <p14:creationId xmlns:p14="http://schemas.microsoft.com/office/powerpoint/2010/main" val="1692540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FEBF71A-DF1E-75B3-CD20-700146492660}"/>
              </a:ext>
            </a:extLst>
          </p:cNvPr>
          <p:cNvSpPr txBox="1">
            <a:spLocks/>
          </p:cNvSpPr>
          <p:nvPr/>
        </p:nvSpPr>
        <p:spPr>
          <a:xfrm>
            <a:off x="725935" y="422974"/>
            <a:ext cx="10515600" cy="1906758"/>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ontserrat" pitchFamily="2" charset="77"/>
                <a:ea typeface="+mn-ea"/>
                <a:cs typeface="+mn-cs"/>
              </a:defRPr>
            </a:lvl1pPr>
            <a:lvl2pPr marL="466725" indent="-233363" algn="l" defTabSz="914400" rtl="0" eaLnBrk="1" latinLnBrk="0" hangingPunct="1">
              <a:lnSpc>
                <a:spcPct val="90000"/>
              </a:lnSpc>
              <a:spcBef>
                <a:spcPts val="500"/>
              </a:spcBef>
              <a:buClr>
                <a:schemeClr val="accent1"/>
              </a:buClr>
              <a:buFont typeface="Courier New" panose="02070309020205020404" pitchFamily="49" charset="0"/>
              <a:buChar char="o"/>
              <a:tabLst/>
              <a:defRPr sz="2400" kern="1200">
                <a:solidFill>
                  <a:schemeClr val="tx1">
                    <a:lumMod val="75000"/>
                    <a:lumOff val="25000"/>
                  </a:schemeClr>
                </a:solidFill>
                <a:latin typeface="Montserrat" pitchFamily="2" charset="77"/>
                <a:ea typeface="+mn-ea"/>
                <a:cs typeface="+mn-cs"/>
              </a:defRPr>
            </a:lvl2pPr>
            <a:lvl3pPr marL="690563" indent="-223838"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3pPr>
            <a:lvl4pPr marL="923925" indent="-233363" algn="l" defTabSz="914400" rtl="0" eaLnBrk="1" latinLnBrk="0" hangingPunct="1">
              <a:lnSpc>
                <a:spcPct val="90000"/>
              </a:lnSpc>
              <a:spcBef>
                <a:spcPts val="500"/>
              </a:spcBef>
              <a:buClr>
                <a:schemeClr val="accent1"/>
              </a:buClr>
              <a:buFont typeface="System Font Regular"/>
              <a:buChar char="—"/>
              <a:tabLst/>
              <a:defRPr sz="2400" kern="1200">
                <a:solidFill>
                  <a:schemeClr val="tx1">
                    <a:lumMod val="75000"/>
                    <a:lumOff val="25000"/>
                  </a:schemeClr>
                </a:solidFill>
                <a:latin typeface="Montserrat" pitchFamily="2" charset="77"/>
                <a:ea typeface="+mn-ea"/>
                <a:cs typeface="+mn-cs"/>
              </a:defRPr>
            </a:lvl4pPr>
            <a:lvl5pPr marL="1147763" indent="-223838" algn="l" defTabSz="914400" rtl="0" eaLnBrk="1" latinLnBrk="0" hangingPunct="1">
              <a:lnSpc>
                <a:spcPct val="90000"/>
              </a:lnSpc>
              <a:spcBef>
                <a:spcPts val="500"/>
              </a:spcBef>
              <a:buClr>
                <a:schemeClr val="accent1"/>
              </a:buClr>
              <a:buSzPct val="100000"/>
              <a:buFont typeface="Lucida Grande" panose="020B0600040502020204" pitchFamily="34" charset="0"/>
              <a:buChar char="▪"/>
              <a:tabLst/>
              <a:defRPr sz="2400" kern="1200">
                <a:solidFill>
                  <a:schemeClr val="tx1">
                    <a:lumMod val="75000"/>
                    <a:lumOff val="2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accent1"/>
                </a:solidFill>
                <a:latin typeface="Poppins" panose="00000500000000000000" pitchFamily="2" charset="0"/>
                <a:cs typeface="Poppins" panose="00000500000000000000" pitchFamily="2" charset="0"/>
              </a:rPr>
              <a:t>NVMF Improved Accommodative Accuracy: </a:t>
            </a:r>
          </a:p>
          <a:p>
            <a:pPr marL="0" indent="0">
              <a:buNone/>
            </a:pPr>
            <a:endParaRPr lang="en-US" sz="1000" b="1" dirty="0">
              <a:solidFill>
                <a:schemeClr val="accent1"/>
              </a:solidFill>
              <a:latin typeface="Poppins" panose="00000500000000000000" pitchFamily="2" charset="0"/>
              <a:cs typeface="Poppins" panose="00000500000000000000" pitchFamily="2" charset="0"/>
            </a:endParaRPr>
          </a:p>
          <a:p>
            <a:r>
              <a:rPr lang="en-US" sz="2000" dirty="0">
                <a:solidFill>
                  <a:schemeClr val="bg2">
                    <a:lumMod val="25000"/>
                  </a:schemeClr>
                </a:solidFill>
                <a:latin typeface="Poppins" panose="00000500000000000000" pitchFamily="2" charset="0"/>
                <a:cs typeface="Poppins" panose="00000500000000000000" pitchFamily="2" charset="0"/>
              </a:rPr>
              <a:t>No noticeable shift from the subjects with normal baseline accommodative response</a:t>
            </a:r>
          </a:p>
          <a:p>
            <a:r>
              <a:rPr lang="en-US" sz="2000" dirty="0">
                <a:solidFill>
                  <a:schemeClr val="bg2">
                    <a:lumMod val="25000"/>
                  </a:schemeClr>
                </a:solidFill>
                <a:latin typeface="Poppins" panose="00000500000000000000" pitchFamily="2" charset="0"/>
                <a:cs typeface="Poppins" panose="00000500000000000000" pitchFamily="2" charset="0"/>
              </a:rPr>
              <a:t>Baseline Accom Lead or high Baseline Lag shifted </a:t>
            </a:r>
            <a:r>
              <a:rPr lang="en-US" sz="2000" u="sng" dirty="0">
                <a:solidFill>
                  <a:schemeClr val="bg2">
                    <a:lumMod val="25000"/>
                  </a:schemeClr>
                </a:solidFill>
                <a:latin typeface="Poppins" panose="00000500000000000000" pitchFamily="2" charset="0"/>
                <a:cs typeface="Poppins" panose="00000500000000000000" pitchFamily="2" charset="0"/>
              </a:rPr>
              <a:t>towards the normal range</a:t>
            </a:r>
          </a:p>
          <a:p>
            <a:pPr marL="0" indent="0">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pic>
        <p:nvPicPr>
          <p:cNvPr id="21" name="Picture 20">
            <a:extLst>
              <a:ext uri="{FF2B5EF4-FFF2-40B4-BE49-F238E27FC236}">
                <a16:creationId xmlns:a16="http://schemas.microsoft.com/office/drawing/2014/main" id="{840F91B7-26D3-8592-5778-009E8EF8C1B9}"/>
              </a:ext>
            </a:extLst>
          </p:cNvPr>
          <p:cNvPicPr>
            <a:picLocks noChangeAspect="1"/>
          </p:cNvPicPr>
          <p:nvPr/>
        </p:nvPicPr>
        <p:blipFill>
          <a:blip r:embed="rId2"/>
          <a:stretch>
            <a:fillRect/>
          </a:stretch>
        </p:blipFill>
        <p:spPr>
          <a:xfrm>
            <a:off x="1540607" y="2258170"/>
            <a:ext cx="7073099" cy="4424900"/>
          </a:xfrm>
          <a:prstGeom prst="rect">
            <a:avLst/>
          </a:prstGeom>
        </p:spPr>
      </p:pic>
    </p:spTree>
    <p:extLst>
      <p:ext uri="{BB962C8B-B14F-4D97-AF65-F5344CB8AC3E}">
        <p14:creationId xmlns:p14="http://schemas.microsoft.com/office/powerpoint/2010/main" val="548137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763E-6AFD-3CF5-FC5E-0DA62B953D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6B8230-9EF8-16D8-C437-1CD6B5E3E69E}"/>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sp>
        <p:nvSpPr>
          <p:cNvPr id="6" name="Title 5">
            <a:extLst>
              <a:ext uri="{FF2B5EF4-FFF2-40B4-BE49-F238E27FC236}">
                <a16:creationId xmlns:a16="http://schemas.microsoft.com/office/drawing/2014/main" id="{06083AC1-CE7A-6DC3-EA1A-C1254CEC6BE4}"/>
              </a:ext>
            </a:extLst>
          </p:cNvPr>
          <p:cNvSpPr>
            <a:spLocks noGrp="1"/>
          </p:cNvSpPr>
          <p:nvPr>
            <p:ph type="title"/>
          </p:nvPr>
        </p:nvSpPr>
        <p:spPr/>
        <p:txBody>
          <a:bodyPr/>
          <a:lstStyle/>
          <a:p>
            <a:r>
              <a:rPr lang="en-US" dirty="0">
                <a:latin typeface="Poppins" panose="00000500000000000000" pitchFamily="2" charset="0"/>
                <a:cs typeface="Poppins" panose="00000500000000000000" pitchFamily="2" charset="0"/>
              </a:rPr>
              <a:t>Lens Fitting Method</a:t>
            </a:r>
            <a:br>
              <a:rPr lang="en-US" dirty="0">
                <a:latin typeface="Poppins" panose="00000500000000000000" pitchFamily="2" charset="0"/>
                <a:cs typeface="Poppins" panose="00000500000000000000" pitchFamily="2" charset="0"/>
              </a:rPr>
            </a:br>
            <a:r>
              <a:rPr lang="en-US" b="0" dirty="0">
                <a:latin typeface="Poppins" panose="00000500000000000000" pitchFamily="2" charset="0"/>
                <a:cs typeface="Poppins" panose="00000500000000000000" pitchFamily="2" charset="0"/>
              </a:rPr>
              <a:t>Keys to Fit Success with this Lens Design</a:t>
            </a:r>
            <a:endParaRPr lang="en-US" b="0" dirty="0"/>
          </a:p>
        </p:txBody>
      </p:sp>
      <p:sp>
        <p:nvSpPr>
          <p:cNvPr id="9" name="Title 2">
            <a:extLst>
              <a:ext uri="{FF2B5EF4-FFF2-40B4-BE49-F238E27FC236}">
                <a16:creationId xmlns:a16="http://schemas.microsoft.com/office/drawing/2014/main" id="{DFAD570C-E7EC-25BE-CD5B-5FF6499952AB}"/>
              </a:ext>
            </a:extLst>
          </p:cNvPr>
          <p:cNvSpPr txBox="1">
            <a:spLocks/>
          </p:cNvSpPr>
          <p:nvPr/>
        </p:nvSpPr>
        <p:spPr>
          <a:xfrm>
            <a:off x="838200" y="1491258"/>
            <a:ext cx="7288704" cy="860584"/>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7470" defTabSz="537884"/>
            <a:r>
              <a:rPr lang="en-US" sz="2800" dirty="0">
                <a:solidFill>
                  <a:srgbClr val="00ACCF"/>
                </a:solidFill>
                <a:latin typeface="Poppins" panose="00000500000000000000" pitchFamily="2" charset="0"/>
                <a:cs typeface="Poppins" panose="00000500000000000000" pitchFamily="2" charset="0"/>
              </a:rPr>
              <a:t>Catenary Curve </a:t>
            </a:r>
            <a:r>
              <a:rPr lang="en-US" sz="2800" dirty="0">
                <a:solidFill>
                  <a:srgbClr val="00ACCF"/>
                </a:solidFill>
                <a:latin typeface="Poppins" panose="00000500000000000000" pitchFamily="2" charset="0"/>
                <a:cs typeface="Poppins" panose="00000500000000000000" pitchFamily="2" charset="0"/>
                <a:sym typeface="Wingdings" panose="05000000000000000000" pitchFamily="2" charset="2"/>
              </a:rPr>
              <a:t> </a:t>
            </a:r>
            <a:r>
              <a:rPr lang="en-US" sz="2800" dirty="0">
                <a:solidFill>
                  <a:srgbClr val="B634BB"/>
                </a:solidFill>
                <a:latin typeface="Poppins" panose="00000500000000000000" pitchFamily="2" charset="0"/>
                <a:cs typeface="Poppins" panose="00000500000000000000" pitchFamily="2" charset="0"/>
                <a:sym typeface="Wingdings" panose="05000000000000000000" pitchFamily="2" charset="2"/>
              </a:rPr>
              <a:t>Great vision</a:t>
            </a:r>
            <a:endParaRPr lang="en-US" sz="2800" dirty="0">
              <a:solidFill>
                <a:srgbClr val="B634BB"/>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676ED5FB-BC2B-05A8-659C-74ECC0CCE737}"/>
              </a:ext>
            </a:extLst>
          </p:cNvPr>
          <p:cNvSpPr txBox="1"/>
          <p:nvPr/>
        </p:nvSpPr>
        <p:spPr>
          <a:xfrm>
            <a:off x="906137" y="2613882"/>
            <a:ext cx="6623161" cy="369331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075769"/>
            <a:r>
              <a:rPr lang="en-US" sz="2400" b="1" dirty="0">
                <a:solidFill>
                  <a:srgbClr val="00ADD0"/>
                </a:solidFill>
                <a:latin typeface="Poppins" panose="00000500000000000000" pitchFamily="2" charset="0"/>
                <a:cs typeface="Poppins" panose="00000500000000000000" pitchFamily="2" charset="0"/>
              </a:rPr>
              <a:t>Simple Refraction: </a:t>
            </a:r>
            <a:r>
              <a:rPr lang="en-US" sz="2400" dirty="0">
                <a:solidFill>
                  <a:schemeClr val="accent6"/>
                </a:solidFill>
                <a:latin typeface="Poppins" panose="00000500000000000000" pitchFamily="2" charset="0"/>
                <a:cs typeface="Poppins" panose="00000500000000000000" pitchFamily="2" charset="0"/>
              </a:rPr>
              <a:t>Maximize distance vision</a:t>
            </a:r>
          </a:p>
          <a:p>
            <a:pPr defTabSz="1075769"/>
            <a:endParaRPr lang="en-US" sz="2000" dirty="0">
              <a:solidFill>
                <a:srgbClr val="4C4D4C"/>
              </a:solidFill>
              <a:latin typeface="Poppins" panose="00000500000000000000" pitchFamily="2" charset="0"/>
              <a:cs typeface="Poppins" panose="00000500000000000000" pitchFamily="2" charset="0"/>
            </a:endParaRPr>
          </a:p>
          <a:p>
            <a:pPr marL="457189" indent="-457189" defTabSz="1075769">
              <a:buFont typeface="Arial" panose="020B0604020202020204" pitchFamily="34" charset="0"/>
              <a:buChar char="•"/>
            </a:pPr>
            <a:r>
              <a:rPr lang="en-US" sz="2000" dirty="0">
                <a:solidFill>
                  <a:schemeClr val="accent3"/>
                </a:solidFill>
                <a:latin typeface="Poppins" panose="00000500000000000000" pitchFamily="2" charset="0"/>
                <a:cs typeface="Poppins" panose="00000500000000000000" pitchFamily="2" charset="0"/>
              </a:rPr>
              <a:t>There is no over-minus issue</a:t>
            </a:r>
          </a:p>
          <a:p>
            <a:pPr marL="457189" indent="-457189" defTabSz="1075769">
              <a:buFont typeface="Arial" panose="020B0604020202020204" pitchFamily="34" charset="0"/>
              <a:buChar char="•"/>
            </a:pPr>
            <a:endParaRPr lang="en-US" sz="2000" dirty="0">
              <a:solidFill>
                <a:schemeClr val="tx1"/>
              </a:solidFill>
              <a:uFill>
                <a:solidFill>
                  <a:srgbClr val="000000"/>
                </a:solidFill>
              </a:uFill>
              <a:latin typeface="Poppins" panose="00000500000000000000" pitchFamily="2" charset="0"/>
              <a:ea typeface="Helvetica Neue"/>
              <a:cs typeface="Poppins" panose="00000500000000000000" pitchFamily="2" charset="0"/>
            </a:endParaRPr>
          </a:p>
          <a:p>
            <a:pPr marL="457189" indent="-457189" defTabSz="1075769">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
                  <a:solidFill>
                    <a:srgbClr val="000000"/>
                  </a:solidFill>
                </a:uFill>
                <a:latin typeface="Poppins" panose="00000500000000000000" pitchFamily="2" charset="0"/>
                <a:ea typeface="Helvetica Neue"/>
                <a:cs typeface="Poppins" panose="00000500000000000000" pitchFamily="2" charset="0"/>
              </a:rPr>
              <a:t>Provides an extremely high magnitude of myopic defocus but is </a:t>
            </a:r>
            <a:r>
              <a:rPr kumimoji="0" lang="en-US" sz="2000" b="1" i="0" u="sng" strike="noStrike" kern="1200" cap="none" spc="0" normalizeH="0" baseline="0" noProof="0" dirty="0">
                <a:ln>
                  <a:noFill/>
                </a:ln>
                <a:solidFill>
                  <a:srgbClr val="000000"/>
                </a:solidFill>
                <a:effectLst/>
                <a:uLnTx/>
                <a:uFill>
                  <a:solidFill>
                    <a:srgbClr val="000000"/>
                  </a:solidFill>
                </a:uFill>
                <a:latin typeface="Poppins" panose="00000500000000000000" pitchFamily="2" charset="0"/>
                <a:ea typeface="Helvetica Neue"/>
                <a:cs typeface="Poppins" panose="00000500000000000000" pitchFamily="2" charset="0"/>
              </a:rPr>
              <a:t>smooth and gentle in intensity</a:t>
            </a:r>
            <a:r>
              <a:rPr kumimoji="0" lang="en-US" sz="2000" i="0" strike="noStrike" kern="1200" cap="none" spc="0" normalizeH="0" baseline="0" noProof="0" dirty="0">
                <a:ln>
                  <a:noFill/>
                </a:ln>
                <a:solidFill>
                  <a:srgbClr val="000000"/>
                </a:solidFill>
                <a:effectLst/>
                <a:uLnTx/>
                <a:uFill>
                  <a:solidFill>
                    <a:srgbClr val="000000"/>
                  </a:solidFill>
                </a:uFill>
                <a:latin typeface="Poppins" panose="00000500000000000000" pitchFamily="2" charset="0"/>
                <a:ea typeface="Helvetica Neue"/>
                <a:cs typeface="Poppins" panose="00000500000000000000" pitchFamily="2" charset="0"/>
              </a:rPr>
              <a:t> and</a:t>
            </a:r>
            <a:r>
              <a:rPr lang="en-US" sz="2000" dirty="0">
                <a:uFill>
                  <a:solidFill>
                    <a:srgbClr val="000000"/>
                  </a:solidFill>
                </a:uFill>
                <a:latin typeface="Poppins" panose="00000500000000000000" pitchFamily="2" charset="0"/>
                <a:ea typeface="Helvetica Neue"/>
                <a:cs typeface="Poppins" panose="00000500000000000000" pitchFamily="2" charset="0"/>
              </a:rPr>
              <a:t> </a:t>
            </a:r>
            <a:r>
              <a:rPr kumimoji="0" lang="en-US" sz="20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covers greater than ±30 degrees of retina </a:t>
            </a:r>
          </a:p>
          <a:p>
            <a:pPr marL="220128" marR="0" lvl="0" indent="-220128"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
                <a:solidFill>
                  <a:srgbClr val="000000"/>
                </a:solidFill>
              </a:uFill>
              <a:latin typeface="Poppins" panose="00000500000000000000" pitchFamily="2" charset="0"/>
              <a:ea typeface="Helvetica Neue"/>
              <a:cs typeface="Poppins" panose="00000500000000000000" pitchFamily="2" charset="0"/>
            </a:endParaRPr>
          </a:p>
          <a:p>
            <a:pPr marL="342900" indent="-342900" defTabSz="1075769">
              <a:buFont typeface="Arial" panose="020B0604020202020204" pitchFamily="34" charset="0"/>
              <a:buChar char="•"/>
            </a:pPr>
            <a:endParaRPr lang="en-US" sz="2000" dirty="0">
              <a:solidFill>
                <a:srgbClr val="002A44"/>
              </a:solidFill>
              <a:latin typeface="Poppins" panose="00000500000000000000" pitchFamily="2" charset="0"/>
              <a:cs typeface="Poppins" panose="00000500000000000000" pitchFamily="2" charset="0"/>
            </a:endParaRPr>
          </a:p>
        </p:txBody>
      </p:sp>
      <p:pic>
        <p:nvPicPr>
          <p:cNvPr id="11" name="Content Placeholder 5" descr="Shape, circle&#10;&#10;Description automatically generated">
            <a:extLst>
              <a:ext uri="{FF2B5EF4-FFF2-40B4-BE49-F238E27FC236}">
                <a16:creationId xmlns:a16="http://schemas.microsoft.com/office/drawing/2014/main" id="{35D8BBD3-80A0-1C01-EADE-C92B1159042B}"/>
              </a:ext>
            </a:extLst>
          </p:cNvPr>
          <p:cNvPicPr>
            <a:picLocks noGrp="1" noChangeAspect="1"/>
          </p:cNvPicPr>
          <p:nvPr/>
        </p:nvPicPr>
        <p:blipFill>
          <a:blip r:embed="rId3"/>
          <a:stretch>
            <a:fillRect/>
          </a:stretch>
        </p:blipFill>
        <p:spPr>
          <a:xfrm>
            <a:off x="8674051" y="3932704"/>
            <a:ext cx="2957192" cy="1663421"/>
          </a:xfrm>
          <a:prstGeom prst="rect">
            <a:avLst/>
          </a:prstGeom>
        </p:spPr>
      </p:pic>
      <p:sp>
        <p:nvSpPr>
          <p:cNvPr id="12" name="Up Arrow 3">
            <a:extLst>
              <a:ext uri="{FF2B5EF4-FFF2-40B4-BE49-F238E27FC236}">
                <a16:creationId xmlns:a16="http://schemas.microsoft.com/office/drawing/2014/main" id="{1248A4C6-C8EB-A8E4-8FE6-1F7C0891CA80}"/>
              </a:ext>
            </a:extLst>
          </p:cNvPr>
          <p:cNvSpPr/>
          <p:nvPr/>
        </p:nvSpPr>
        <p:spPr>
          <a:xfrm>
            <a:off x="9956801" y="5282434"/>
            <a:ext cx="447668" cy="82913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dirty="0"/>
          </a:p>
        </p:txBody>
      </p:sp>
      <p:grpSp>
        <p:nvGrpSpPr>
          <p:cNvPr id="13" name="Group 12">
            <a:extLst>
              <a:ext uri="{FF2B5EF4-FFF2-40B4-BE49-F238E27FC236}">
                <a16:creationId xmlns:a16="http://schemas.microsoft.com/office/drawing/2014/main" id="{9F0CAF45-FE96-2F9B-D162-D30D5DCA5193}"/>
              </a:ext>
            </a:extLst>
          </p:cNvPr>
          <p:cNvGrpSpPr/>
          <p:nvPr/>
        </p:nvGrpSpPr>
        <p:grpSpPr>
          <a:xfrm>
            <a:off x="8449381" y="1615901"/>
            <a:ext cx="3382344" cy="1801361"/>
            <a:chOff x="1688836" y="2291425"/>
            <a:chExt cx="2536758" cy="1351021"/>
          </a:xfrm>
        </p:grpSpPr>
        <p:grpSp>
          <p:nvGrpSpPr>
            <p:cNvPr id="14" name="Group 13">
              <a:extLst>
                <a:ext uri="{FF2B5EF4-FFF2-40B4-BE49-F238E27FC236}">
                  <a16:creationId xmlns:a16="http://schemas.microsoft.com/office/drawing/2014/main" id="{590B33DC-D268-0F2E-3465-874BD1CE02DD}"/>
                </a:ext>
              </a:extLst>
            </p:cNvPr>
            <p:cNvGrpSpPr/>
            <p:nvPr/>
          </p:nvGrpSpPr>
          <p:grpSpPr>
            <a:xfrm>
              <a:off x="1688836" y="2291425"/>
              <a:ext cx="2536758" cy="1351021"/>
              <a:chOff x="1453638" y="2111654"/>
              <a:chExt cx="3307308" cy="2971428"/>
            </a:xfrm>
          </p:grpSpPr>
          <p:graphicFrame>
            <p:nvGraphicFramePr>
              <p:cNvPr id="16" name="Chart 15">
                <a:extLst>
                  <a:ext uri="{FF2B5EF4-FFF2-40B4-BE49-F238E27FC236}">
                    <a16:creationId xmlns:a16="http://schemas.microsoft.com/office/drawing/2014/main" id="{E5999BB0-8A43-B45D-9A90-5938D33AD2C9}"/>
                  </a:ext>
                </a:extLst>
              </p:cNvPr>
              <p:cNvGraphicFramePr>
                <a:graphicFrameLocks/>
              </p:cNvGraphicFramePr>
              <p:nvPr/>
            </p:nvGraphicFramePr>
            <p:xfrm>
              <a:off x="1453638" y="2111654"/>
              <a:ext cx="3307308" cy="2971428"/>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Arrow Connector 16">
                <a:extLst>
                  <a:ext uri="{FF2B5EF4-FFF2-40B4-BE49-F238E27FC236}">
                    <a16:creationId xmlns:a16="http://schemas.microsoft.com/office/drawing/2014/main" id="{73ADF423-402A-7A54-7137-F811006EF96C}"/>
                  </a:ext>
                </a:extLst>
              </p:cNvPr>
              <p:cNvCxnSpPr>
                <a:cxnSpLocks/>
              </p:cNvCxnSpPr>
              <p:nvPr/>
            </p:nvCxnSpPr>
            <p:spPr>
              <a:xfrm>
                <a:off x="1866409" y="4128776"/>
                <a:ext cx="2456593" cy="0"/>
              </a:xfrm>
              <a:prstGeom prst="straightConnector1">
                <a:avLst/>
              </a:prstGeom>
              <a:ln w="1905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931B312-D51B-23B0-4061-A0AA8873A4C6}"/>
                  </a:ext>
                </a:extLst>
              </p:cNvPr>
              <p:cNvSpPr txBox="1"/>
              <p:nvPr/>
            </p:nvSpPr>
            <p:spPr>
              <a:xfrm>
                <a:off x="2473876" y="3757870"/>
                <a:ext cx="1395478" cy="35538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l" defTabSz="1625519" rtl="0">
                  <a:buClr>
                    <a:srgbClr val="000000"/>
                  </a:buClr>
                </a:pPr>
                <a:r>
                  <a:rPr lang="en-US" sz="800" dirty="0">
                    <a:solidFill>
                      <a:srgbClr val="B634BB"/>
                    </a:solidFill>
                    <a:latin typeface="Poppins" panose="00000500000000000000" pitchFamily="2" charset="0"/>
                    <a:cs typeface="Poppins" panose="00000500000000000000" pitchFamily="2" charset="0"/>
                    <a:sym typeface="Arial"/>
                  </a:rPr>
                  <a:t>Range of DOF</a:t>
                </a:r>
              </a:p>
            </p:txBody>
          </p:sp>
        </p:grpSp>
        <p:sp>
          <p:nvSpPr>
            <p:cNvPr id="15" name="Rectangle: Rounded Corners 14">
              <a:extLst>
                <a:ext uri="{FF2B5EF4-FFF2-40B4-BE49-F238E27FC236}">
                  <a16:creationId xmlns:a16="http://schemas.microsoft.com/office/drawing/2014/main" id="{77B73A15-3690-C4F6-8932-4914A5E45C61}"/>
                </a:ext>
              </a:extLst>
            </p:cNvPr>
            <p:cNvSpPr/>
            <p:nvPr/>
          </p:nvSpPr>
          <p:spPr>
            <a:xfrm>
              <a:off x="2579906" y="2519025"/>
              <a:ext cx="147484" cy="96748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dirty="0">
                <a:latin typeface="Poppins" panose="00000500000000000000" pitchFamily="2" charset="0"/>
                <a:cs typeface="Poppins" panose="00000500000000000000" pitchFamily="2" charset="0"/>
              </a:endParaRPr>
            </a:p>
          </p:txBody>
        </p:sp>
      </p:grpSp>
      <p:sp>
        <p:nvSpPr>
          <p:cNvPr id="19" name="TextBox 18">
            <a:extLst>
              <a:ext uri="{FF2B5EF4-FFF2-40B4-BE49-F238E27FC236}">
                <a16:creationId xmlns:a16="http://schemas.microsoft.com/office/drawing/2014/main" id="{43CE773B-8EC2-CB1D-A1B4-32C1DADBC565}"/>
              </a:ext>
            </a:extLst>
          </p:cNvPr>
          <p:cNvSpPr txBox="1"/>
          <p:nvPr/>
        </p:nvSpPr>
        <p:spPr>
          <a:xfrm>
            <a:off x="7458113" y="1128629"/>
            <a:ext cx="5496443"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b="1" i="1" dirty="0">
                <a:solidFill>
                  <a:srgbClr val="FF0000"/>
                </a:solidFill>
                <a:latin typeface="Poppins" panose="00000500000000000000" pitchFamily="2" charset="0"/>
                <a:cs typeface="Poppins" panose="00000500000000000000" pitchFamily="2" charset="0"/>
              </a:rPr>
              <a:t>Under correction = suboptimal vision</a:t>
            </a:r>
          </a:p>
        </p:txBody>
      </p:sp>
      <p:cxnSp>
        <p:nvCxnSpPr>
          <p:cNvPr id="20" name="Straight Arrow Connector 19">
            <a:extLst>
              <a:ext uri="{FF2B5EF4-FFF2-40B4-BE49-F238E27FC236}">
                <a16:creationId xmlns:a16="http://schemas.microsoft.com/office/drawing/2014/main" id="{D8690121-3F2B-04EC-565D-27782C8ED887}"/>
              </a:ext>
            </a:extLst>
          </p:cNvPr>
          <p:cNvCxnSpPr>
            <a:endCxn id="15" idx="0"/>
          </p:cNvCxnSpPr>
          <p:nvPr/>
        </p:nvCxnSpPr>
        <p:spPr>
          <a:xfrm flipH="1">
            <a:off x="9735797" y="1261875"/>
            <a:ext cx="27328" cy="6574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966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FB1F7D-AB56-E267-171D-6508AF5CFF9A}"/>
              </a:ext>
            </a:extLst>
          </p:cNvPr>
          <p:cNvSpPr>
            <a:spLocks noGrp="1"/>
          </p:cNvSpPr>
          <p:nvPr>
            <p:ph idx="1"/>
          </p:nvPr>
        </p:nvSpPr>
        <p:spPr>
          <a:xfrm>
            <a:off x="737192" y="1299621"/>
            <a:ext cx="10551584" cy="4969969"/>
          </a:xfrm>
        </p:spPr>
        <p:txBody>
          <a:bodyPr>
            <a:normAutofit lnSpcReduction="10000"/>
          </a:bodyPr>
          <a:lstStyle/>
          <a:p>
            <a:pPr marL="0" indent="0">
              <a:buNone/>
            </a:pPr>
            <a:r>
              <a:rPr lang="en-US" sz="2200" b="1" dirty="0">
                <a:solidFill>
                  <a:schemeClr val="tx1"/>
                </a:solidFill>
              </a:rPr>
              <a:t>Data from a highly aspheric catenary curved multifocal contact lens demonstrated:</a:t>
            </a:r>
          </a:p>
          <a:p>
            <a:pPr lvl="1">
              <a:buFont typeface="Arial" panose="020B0604020202020204" pitchFamily="34" charset="0"/>
              <a:buChar char="•"/>
            </a:pPr>
            <a:r>
              <a:rPr lang="en-US" sz="1800" dirty="0">
                <a:solidFill>
                  <a:schemeClr val="bg2">
                    <a:lumMod val="10000"/>
                  </a:schemeClr>
                </a:solidFill>
              </a:rPr>
              <a:t>Good vision and comfort </a:t>
            </a:r>
          </a:p>
          <a:p>
            <a:pPr lvl="2">
              <a:buFont typeface="Arial" panose="020B0604020202020204" pitchFamily="34" charset="0"/>
              <a:buChar char="•"/>
            </a:pPr>
            <a:r>
              <a:rPr lang="en-US" sz="1800" dirty="0">
                <a:solidFill>
                  <a:schemeClr val="bg2">
                    <a:lumMod val="10000"/>
                  </a:schemeClr>
                </a:solidFill>
              </a:rPr>
              <a:t>Spectacle-level high-contrast visual acuity</a:t>
            </a:r>
          </a:p>
          <a:p>
            <a:pPr lvl="2">
              <a:buFont typeface="Arial" panose="020B0604020202020204" pitchFamily="34" charset="0"/>
              <a:buChar char="•"/>
            </a:pPr>
            <a:r>
              <a:rPr lang="en-US" sz="1800" dirty="0">
                <a:solidFill>
                  <a:schemeClr val="bg2">
                    <a:lumMod val="10000"/>
                  </a:schemeClr>
                </a:solidFill>
              </a:rPr>
              <a:t>Spectacle-level stereopsis</a:t>
            </a:r>
          </a:p>
          <a:p>
            <a:pPr lvl="2">
              <a:buFont typeface="Arial" panose="020B0604020202020204" pitchFamily="34" charset="0"/>
              <a:buChar char="•"/>
            </a:pPr>
            <a:r>
              <a:rPr lang="en-US" sz="1800" dirty="0">
                <a:solidFill>
                  <a:schemeClr val="bg2">
                    <a:lumMod val="10000"/>
                  </a:schemeClr>
                </a:solidFill>
              </a:rPr>
              <a:t>Single vision contact lens level Vision and Comfort</a:t>
            </a:r>
          </a:p>
          <a:p>
            <a:pPr lvl="2">
              <a:buFont typeface="Arial" panose="020B0604020202020204" pitchFamily="34" charset="0"/>
              <a:buChar char="•"/>
            </a:pPr>
            <a:endParaRPr lang="en-US" sz="1800" dirty="0">
              <a:solidFill>
                <a:schemeClr val="bg2">
                  <a:lumMod val="10000"/>
                </a:schemeClr>
              </a:solidFill>
            </a:endParaRPr>
          </a:p>
          <a:p>
            <a:pPr lvl="1">
              <a:buFont typeface="Arial" panose="020B0604020202020204" pitchFamily="34" charset="0"/>
              <a:buChar char="•"/>
            </a:pPr>
            <a:r>
              <a:rPr lang="en-US" sz="1800" dirty="0">
                <a:solidFill>
                  <a:schemeClr val="bg2">
                    <a:lumMod val="10000"/>
                  </a:schemeClr>
                </a:solidFill>
              </a:rPr>
              <a:t>Unmatched </a:t>
            </a:r>
            <a:r>
              <a:rPr lang="en-US" sz="1800" b="1" dirty="0">
                <a:solidFill>
                  <a:schemeClr val="bg2">
                    <a:lumMod val="10000"/>
                  </a:schemeClr>
                </a:solidFill>
              </a:rPr>
              <a:t>EDOF channel</a:t>
            </a:r>
          </a:p>
          <a:p>
            <a:pPr lvl="2">
              <a:buFont typeface="Arial" panose="020B0604020202020204" pitchFamily="34" charset="0"/>
              <a:buChar char="•"/>
            </a:pPr>
            <a:r>
              <a:rPr lang="en-US" sz="1800" dirty="0">
                <a:solidFill>
                  <a:schemeClr val="bg2">
                    <a:lumMod val="10000"/>
                  </a:schemeClr>
                </a:solidFill>
              </a:rPr>
              <a:t>Universal ADD, providing seamless vision for adults with presbyopia</a:t>
            </a:r>
          </a:p>
          <a:p>
            <a:pPr lvl="2">
              <a:buFont typeface="Arial" panose="020B0604020202020204" pitchFamily="34" charset="0"/>
              <a:buChar char="•"/>
            </a:pPr>
            <a:r>
              <a:rPr lang="en-US" sz="1800" dirty="0">
                <a:solidFill>
                  <a:schemeClr val="bg2">
                    <a:lumMod val="10000"/>
                  </a:schemeClr>
                </a:solidFill>
              </a:rPr>
              <a:t>Universal power and axis for astigmatic correction up to 3.00DC</a:t>
            </a:r>
          </a:p>
          <a:p>
            <a:pPr lvl="2">
              <a:buFont typeface="Arial" panose="020B0604020202020204" pitchFamily="34" charset="0"/>
              <a:buChar char="•"/>
            </a:pPr>
            <a:r>
              <a:rPr lang="en-US" sz="1800" dirty="0">
                <a:solidFill>
                  <a:schemeClr val="bg2">
                    <a:lumMod val="10000"/>
                  </a:schemeClr>
                </a:solidFill>
              </a:rPr>
              <a:t>May reduce accommodative stress </a:t>
            </a:r>
          </a:p>
          <a:p>
            <a:pPr lvl="2">
              <a:buFont typeface="Arial" panose="020B0604020202020204" pitchFamily="34" charset="0"/>
              <a:buChar char="•"/>
            </a:pPr>
            <a:endParaRPr lang="en-US" sz="1800" dirty="0">
              <a:solidFill>
                <a:schemeClr val="bg2">
                  <a:lumMod val="10000"/>
                </a:schemeClr>
              </a:solidFill>
            </a:endParaRPr>
          </a:p>
          <a:p>
            <a:pPr lvl="1">
              <a:buFont typeface="Arial" panose="020B0604020202020204" pitchFamily="34" charset="0"/>
              <a:buChar char="•"/>
            </a:pPr>
            <a:r>
              <a:rPr lang="en-US" sz="1800" dirty="0">
                <a:solidFill>
                  <a:schemeClr val="bg2">
                    <a:lumMod val="10000"/>
                  </a:schemeClr>
                </a:solidFill>
              </a:rPr>
              <a:t>Works for </a:t>
            </a:r>
            <a:r>
              <a:rPr lang="en-US" sz="1800" b="1" dirty="0">
                <a:solidFill>
                  <a:schemeClr val="bg2">
                    <a:lumMod val="10000"/>
                  </a:schemeClr>
                </a:solidFill>
              </a:rPr>
              <a:t>Myopia Management</a:t>
            </a:r>
          </a:p>
          <a:p>
            <a:pPr lvl="2">
              <a:buFont typeface="Arial" panose="020B0604020202020204" pitchFamily="34" charset="0"/>
              <a:buChar char="•"/>
            </a:pPr>
            <a:r>
              <a:rPr lang="en-US" sz="1800" dirty="0">
                <a:solidFill>
                  <a:schemeClr val="bg2">
                    <a:lumMod val="10000"/>
                  </a:schemeClr>
                </a:solidFill>
              </a:rPr>
              <a:t>Significantly slowed the progression of myopia (2-year data from an ongoing RCT study)</a:t>
            </a:r>
          </a:p>
          <a:p>
            <a:pPr lvl="2">
              <a:buFont typeface="Arial" panose="020B0604020202020204" pitchFamily="34" charset="0"/>
              <a:buChar char="•"/>
            </a:pPr>
            <a:r>
              <a:rPr lang="en-US" sz="1800" dirty="0">
                <a:solidFill>
                  <a:schemeClr val="bg2">
                    <a:lumMod val="10000"/>
                  </a:schemeClr>
                </a:solidFill>
              </a:rPr>
              <a:t>Works on a large range of pupil sizes, supports indoor and outdoor lifestyles </a:t>
            </a:r>
          </a:p>
        </p:txBody>
      </p:sp>
      <p:sp>
        <p:nvSpPr>
          <p:cNvPr id="3" name="Title 2">
            <a:extLst>
              <a:ext uri="{FF2B5EF4-FFF2-40B4-BE49-F238E27FC236}">
                <a16:creationId xmlns:a16="http://schemas.microsoft.com/office/drawing/2014/main" id="{61FCA9B3-1D6A-25C2-510C-1510B38A49D8}"/>
              </a:ext>
            </a:extLst>
          </p:cNvPr>
          <p:cNvSpPr>
            <a:spLocks noGrp="1"/>
          </p:cNvSpPr>
          <p:nvPr>
            <p:ph type="title"/>
          </p:nvPr>
        </p:nvSpPr>
        <p:spPr/>
        <p:txBody>
          <a:bodyPr>
            <a:normAutofit fontScale="90000"/>
          </a:bodyPr>
          <a:lstStyle/>
          <a:p>
            <a:r>
              <a:rPr lang="en-US" sz="3600" dirty="0">
                <a:latin typeface="Poppins" panose="00000500000000000000" pitchFamily="2" charset="0"/>
                <a:cs typeface="Poppins" panose="00000500000000000000" pitchFamily="2" charset="0"/>
              </a:rPr>
              <a:t>Summary of a Catenary Curved Power Profile CL</a:t>
            </a:r>
          </a:p>
        </p:txBody>
      </p:sp>
      <p:sp>
        <p:nvSpPr>
          <p:cNvPr id="2" name="TextBox 1">
            <a:extLst>
              <a:ext uri="{FF2B5EF4-FFF2-40B4-BE49-F238E27FC236}">
                <a16:creationId xmlns:a16="http://schemas.microsoft.com/office/drawing/2014/main" id="{30C50E3D-C533-FFC2-F77B-5D03B17C4C75}"/>
              </a:ext>
            </a:extLst>
          </p:cNvPr>
          <p:cNvSpPr txBox="1"/>
          <p:nvPr/>
        </p:nvSpPr>
        <p:spPr>
          <a:xfrm>
            <a:off x="49622" y="6506454"/>
            <a:ext cx="1375141" cy="276999"/>
          </a:xfrm>
          <a:prstGeom prst="rect">
            <a:avLst/>
          </a:prstGeom>
          <a:noFill/>
        </p:spPr>
        <p:txBody>
          <a:bodyPr wrap="square">
            <a:spAutoFit/>
          </a:bodyPr>
          <a:lstStyle/>
          <a:p>
            <a:r>
              <a:rPr lang="en-US" sz="1200" dirty="0"/>
              <a:t>VTI-RCT-CN9 r0</a:t>
            </a:r>
          </a:p>
        </p:txBody>
      </p:sp>
    </p:spTree>
    <p:extLst>
      <p:ext uri="{BB962C8B-B14F-4D97-AF65-F5344CB8AC3E}">
        <p14:creationId xmlns:p14="http://schemas.microsoft.com/office/powerpoint/2010/main" val="990053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E36F0-997A-D0B8-3012-40B5933F6A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8109FE-00BC-545E-0192-555F962C0E0F}"/>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gradFill>
                  <a:gsLst>
                    <a:gs pos="0">
                      <a:schemeClr val="accent3"/>
                    </a:gs>
                    <a:gs pos="50000">
                      <a:srgbClr val="1B4298"/>
                    </a:gs>
                    <a:gs pos="81000">
                      <a:srgbClr val="00B0F0"/>
                    </a:gs>
                  </a:gsLst>
                  <a:lin ang="10800000" scaled="1"/>
                </a:gradFill>
                <a:latin typeface="Poppins" panose="00000500000000000000" pitchFamily="2" charset="0"/>
                <a:cs typeface="Poppins" panose="00000500000000000000" pitchFamily="2" charset="0"/>
              </a:rPr>
              <a:t>One Optical Design, Two Functions</a:t>
            </a:r>
          </a:p>
        </p:txBody>
      </p:sp>
      <p:sp>
        <p:nvSpPr>
          <p:cNvPr id="24" name="Content Placeholder 2">
            <a:extLst>
              <a:ext uri="{FF2B5EF4-FFF2-40B4-BE49-F238E27FC236}">
                <a16:creationId xmlns:a16="http://schemas.microsoft.com/office/drawing/2014/main" id="{A97D80B0-8425-F504-A2CE-72A7398977E9}"/>
              </a:ext>
            </a:extLst>
          </p:cNvPr>
          <p:cNvSpPr txBox="1">
            <a:spLocks/>
          </p:cNvSpPr>
          <p:nvPr>
            <p:custDataLst>
              <p:tags r:id="rId1"/>
            </p:custDataLst>
          </p:nvPr>
        </p:nvSpPr>
        <p:spPr>
          <a:xfrm>
            <a:off x="2322500" y="3922250"/>
            <a:ext cx="8031352" cy="26166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33131" lvl="3" indent="-457200" defTabSz="744781">
              <a:spcBef>
                <a:spcPts val="489"/>
              </a:spcBef>
              <a:buClr>
                <a:srgbClr val="00AEDB"/>
              </a:buClr>
              <a:buAutoNum type="arabicPeriod"/>
              <a:defRPr/>
            </a:pPr>
            <a:r>
              <a:rPr lang="en-AU" sz="1883" b="1" dirty="0">
                <a:solidFill>
                  <a:schemeClr val="tx1"/>
                </a:solidFill>
                <a:latin typeface="Poppins" panose="00000500000000000000" pitchFamily="2" charset="0"/>
                <a:cs typeface="Poppins" panose="00000500000000000000" pitchFamily="2" charset="0"/>
              </a:rPr>
              <a:t>Extended Depth of Focus (EDOF)</a:t>
            </a:r>
          </a:p>
          <a:p>
            <a:pPr marL="1090331" lvl="4" indent="-457200" defTabSz="744781">
              <a:spcBef>
                <a:spcPts val="489"/>
              </a:spcBef>
              <a:buClr>
                <a:srgbClr val="00AEDB"/>
              </a:buClr>
              <a:buFont typeface="Arial" panose="020B0604020202020204" pitchFamily="34" charset="0"/>
              <a:buChar char="•"/>
              <a:defRPr/>
            </a:pPr>
            <a:r>
              <a:rPr lang="en-AU" sz="1883" dirty="0">
                <a:solidFill>
                  <a:schemeClr val="bg2">
                    <a:lumMod val="25000"/>
                  </a:schemeClr>
                </a:solidFill>
                <a:latin typeface="Poppins" panose="00000500000000000000" pitchFamily="2" charset="0"/>
                <a:cs typeface="Poppins" panose="00000500000000000000" pitchFamily="2" charset="0"/>
              </a:rPr>
              <a:t>One Universal Add for all ages</a:t>
            </a:r>
          </a:p>
          <a:p>
            <a:pPr marL="1090331" lvl="4" indent="-457200" defTabSz="744781">
              <a:spcBef>
                <a:spcPts val="489"/>
              </a:spcBef>
              <a:buClr>
                <a:srgbClr val="00AEDB"/>
              </a:buClr>
              <a:buFont typeface="Arial" panose="020B0604020202020204" pitchFamily="34" charset="0"/>
              <a:buChar char="•"/>
              <a:defRPr/>
            </a:pPr>
            <a:r>
              <a:rPr lang="en-AU" sz="1883" dirty="0">
                <a:solidFill>
                  <a:schemeClr val="bg2">
                    <a:lumMod val="25000"/>
                  </a:schemeClr>
                </a:solidFill>
                <a:latin typeface="Poppins" panose="00000500000000000000" pitchFamily="2" charset="0"/>
                <a:cs typeface="Poppins" panose="00000500000000000000" pitchFamily="2" charset="0"/>
              </a:rPr>
              <a:t>One Universal Axis for astigmatism at least 2.00DC</a:t>
            </a:r>
          </a:p>
          <a:p>
            <a:pPr marL="633131" lvl="3" indent="-457200" defTabSz="744781">
              <a:spcBef>
                <a:spcPts val="489"/>
              </a:spcBef>
              <a:buClr>
                <a:srgbClr val="00AEDB"/>
              </a:buClr>
              <a:buAutoNum type="arabicPeriod"/>
              <a:defRPr/>
            </a:pPr>
            <a:r>
              <a:rPr lang="en-AU" sz="1883" dirty="0">
                <a:solidFill>
                  <a:schemeClr val="tx1"/>
                </a:solidFill>
                <a:latin typeface="Poppins" panose="00000500000000000000" pitchFamily="2" charset="0"/>
                <a:cs typeface="Poppins" panose="00000500000000000000" pitchFamily="2" charset="0"/>
              </a:rPr>
              <a:t>Unprecedented magnitude of relative plus </a:t>
            </a:r>
            <a:r>
              <a:rPr lang="en-AU" sz="1883" b="1" dirty="0">
                <a:solidFill>
                  <a:schemeClr val="tx1"/>
                </a:solidFill>
                <a:latin typeface="Poppins" panose="00000500000000000000" pitchFamily="2" charset="0"/>
                <a:cs typeface="Poppins" panose="00000500000000000000" pitchFamily="2" charset="0"/>
              </a:rPr>
              <a:t>(myopic defocus)</a:t>
            </a:r>
          </a:p>
          <a:p>
            <a:pPr marL="351865" lvl="3" indent="-175934" defTabSz="744781">
              <a:spcBef>
                <a:spcPts val="489"/>
              </a:spcBef>
              <a:buClr>
                <a:srgbClr val="00AEDB"/>
              </a:buClr>
              <a:defRPr/>
            </a:pPr>
            <a:r>
              <a:rPr lang="en-AU" sz="1883" dirty="0">
                <a:solidFill>
                  <a:schemeClr val="bg2">
                    <a:lumMod val="25000"/>
                  </a:schemeClr>
                </a:solidFill>
                <a:latin typeface="Poppins" panose="00000500000000000000" pitchFamily="2" charset="0"/>
                <a:cs typeface="Poppins" panose="00000500000000000000" pitchFamily="2" charset="0"/>
              </a:rPr>
              <a:t>Minimal image disturbance results in easy neuroadaptation</a:t>
            </a:r>
          </a:p>
          <a:p>
            <a:pPr marL="366522" lvl="4" indent="0" defTabSz="744781">
              <a:spcBef>
                <a:spcPts val="0"/>
              </a:spcBef>
              <a:buClr>
                <a:srgbClr val="00AEDB"/>
              </a:buClr>
              <a:buNone/>
              <a:defRPr/>
            </a:pPr>
            <a:r>
              <a:rPr lang="en-AU" sz="2117" dirty="0">
                <a:solidFill>
                  <a:srgbClr val="01A9D1"/>
                </a:solidFill>
                <a:latin typeface="Poppins" panose="00000500000000000000" pitchFamily="2" charset="0"/>
                <a:cs typeface="Poppins" panose="00000500000000000000" pitchFamily="2" charset="0"/>
                <a:sym typeface="Wingdings" panose="05000000000000000000" pitchFamily="2" charset="2"/>
              </a:rPr>
              <a:t>		</a:t>
            </a:r>
            <a:r>
              <a:rPr lang="en-AU" sz="1883" dirty="0">
                <a:solidFill>
                  <a:srgbClr val="01A9D1"/>
                </a:solidFill>
                <a:latin typeface="Poppins" panose="00000500000000000000" pitchFamily="2" charset="0"/>
                <a:cs typeface="Poppins" panose="00000500000000000000" pitchFamily="2" charset="0"/>
                <a:sym typeface="Wingdings" panose="05000000000000000000" pitchFamily="2" charset="2"/>
              </a:rPr>
              <a:t> spectacle level visual quality</a:t>
            </a:r>
          </a:p>
          <a:p>
            <a:pPr marL="366522" lvl="4" indent="0" defTabSz="744781">
              <a:spcBef>
                <a:spcPts val="0"/>
              </a:spcBef>
              <a:buClr>
                <a:srgbClr val="00AEDB"/>
              </a:buClr>
              <a:buNone/>
              <a:defRPr/>
            </a:pPr>
            <a:r>
              <a:rPr lang="en-AU" sz="1883" dirty="0">
                <a:solidFill>
                  <a:srgbClr val="01A9D1"/>
                </a:solidFill>
                <a:latin typeface="Poppins" panose="00000500000000000000" pitchFamily="2" charset="0"/>
                <a:cs typeface="Poppins" panose="00000500000000000000" pitchFamily="2" charset="0"/>
                <a:sym typeface="Wingdings" panose="05000000000000000000" pitchFamily="2" charset="2"/>
              </a:rPr>
              <a:t>		 spectacle level stereopsis </a:t>
            </a:r>
            <a:endParaRPr lang="en-AU" sz="1883" dirty="0">
              <a:solidFill>
                <a:srgbClr val="01A9D1"/>
              </a:solidFill>
              <a:latin typeface="Poppins" panose="00000500000000000000" pitchFamily="2" charset="0"/>
              <a:cs typeface="Poppins" panose="00000500000000000000" pitchFamily="2" charset="0"/>
            </a:endParaRPr>
          </a:p>
        </p:txBody>
      </p:sp>
      <p:grpSp>
        <p:nvGrpSpPr>
          <p:cNvPr id="27" name="Group 26">
            <a:extLst>
              <a:ext uri="{FF2B5EF4-FFF2-40B4-BE49-F238E27FC236}">
                <a16:creationId xmlns:a16="http://schemas.microsoft.com/office/drawing/2014/main" id="{26CE27C9-4F1B-5CFF-450A-830ABD408402}"/>
              </a:ext>
            </a:extLst>
          </p:cNvPr>
          <p:cNvGrpSpPr/>
          <p:nvPr/>
        </p:nvGrpSpPr>
        <p:grpSpPr>
          <a:xfrm>
            <a:off x="2173239" y="3415765"/>
            <a:ext cx="7811263" cy="678647"/>
            <a:chOff x="727906" y="4677214"/>
            <a:chExt cx="8099894" cy="769133"/>
          </a:xfrm>
        </p:grpSpPr>
        <p:sp>
          <p:nvSpPr>
            <p:cNvPr id="26" name="Trapezoid 25">
              <a:extLst>
                <a:ext uri="{FF2B5EF4-FFF2-40B4-BE49-F238E27FC236}">
                  <a16:creationId xmlns:a16="http://schemas.microsoft.com/office/drawing/2014/main" id="{309777BD-B629-4517-32D0-A028E559E8FD}"/>
                </a:ext>
              </a:extLst>
            </p:cNvPr>
            <p:cNvSpPr/>
            <p:nvPr/>
          </p:nvSpPr>
          <p:spPr>
            <a:xfrm rot="10800000">
              <a:off x="727906" y="4709051"/>
              <a:ext cx="8099894" cy="358141"/>
            </a:xfrm>
            <a:prstGeom prst="trapezoid">
              <a:avLst>
                <a:gd name="adj" fmla="val 121373"/>
              </a:avLst>
            </a:prstGeom>
            <a:solidFill>
              <a:srgbClr val="406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744781">
                <a:lnSpc>
                  <a:spcPct val="110000"/>
                </a:lnSpc>
                <a:spcBef>
                  <a:spcPts val="489"/>
                </a:spcBef>
                <a:spcAft>
                  <a:spcPts val="489"/>
                </a:spcAft>
                <a:defRPr/>
              </a:pPr>
              <a:endParaRPr lang="en-AU" sz="815" dirty="0">
                <a:solidFill>
                  <a:srgbClr val="FFFFFF"/>
                </a:solidFill>
                <a:latin typeface="Poppins" panose="00000500000000000000" pitchFamily="2" charset="0"/>
                <a:cs typeface="Poppins" panose="00000500000000000000" pitchFamily="2" charset="0"/>
              </a:endParaRPr>
            </a:p>
          </p:txBody>
        </p:sp>
        <p:sp>
          <p:nvSpPr>
            <p:cNvPr id="25" name="Rectangle 24">
              <a:extLst>
                <a:ext uri="{FF2B5EF4-FFF2-40B4-BE49-F238E27FC236}">
                  <a16:creationId xmlns:a16="http://schemas.microsoft.com/office/drawing/2014/main" id="{6F251496-9340-5F9F-92A0-A5ECE64331DD}"/>
                </a:ext>
              </a:extLst>
            </p:cNvPr>
            <p:cNvSpPr/>
            <p:nvPr/>
          </p:nvSpPr>
          <p:spPr>
            <a:xfrm>
              <a:off x="1080715" y="4677214"/>
              <a:ext cx="7478226" cy="76913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48699" lvl="2" defTabSz="744781">
                <a:lnSpc>
                  <a:spcPct val="110000"/>
                </a:lnSpc>
                <a:buClr>
                  <a:srgbClr val="000A8B"/>
                </a:buClr>
                <a:defRPr/>
              </a:pPr>
              <a:r>
                <a:rPr lang="en-AU" sz="1765" dirty="0">
                  <a:solidFill>
                    <a:srgbClr val="FFFFFF"/>
                  </a:solidFill>
                  <a:latin typeface="Poppins" panose="00000500000000000000" pitchFamily="2" charset="0"/>
                  <a:cs typeface="Poppins" panose="00000500000000000000" pitchFamily="2" charset="0"/>
                </a:rPr>
                <a:t>          This revolutionary optical design simultaneously provides:</a:t>
              </a:r>
            </a:p>
          </p:txBody>
        </p:sp>
      </p:grpSp>
      <p:grpSp>
        <p:nvGrpSpPr>
          <p:cNvPr id="48" name="Group 47">
            <a:extLst>
              <a:ext uri="{FF2B5EF4-FFF2-40B4-BE49-F238E27FC236}">
                <a16:creationId xmlns:a16="http://schemas.microsoft.com/office/drawing/2014/main" id="{7FB9D173-7B43-F001-A226-F84D990BFD5C}"/>
              </a:ext>
            </a:extLst>
          </p:cNvPr>
          <p:cNvGrpSpPr/>
          <p:nvPr/>
        </p:nvGrpSpPr>
        <p:grpSpPr>
          <a:xfrm>
            <a:off x="3317778" y="1214316"/>
            <a:ext cx="6078743" cy="1992669"/>
            <a:chOff x="1423346" y="1681906"/>
            <a:chExt cx="6889242" cy="2258358"/>
          </a:xfrm>
        </p:grpSpPr>
        <p:grpSp>
          <p:nvGrpSpPr>
            <p:cNvPr id="2" name="Group 1">
              <a:extLst>
                <a:ext uri="{FF2B5EF4-FFF2-40B4-BE49-F238E27FC236}">
                  <a16:creationId xmlns:a16="http://schemas.microsoft.com/office/drawing/2014/main" id="{70E4E10B-34F1-559B-35DD-C723BC3D9C74}"/>
                </a:ext>
              </a:extLst>
            </p:cNvPr>
            <p:cNvGrpSpPr/>
            <p:nvPr/>
          </p:nvGrpSpPr>
          <p:grpSpPr>
            <a:xfrm>
              <a:off x="3706042" y="1907146"/>
              <a:ext cx="4606546" cy="2033118"/>
              <a:chOff x="5555751" y="1174028"/>
              <a:chExt cx="5446361" cy="2661651"/>
            </a:xfrm>
          </p:grpSpPr>
          <p:grpSp>
            <p:nvGrpSpPr>
              <p:cNvPr id="4" name="Group 3">
                <a:extLst>
                  <a:ext uri="{FF2B5EF4-FFF2-40B4-BE49-F238E27FC236}">
                    <a16:creationId xmlns:a16="http://schemas.microsoft.com/office/drawing/2014/main" id="{6C915071-3238-8FDA-D7C8-2CB8D0A761BF}"/>
                  </a:ext>
                </a:extLst>
              </p:cNvPr>
              <p:cNvGrpSpPr/>
              <p:nvPr/>
            </p:nvGrpSpPr>
            <p:grpSpPr>
              <a:xfrm>
                <a:off x="7099145" y="1174028"/>
                <a:ext cx="2698069" cy="2661651"/>
                <a:chOff x="8743603" y="3335482"/>
                <a:chExt cx="3448397" cy="3058160"/>
              </a:xfrm>
            </p:grpSpPr>
            <p:sp>
              <p:nvSpPr>
                <p:cNvPr id="44" name="Flowchart: Connector 43">
                  <a:extLst>
                    <a:ext uri="{FF2B5EF4-FFF2-40B4-BE49-F238E27FC236}">
                      <a16:creationId xmlns:a16="http://schemas.microsoft.com/office/drawing/2014/main" id="{B704B1AA-025C-1085-99D7-6CA60ECDB367}"/>
                    </a:ext>
                  </a:extLst>
                </p:cNvPr>
                <p:cNvSpPr/>
                <p:nvPr/>
              </p:nvSpPr>
              <p:spPr>
                <a:xfrm>
                  <a:off x="9016307" y="3335482"/>
                  <a:ext cx="3175693" cy="305816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endParaRPr lang="en-US" sz="1192" dirty="0">
                    <a:ln w="28575">
                      <a:solidFill>
                        <a:srgbClr val="002A44"/>
                      </a:solidFill>
                    </a:ln>
                    <a:noFill/>
                    <a:latin typeface="Poppins" panose="00000500000000000000" pitchFamily="2" charset="0"/>
                    <a:cs typeface="Poppins" panose="00000500000000000000" pitchFamily="2" charset="0"/>
                  </a:endParaRPr>
                </a:p>
              </p:txBody>
            </p:sp>
            <p:grpSp>
              <p:nvGrpSpPr>
                <p:cNvPr id="45" name="Group 44">
                  <a:extLst>
                    <a:ext uri="{FF2B5EF4-FFF2-40B4-BE49-F238E27FC236}">
                      <a16:creationId xmlns:a16="http://schemas.microsoft.com/office/drawing/2014/main" id="{8536B1B3-577E-C020-4511-3EAA6B07E43F}"/>
                    </a:ext>
                  </a:extLst>
                </p:cNvPr>
                <p:cNvGrpSpPr/>
                <p:nvPr/>
              </p:nvGrpSpPr>
              <p:grpSpPr>
                <a:xfrm>
                  <a:off x="8743603" y="3896819"/>
                  <a:ext cx="883920" cy="1766226"/>
                  <a:chOff x="5602084" y="4655356"/>
                  <a:chExt cx="883920" cy="1766226"/>
                </a:xfrm>
              </p:grpSpPr>
              <p:sp>
                <p:nvSpPr>
                  <p:cNvPr id="46" name="Moon 45">
                    <a:extLst>
                      <a:ext uri="{FF2B5EF4-FFF2-40B4-BE49-F238E27FC236}">
                        <a16:creationId xmlns:a16="http://schemas.microsoft.com/office/drawing/2014/main" id="{3B647642-8554-0FFD-C4A6-15CC4B67CB41}"/>
                      </a:ext>
                    </a:extLst>
                  </p:cNvPr>
                  <p:cNvSpPr/>
                  <p:nvPr/>
                </p:nvSpPr>
                <p:spPr>
                  <a:xfrm>
                    <a:off x="5602084" y="4741948"/>
                    <a:ext cx="589280" cy="1597891"/>
                  </a:xfrm>
                  <a:prstGeom prst="moon">
                    <a:avLst>
                      <a:gd name="adj" fmla="val 5517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endParaRPr lang="en-US" sz="1192" dirty="0">
                      <a:solidFill>
                        <a:srgbClr val="FFFFFF"/>
                      </a:solidFill>
                      <a:latin typeface="Poppins" panose="00000500000000000000" pitchFamily="2" charset="0"/>
                      <a:cs typeface="Poppins" panose="00000500000000000000" pitchFamily="2" charset="0"/>
                    </a:endParaRPr>
                  </a:p>
                </p:txBody>
              </p:sp>
              <p:sp>
                <p:nvSpPr>
                  <p:cNvPr id="47" name="Moon 46">
                    <a:extLst>
                      <a:ext uri="{FF2B5EF4-FFF2-40B4-BE49-F238E27FC236}">
                        <a16:creationId xmlns:a16="http://schemas.microsoft.com/office/drawing/2014/main" id="{A90058C5-C9E1-5316-4BEA-357D3075F9C1}"/>
                      </a:ext>
                    </a:extLst>
                  </p:cNvPr>
                  <p:cNvSpPr/>
                  <p:nvPr/>
                </p:nvSpPr>
                <p:spPr>
                  <a:xfrm>
                    <a:off x="5896724" y="4655356"/>
                    <a:ext cx="589280" cy="1766226"/>
                  </a:xfrm>
                  <a:prstGeom prst="moon">
                    <a:avLst>
                      <a:gd name="adj" fmla="val 55172"/>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endParaRPr lang="en-US" sz="1192" dirty="0">
                      <a:solidFill>
                        <a:srgbClr val="FFFFFF"/>
                      </a:solidFill>
                      <a:latin typeface="Poppins" panose="00000500000000000000" pitchFamily="2" charset="0"/>
                      <a:cs typeface="Poppins" panose="00000500000000000000" pitchFamily="2" charset="0"/>
                    </a:endParaRPr>
                  </a:p>
                </p:txBody>
              </p:sp>
            </p:grpSp>
          </p:grpSp>
          <p:pic>
            <p:nvPicPr>
              <p:cNvPr id="8" name="Picture 7">
                <a:extLst>
                  <a:ext uri="{FF2B5EF4-FFF2-40B4-BE49-F238E27FC236}">
                    <a16:creationId xmlns:a16="http://schemas.microsoft.com/office/drawing/2014/main" id="{E7296154-8EE1-DFF3-1F20-6B95DEB55E4F}"/>
                  </a:ext>
                </a:extLst>
              </p:cNvPr>
              <p:cNvPicPr>
                <a:picLocks noChangeAspect="1"/>
              </p:cNvPicPr>
              <p:nvPr/>
            </p:nvPicPr>
            <p:blipFill rotWithShape="1">
              <a:blip r:embed="rId4"/>
              <a:srcRect l="21721"/>
              <a:stretch/>
            </p:blipFill>
            <p:spPr>
              <a:xfrm>
                <a:off x="6096000" y="2380801"/>
                <a:ext cx="3711606" cy="232952"/>
              </a:xfrm>
              <a:prstGeom prst="rect">
                <a:avLst/>
              </a:prstGeom>
            </p:spPr>
          </p:pic>
          <p:sp>
            <p:nvSpPr>
              <p:cNvPr id="12" name="Arrow: Pentagon 11">
                <a:extLst>
                  <a:ext uri="{FF2B5EF4-FFF2-40B4-BE49-F238E27FC236}">
                    <a16:creationId xmlns:a16="http://schemas.microsoft.com/office/drawing/2014/main" id="{CB01AB93-7CCA-FA0C-8D12-B4838682BB08}"/>
                  </a:ext>
                </a:extLst>
              </p:cNvPr>
              <p:cNvSpPr/>
              <p:nvPr/>
            </p:nvSpPr>
            <p:spPr>
              <a:xfrm>
                <a:off x="6182844" y="2067493"/>
                <a:ext cx="2538281" cy="869831"/>
              </a:xfrm>
              <a:prstGeom prst="homePlate">
                <a:avLst>
                  <a:gd name="adj" fmla="val 156182"/>
                </a:avLst>
              </a:prstGeom>
              <a:solidFill>
                <a:srgbClr val="DAE3F3">
                  <a:alpha val="50196"/>
                </a:srgbClr>
              </a:solid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endParaRPr lang="en-US" sz="1192" dirty="0">
                  <a:solidFill>
                    <a:srgbClr val="FFFFFF"/>
                  </a:solidFill>
                  <a:latin typeface="Poppins" panose="00000500000000000000" pitchFamily="2" charset="0"/>
                  <a:cs typeface="Poppins" panose="00000500000000000000" pitchFamily="2" charset="0"/>
                </a:endParaRPr>
              </a:p>
            </p:txBody>
          </p:sp>
          <p:pic>
            <p:nvPicPr>
              <p:cNvPr id="13" name="Picture 12">
                <a:extLst>
                  <a:ext uri="{FF2B5EF4-FFF2-40B4-BE49-F238E27FC236}">
                    <a16:creationId xmlns:a16="http://schemas.microsoft.com/office/drawing/2014/main" id="{62D972A5-562B-F9DB-18E4-8862E551D721}"/>
                  </a:ext>
                </a:extLst>
              </p:cNvPr>
              <p:cNvPicPr>
                <a:picLocks noChangeAspect="1"/>
              </p:cNvPicPr>
              <p:nvPr/>
            </p:nvPicPr>
            <p:blipFill>
              <a:blip r:embed="rId5"/>
              <a:stretch>
                <a:fillRect/>
              </a:stretch>
            </p:blipFill>
            <p:spPr>
              <a:xfrm>
                <a:off x="6162007" y="2478309"/>
                <a:ext cx="3656790" cy="43846"/>
              </a:xfrm>
              <a:prstGeom prst="rect">
                <a:avLst/>
              </a:prstGeom>
            </p:spPr>
          </p:pic>
          <p:cxnSp>
            <p:nvCxnSpPr>
              <p:cNvPr id="14" name="Straight Connector 13">
                <a:extLst>
                  <a:ext uri="{FF2B5EF4-FFF2-40B4-BE49-F238E27FC236}">
                    <a16:creationId xmlns:a16="http://schemas.microsoft.com/office/drawing/2014/main" id="{EDF2D5A8-076E-E037-7F77-72B2EFB3BF8E}"/>
                  </a:ext>
                </a:extLst>
              </p:cNvPr>
              <p:cNvCxnSpPr>
                <a:cxnSpLocks/>
              </p:cNvCxnSpPr>
              <p:nvPr/>
            </p:nvCxnSpPr>
            <p:spPr>
              <a:xfrm>
                <a:off x="6010089" y="2104677"/>
                <a:ext cx="1427423" cy="0"/>
              </a:xfrm>
              <a:prstGeom prst="line">
                <a:avLst/>
              </a:prstGeom>
              <a:ln w="19050">
                <a:noFill/>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4435E696-2C18-6AB5-46DF-E72078397F0D}"/>
                  </a:ext>
                </a:extLst>
              </p:cNvPr>
              <p:cNvSpPr/>
              <p:nvPr/>
            </p:nvSpPr>
            <p:spPr>
              <a:xfrm rot="5400000">
                <a:off x="9120567" y="2085403"/>
                <a:ext cx="186086" cy="1210373"/>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endParaRPr lang="en-US" sz="1192" dirty="0">
                  <a:solidFill>
                    <a:srgbClr val="002A44"/>
                  </a:solidFill>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3EE61D25-DA29-FE8B-9A58-80AB3B7D8148}"/>
                  </a:ext>
                </a:extLst>
              </p:cNvPr>
              <p:cNvSpPr txBox="1"/>
              <p:nvPr/>
            </p:nvSpPr>
            <p:spPr>
              <a:xfrm>
                <a:off x="9773517" y="2405184"/>
                <a:ext cx="1228595" cy="9962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r>
                  <a:rPr lang="en-US" sz="941" b="1" dirty="0">
                    <a:solidFill>
                      <a:srgbClr val="B633BA">
                        <a:lumMod val="60000"/>
                        <a:lumOff val="40000"/>
                      </a:srgbClr>
                    </a:solidFill>
                    <a:latin typeface="Poppins" panose="00000500000000000000" pitchFamily="2" charset="0"/>
                    <a:cs typeface="Poppins" panose="00000500000000000000" pitchFamily="2" charset="0"/>
                  </a:rPr>
                  <a:t>EDOF Channel</a:t>
                </a:r>
              </a:p>
              <a:p>
                <a:pPr algn="ctr" defTabSz="1075769"/>
                <a:r>
                  <a:rPr lang="en-US" sz="941" b="1" dirty="0">
                    <a:solidFill>
                      <a:srgbClr val="B633BA">
                        <a:lumMod val="60000"/>
                        <a:lumOff val="40000"/>
                      </a:srgbClr>
                    </a:solidFill>
                    <a:latin typeface="Poppins" panose="00000500000000000000" pitchFamily="2" charset="0"/>
                    <a:cs typeface="Poppins" panose="00000500000000000000" pitchFamily="2" charset="0"/>
                  </a:rPr>
                  <a:t>for Presbyopes</a:t>
                </a:r>
              </a:p>
            </p:txBody>
          </p:sp>
          <p:sp>
            <p:nvSpPr>
              <p:cNvPr id="18" name="TextBox 17">
                <a:extLst>
                  <a:ext uri="{FF2B5EF4-FFF2-40B4-BE49-F238E27FC236}">
                    <a16:creationId xmlns:a16="http://schemas.microsoft.com/office/drawing/2014/main" id="{29BB0AFC-CFCB-B750-DFBB-4FE54E9F55BA}"/>
                  </a:ext>
                </a:extLst>
              </p:cNvPr>
              <p:cNvSpPr txBox="1"/>
              <p:nvPr/>
            </p:nvSpPr>
            <p:spPr>
              <a:xfrm>
                <a:off x="5555751" y="2895949"/>
                <a:ext cx="710568" cy="2883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075769"/>
                <a:r>
                  <a:rPr lang="en-US" sz="663" dirty="0">
                    <a:latin typeface="Poppins" panose="00000500000000000000" pitchFamily="2" charset="0"/>
                    <a:cs typeface="Poppins" panose="00000500000000000000" pitchFamily="2" charset="0"/>
                  </a:rPr>
                  <a:t>+8.00 D</a:t>
                </a:r>
              </a:p>
            </p:txBody>
          </p:sp>
          <p:sp>
            <p:nvSpPr>
              <p:cNvPr id="19" name="TextBox 18">
                <a:extLst>
                  <a:ext uri="{FF2B5EF4-FFF2-40B4-BE49-F238E27FC236}">
                    <a16:creationId xmlns:a16="http://schemas.microsoft.com/office/drawing/2014/main" id="{0D7F1249-B1CC-D4A0-C693-7F0488109078}"/>
                  </a:ext>
                </a:extLst>
              </p:cNvPr>
              <p:cNvSpPr txBox="1"/>
              <p:nvPr/>
            </p:nvSpPr>
            <p:spPr>
              <a:xfrm>
                <a:off x="5559140" y="1837286"/>
                <a:ext cx="809744" cy="2883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075769"/>
                <a:r>
                  <a:rPr lang="en-US" sz="663" dirty="0">
                    <a:latin typeface="Poppins" panose="00000500000000000000" pitchFamily="2" charset="0"/>
                    <a:cs typeface="Poppins" panose="00000500000000000000" pitchFamily="2" charset="0"/>
                  </a:rPr>
                  <a:t>+8.00 D</a:t>
                </a:r>
              </a:p>
            </p:txBody>
          </p:sp>
          <p:sp>
            <p:nvSpPr>
              <p:cNvPr id="20" name="TextBox 19">
                <a:extLst>
                  <a:ext uri="{FF2B5EF4-FFF2-40B4-BE49-F238E27FC236}">
                    <a16:creationId xmlns:a16="http://schemas.microsoft.com/office/drawing/2014/main" id="{15ACC66B-E8B8-1CAD-E044-B6C408AC37EA}"/>
                  </a:ext>
                </a:extLst>
              </p:cNvPr>
              <p:cNvSpPr txBox="1"/>
              <p:nvPr/>
            </p:nvSpPr>
            <p:spPr>
              <a:xfrm>
                <a:off x="5572453" y="2411873"/>
                <a:ext cx="648582" cy="2883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075769"/>
                <a:r>
                  <a:rPr lang="en-US" sz="663" dirty="0">
                    <a:latin typeface="Poppins" panose="00000500000000000000" pitchFamily="2" charset="0"/>
                    <a:cs typeface="Poppins" panose="00000500000000000000" pitchFamily="2" charset="0"/>
                  </a:rPr>
                  <a:t>0.00 D</a:t>
                </a:r>
              </a:p>
            </p:txBody>
          </p:sp>
          <p:cxnSp>
            <p:nvCxnSpPr>
              <p:cNvPr id="21" name="Straight Arrow Connector 20">
                <a:extLst>
                  <a:ext uri="{FF2B5EF4-FFF2-40B4-BE49-F238E27FC236}">
                    <a16:creationId xmlns:a16="http://schemas.microsoft.com/office/drawing/2014/main" id="{D3FD1395-D8CF-46D0-675C-B57445516AF9}"/>
                  </a:ext>
                </a:extLst>
              </p:cNvPr>
              <p:cNvCxnSpPr>
                <a:cxnSpLocks/>
              </p:cNvCxnSpPr>
              <p:nvPr/>
            </p:nvCxnSpPr>
            <p:spPr>
              <a:xfrm>
                <a:off x="5924354" y="2116208"/>
                <a:ext cx="0" cy="8307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260A94-B1AB-DBFD-D734-C1F32B7EDE48}"/>
                  </a:ext>
                </a:extLst>
              </p:cNvPr>
              <p:cNvCxnSpPr>
                <a:cxnSpLocks/>
              </p:cNvCxnSpPr>
              <p:nvPr/>
            </p:nvCxnSpPr>
            <p:spPr>
              <a:xfrm>
                <a:off x="8622133" y="2500771"/>
                <a:ext cx="1196719" cy="0"/>
              </a:xfrm>
              <a:prstGeom prst="line">
                <a:avLst/>
              </a:prstGeom>
              <a:ln w="190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9E15E41-D100-BD16-59D5-92E2EDC5A0BF}"/>
                  </a:ext>
                </a:extLst>
              </p:cNvPr>
              <p:cNvGrpSpPr/>
              <p:nvPr/>
            </p:nvGrpSpPr>
            <p:grpSpPr>
              <a:xfrm rot="5400000">
                <a:off x="8324248" y="1911246"/>
                <a:ext cx="1789765" cy="1159597"/>
                <a:chOff x="6248400" y="2270760"/>
                <a:chExt cx="3759200" cy="3825240"/>
              </a:xfrm>
            </p:grpSpPr>
            <p:sp>
              <p:nvSpPr>
                <p:cNvPr id="42" name="Freeform: Shape 41">
                  <a:extLst>
                    <a:ext uri="{FF2B5EF4-FFF2-40B4-BE49-F238E27FC236}">
                      <a16:creationId xmlns:a16="http://schemas.microsoft.com/office/drawing/2014/main" id="{FBDCD034-7CFC-4E6D-36A5-38720E165662}"/>
                    </a:ext>
                  </a:extLst>
                </p:cNvPr>
                <p:cNvSpPr/>
                <p:nvPr/>
              </p:nvSpPr>
              <p:spPr>
                <a:xfrm>
                  <a:off x="6248400" y="2270760"/>
                  <a:ext cx="1879600" cy="3825240"/>
                </a:xfrm>
                <a:custGeom>
                  <a:avLst/>
                  <a:gdLst>
                    <a:gd name="connsiteX0" fmla="*/ 0 w 1874520"/>
                    <a:gd name="connsiteY0" fmla="*/ 3672840 h 3672840"/>
                    <a:gd name="connsiteX1" fmla="*/ 1874520 w 1874520"/>
                    <a:gd name="connsiteY1" fmla="*/ 0 h 3672840"/>
                  </a:gdLst>
                  <a:ahLst/>
                  <a:cxnLst>
                    <a:cxn ang="0">
                      <a:pos x="connsiteX0" y="connsiteY0"/>
                    </a:cxn>
                    <a:cxn ang="0">
                      <a:pos x="connsiteX1" y="connsiteY1"/>
                    </a:cxn>
                  </a:cxnLst>
                  <a:rect l="l" t="t" r="r" b="b"/>
                  <a:pathLst>
                    <a:path w="1874520" h="3672840">
                      <a:moveTo>
                        <a:pt x="0" y="3672840"/>
                      </a:moveTo>
                      <a:cubicBezTo>
                        <a:pt x="632460" y="1838960"/>
                        <a:pt x="1264920" y="5080"/>
                        <a:pt x="1874520" y="0"/>
                      </a:cubicBezTo>
                    </a:path>
                  </a:pathLst>
                </a:cu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endParaRPr lang="en-US" sz="893" dirty="0">
                    <a:solidFill>
                      <a:srgbClr val="FFFFFF"/>
                    </a:solidFill>
                    <a:latin typeface="Poppins" panose="00000500000000000000" pitchFamily="2" charset="0"/>
                    <a:cs typeface="Poppins" panose="00000500000000000000" pitchFamily="2" charset="0"/>
                  </a:endParaRPr>
                </a:p>
              </p:txBody>
            </p:sp>
            <p:sp>
              <p:nvSpPr>
                <p:cNvPr id="43" name="Freeform: Shape 42">
                  <a:extLst>
                    <a:ext uri="{FF2B5EF4-FFF2-40B4-BE49-F238E27FC236}">
                      <a16:creationId xmlns:a16="http://schemas.microsoft.com/office/drawing/2014/main" id="{5B568E9A-4CF6-D392-49FF-42920160D548}"/>
                    </a:ext>
                  </a:extLst>
                </p:cNvPr>
                <p:cNvSpPr/>
                <p:nvPr/>
              </p:nvSpPr>
              <p:spPr>
                <a:xfrm flipH="1">
                  <a:off x="8128000" y="2270760"/>
                  <a:ext cx="1879600" cy="3825240"/>
                </a:xfrm>
                <a:custGeom>
                  <a:avLst/>
                  <a:gdLst>
                    <a:gd name="connsiteX0" fmla="*/ 0 w 1874520"/>
                    <a:gd name="connsiteY0" fmla="*/ 3672840 h 3672840"/>
                    <a:gd name="connsiteX1" fmla="*/ 1874520 w 1874520"/>
                    <a:gd name="connsiteY1" fmla="*/ 0 h 3672840"/>
                  </a:gdLst>
                  <a:ahLst/>
                  <a:cxnLst>
                    <a:cxn ang="0">
                      <a:pos x="connsiteX0" y="connsiteY0"/>
                    </a:cxn>
                    <a:cxn ang="0">
                      <a:pos x="connsiteX1" y="connsiteY1"/>
                    </a:cxn>
                  </a:cxnLst>
                  <a:rect l="l" t="t" r="r" b="b"/>
                  <a:pathLst>
                    <a:path w="1874520" h="3672840">
                      <a:moveTo>
                        <a:pt x="0" y="3672840"/>
                      </a:moveTo>
                      <a:cubicBezTo>
                        <a:pt x="632460" y="1838960"/>
                        <a:pt x="1264920" y="5080"/>
                        <a:pt x="1874520" y="0"/>
                      </a:cubicBezTo>
                    </a:path>
                  </a:pathLst>
                </a:cu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endParaRPr lang="en-US" sz="893" dirty="0">
                    <a:solidFill>
                      <a:srgbClr val="FFFFFF"/>
                    </a:solidFill>
                    <a:latin typeface="Poppins" panose="00000500000000000000" pitchFamily="2" charset="0"/>
                    <a:cs typeface="Poppins" panose="00000500000000000000" pitchFamily="2" charset="0"/>
                  </a:endParaRPr>
                </a:p>
              </p:txBody>
            </p:sp>
          </p:grpSp>
          <p:cxnSp>
            <p:nvCxnSpPr>
              <p:cNvPr id="33" name="Straight Connector 32">
                <a:extLst>
                  <a:ext uri="{FF2B5EF4-FFF2-40B4-BE49-F238E27FC236}">
                    <a16:creationId xmlns:a16="http://schemas.microsoft.com/office/drawing/2014/main" id="{DB9F6EA6-83BF-691A-FFCF-4D57CF7BDBEC}"/>
                  </a:ext>
                </a:extLst>
              </p:cNvPr>
              <p:cNvCxnSpPr>
                <a:cxnSpLocks/>
              </p:cNvCxnSpPr>
              <p:nvPr/>
            </p:nvCxnSpPr>
            <p:spPr>
              <a:xfrm flipV="1">
                <a:off x="6095945" y="1606573"/>
                <a:ext cx="2541672" cy="2004019"/>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B49FA04A-58D8-3661-FE98-C4B4087670ED}"/>
                  </a:ext>
                </a:extLst>
              </p:cNvPr>
              <p:cNvGrpSpPr/>
              <p:nvPr/>
            </p:nvGrpSpPr>
            <p:grpSpPr>
              <a:xfrm>
                <a:off x="6094593" y="1628097"/>
                <a:ext cx="2513830" cy="1896351"/>
                <a:chOff x="6094593" y="1630747"/>
                <a:chExt cx="2513830" cy="1896351"/>
              </a:xfrm>
            </p:grpSpPr>
            <p:cxnSp>
              <p:nvCxnSpPr>
                <p:cNvPr id="40" name="Straight Connector 39">
                  <a:extLst>
                    <a:ext uri="{FF2B5EF4-FFF2-40B4-BE49-F238E27FC236}">
                      <a16:creationId xmlns:a16="http://schemas.microsoft.com/office/drawing/2014/main" id="{CAF58B06-18BD-F573-96DC-409A6FA53180}"/>
                    </a:ext>
                  </a:extLst>
                </p:cNvPr>
                <p:cNvCxnSpPr>
                  <a:cxnSpLocks/>
                </p:cNvCxnSpPr>
                <p:nvPr/>
              </p:nvCxnSpPr>
              <p:spPr>
                <a:xfrm flipV="1">
                  <a:off x="7144038" y="1630747"/>
                  <a:ext cx="1464385" cy="1067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2D5128F-79C1-88FB-5B22-08EF2F7143F5}"/>
                    </a:ext>
                  </a:extLst>
                </p:cNvPr>
                <p:cNvCxnSpPr>
                  <a:cxnSpLocks/>
                </p:cNvCxnSpPr>
                <p:nvPr/>
              </p:nvCxnSpPr>
              <p:spPr>
                <a:xfrm flipV="1">
                  <a:off x="6094593" y="2709788"/>
                  <a:ext cx="1034526" cy="81731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3BC662D-7003-94D6-B865-6D7B0FEB5C18}"/>
                  </a:ext>
                </a:extLst>
              </p:cNvPr>
              <p:cNvGrpSpPr/>
              <p:nvPr/>
            </p:nvGrpSpPr>
            <p:grpSpPr>
              <a:xfrm>
                <a:off x="5974078" y="1438258"/>
                <a:ext cx="2685101" cy="1997169"/>
                <a:chOff x="5960828" y="1448863"/>
                <a:chExt cx="2685101" cy="1997169"/>
              </a:xfrm>
            </p:grpSpPr>
            <p:cxnSp>
              <p:nvCxnSpPr>
                <p:cNvPr id="36" name="Straight Connector 35">
                  <a:extLst>
                    <a:ext uri="{FF2B5EF4-FFF2-40B4-BE49-F238E27FC236}">
                      <a16:creationId xmlns:a16="http://schemas.microsoft.com/office/drawing/2014/main" id="{DCA5B9E9-4FCF-8524-5D51-9C4CEA4705B8}"/>
                    </a:ext>
                  </a:extLst>
                </p:cNvPr>
                <p:cNvCxnSpPr>
                  <a:cxnSpLocks/>
                </p:cNvCxnSpPr>
                <p:nvPr/>
              </p:nvCxnSpPr>
              <p:spPr>
                <a:xfrm>
                  <a:off x="7102684" y="2242268"/>
                  <a:ext cx="1543245" cy="1140765"/>
                </a:xfrm>
                <a:prstGeom prst="line">
                  <a:avLst/>
                </a:prstGeom>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007CD37-2843-FA60-4454-87C098511771}"/>
                    </a:ext>
                  </a:extLst>
                </p:cNvPr>
                <p:cNvGrpSpPr/>
                <p:nvPr/>
              </p:nvGrpSpPr>
              <p:grpSpPr>
                <a:xfrm>
                  <a:off x="5960828" y="1448863"/>
                  <a:ext cx="2630938" cy="1997169"/>
                  <a:chOff x="5960828" y="1448863"/>
                  <a:chExt cx="2630938" cy="1997169"/>
                </a:xfrm>
              </p:grpSpPr>
              <p:cxnSp>
                <p:nvCxnSpPr>
                  <p:cNvPr id="38" name="Straight Connector 37">
                    <a:extLst>
                      <a:ext uri="{FF2B5EF4-FFF2-40B4-BE49-F238E27FC236}">
                        <a16:creationId xmlns:a16="http://schemas.microsoft.com/office/drawing/2014/main" id="{F54B5867-25B9-0A8A-777B-348ACFD5DA39}"/>
                      </a:ext>
                    </a:extLst>
                  </p:cNvPr>
                  <p:cNvCxnSpPr>
                    <a:cxnSpLocks/>
                  </p:cNvCxnSpPr>
                  <p:nvPr/>
                </p:nvCxnSpPr>
                <p:spPr>
                  <a:xfrm rot="21435757">
                    <a:off x="6001195" y="1448863"/>
                    <a:ext cx="2590571" cy="1997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F1C377A-A3EB-E3E5-E3A7-C6DACD479EA6}"/>
                      </a:ext>
                    </a:extLst>
                  </p:cNvPr>
                  <p:cNvCxnSpPr>
                    <a:cxnSpLocks/>
                  </p:cNvCxnSpPr>
                  <p:nvPr/>
                </p:nvCxnSpPr>
                <p:spPr>
                  <a:xfrm>
                    <a:off x="5960828" y="1449788"/>
                    <a:ext cx="1165096" cy="810794"/>
                  </a:xfrm>
                  <a:prstGeom prst="line">
                    <a:avLst/>
                  </a:prstGeom>
                </p:spPr>
                <p:style>
                  <a:lnRef idx="1">
                    <a:schemeClr val="accent1"/>
                  </a:lnRef>
                  <a:fillRef idx="0">
                    <a:schemeClr val="accent1"/>
                  </a:fillRef>
                  <a:effectRef idx="0">
                    <a:schemeClr val="accent1"/>
                  </a:effectRef>
                  <a:fontRef idx="minor">
                    <a:schemeClr val="tx1"/>
                  </a:fontRef>
                </p:style>
              </p:cxnSp>
            </p:grpSp>
          </p:grpSp>
        </p:grpSp>
        <p:pic>
          <p:nvPicPr>
            <p:cNvPr id="10" name="Picture 9">
              <a:extLst>
                <a:ext uri="{FF2B5EF4-FFF2-40B4-BE49-F238E27FC236}">
                  <a16:creationId xmlns:a16="http://schemas.microsoft.com/office/drawing/2014/main" id="{88D302B4-4786-8168-F802-8933336AC18C}"/>
                </a:ext>
              </a:extLst>
            </p:cNvPr>
            <p:cNvPicPr>
              <a:picLocks noChangeAspect="1"/>
            </p:cNvPicPr>
            <p:nvPr/>
          </p:nvPicPr>
          <p:blipFill rotWithShape="1">
            <a:blip r:embed="rId6" cstate="print">
              <a:alphaModFix amt="44000"/>
              <a:extLst>
                <a:ext uri="{28A0092B-C50C-407E-A947-70E740481C1C}">
                  <a14:useLocalDpi xmlns:a14="http://schemas.microsoft.com/office/drawing/2010/main" val="0"/>
                </a:ext>
              </a:extLst>
            </a:blip>
            <a:srcRect l="13134" t="24478" r="12637" b="8458"/>
            <a:stretch/>
          </p:blipFill>
          <p:spPr>
            <a:xfrm rot="5400000">
              <a:off x="3657993" y="2401100"/>
              <a:ext cx="1858406" cy="1063013"/>
            </a:xfrm>
            <a:prstGeom prst="rect">
              <a:avLst/>
            </a:prstGeom>
          </p:spPr>
        </p:pic>
        <p:sp>
          <p:nvSpPr>
            <p:cNvPr id="16" name="TextBox 15">
              <a:extLst>
                <a:ext uri="{FF2B5EF4-FFF2-40B4-BE49-F238E27FC236}">
                  <a16:creationId xmlns:a16="http://schemas.microsoft.com/office/drawing/2014/main" id="{0780E40D-6EB9-75E9-4DBE-48F46EACDCAC}"/>
                </a:ext>
              </a:extLst>
            </p:cNvPr>
            <p:cNvSpPr txBox="1"/>
            <p:nvPr/>
          </p:nvSpPr>
          <p:spPr>
            <a:xfrm>
              <a:off x="1423346" y="1681906"/>
              <a:ext cx="2380289" cy="331882"/>
            </a:xfrm>
            <a:prstGeom prst="rect">
              <a:avLst/>
            </a:prstGeom>
            <a:noFill/>
            <a:effectLst>
              <a:softEdge rad="0"/>
            </a:effectLst>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372391">
                <a:defRPr/>
              </a:pPr>
              <a:r>
                <a:rPr lang="en-US" sz="1303" b="1" dirty="0">
                  <a:solidFill>
                    <a:schemeClr val="tx2"/>
                  </a:solidFill>
                  <a:latin typeface="Poppins" panose="00000500000000000000" pitchFamily="2" charset="0"/>
                  <a:cs typeface="Poppins" panose="00000500000000000000" pitchFamily="2" charset="0"/>
                </a:rPr>
                <a:t>Catenary power curve</a:t>
              </a:r>
            </a:p>
          </p:txBody>
        </p:sp>
        <p:grpSp>
          <p:nvGrpSpPr>
            <p:cNvPr id="28" name="Group 27">
              <a:extLst>
                <a:ext uri="{FF2B5EF4-FFF2-40B4-BE49-F238E27FC236}">
                  <a16:creationId xmlns:a16="http://schemas.microsoft.com/office/drawing/2014/main" id="{86FA22FA-9879-1765-A67B-EC2592B88FC0}"/>
                </a:ext>
              </a:extLst>
            </p:cNvPr>
            <p:cNvGrpSpPr/>
            <p:nvPr/>
          </p:nvGrpSpPr>
          <p:grpSpPr>
            <a:xfrm>
              <a:off x="1440284" y="2019823"/>
              <a:ext cx="2555260" cy="1668157"/>
              <a:chOff x="1052934" y="2019823"/>
              <a:chExt cx="2555260" cy="1668157"/>
            </a:xfrm>
          </p:grpSpPr>
          <p:pic>
            <p:nvPicPr>
              <p:cNvPr id="9" name="Picture 2">
                <a:extLst>
                  <a:ext uri="{FF2B5EF4-FFF2-40B4-BE49-F238E27FC236}">
                    <a16:creationId xmlns:a16="http://schemas.microsoft.com/office/drawing/2014/main" id="{39D6A9CE-4EFD-E6D8-D860-4CD643A02700}"/>
                  </a:ext>
                </a:extLst>
              </p:cNvPr>
              <p:cNvPicPr>
                <a:picLocks noChangeAspect="1" noChangeArrowheads="1"/>
              </p:cNvPicPr>
              <p:nvPr/>
            </p:nvPicPr>
            <p:blipFill rotWithShape="1">
              <a:blip r:embed="rId7"/>
              <a:srcRect l="12944" t="17016" r="12604" b="23517"/>
              <a:stretch/>
            </p:blipFill>
            <p:spPr bwMode="auto">
              <a:xfrm rot="5400000">
                <a:off x="1884544" y="2223784"/>
                <a:ext cx="1026869" cy="1382438"/>
              </a:xfrm>
              <a:prstGeom prst="rect">
                <a:avLst/>
              </a:prstGeom>
              <a:noFill/>
              <a:ln w="9525">
                <a:noFill/>
                <a:miter lim="800000"/>
                <a:headEnd/>
                <a:tailEnd/>
              </a:ln>
              <a:effectLst/>
            </p:spPr>
          </p:pic>
          <p:sp>
            <p:nvSpPr>
              <p:cNvPr id="11" name="TextBox 10">
                <a:extLst>
                  <a:ext uri="{FF2B5EF4-FFF2-40B4-BE49-F238E27FC236}">
                    <a16:creationId xmlns:a16="http://schemas.microsoft.com/office/drawing/2014/main" id="{F3DBADC5-07FB-6EDE-4B0A-084A8102A7E5}"/>
                  </a:ext>
                </a:extLst>
              </p:cNvPr>
              <p:cNvSpPr txBox="1"/>
              <p:nvPr/>
            </p:nvSpPr>
            <p:spPr>
              <a:xfrm>
                <a:off x="1980034" y="2781823"/>
                <a:ext cx="1628160" cy="30346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372391">
                  <a:defRPr/>
                </a:pPr>
                <a:r>
                  <a:rPr lang="en-US" sz="1140" dirty="0">
                    <a:solidFill>
                      <a:prstClr val="black"/>
                    </a:solidFill>
                    <a:latin typeface="Poppins" panose="00000500000000000000" pitchFamily="2" charset="0"/>
                    <a:ea typeface="Arial" charset="0"/>
                    <a:cs typeface="Poppins" panose="00000500000000000000" pitchFamily="2" charset="0"/>
                  </a:rPr>
                  <a:t>Corrective power</a:t>
                </a:r>
              </a:p>
            </p:txBody>
          </p:sp>
          <p:sp>
            <p:nvSpPr>
              <p:cNvPr id="5" name="TextBox 4">
                <a:extLst>
                  <a:ext uri="{FF2B5EF4-FFF2-40B4-BE49-F238E27FC236}">
                    <a16:creationId xmlns:a16="http://schemas.microsoft.com/office/drawing/2014/main" id="{889FCA62-C355-CBA6-E686-591B1B42CC93}"/>
                  </a:ext>
                </a:extLst>
              </p:cNvPr>
              <p:cNvSpPr txBox="1"/>
              <p:nvPr/>
            </p:nvSpPr>
            <p:spPr>
              <a:xfrm>
                <a:off x="1140829" y="2197651"/>
                <a:ext cx="617460" cy="3201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075769"/>
                <a:r>
                  <a:rPr lang="en-US" sz="1236" dirty="0">
                    <a:latin typeface="Poppins" panose="00000500000000000000" pitchFamily="2" charset="0"/>
                    <a:cs typeface="Poppins" panose="00000500000000000000" pitchFamily="2" charset="0"/>
                  </a:rPr>
                  <a:t>+8 D</a:t>
                </a:r>
              </a:p>
            </p:txBody>
          </p:sp>
          <p:sp>
            <p:nvSpPr>
              <p:cNvPr id="6" name="TextBox 5">
                <a:extLst>
                  <a:ext uri="{FF2B5EF4-FFF2-40B4-BE49-F238E27FC236}">
                    <a16:creationId xmlns:a16="http://schemas.microsoft.com/office/drawing/2014/main" id="{1F0AC877-55EE-DC1E-B356-3469D1C7C309}"/>
                  </a:ext>
                </a:extLst>
              </p:cNvPr>
              <p:cNvSpPr txBox="1"/>
              <p:nvPr/>
            </p:nvSpPr>
            <p:spPr>
              <a:xfrm>
                <a:off x="1127621" y="3367799"/>
                <a:ext cx="655340" cy="3201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075769"/>
                <a:r>
                  <a:rPr lang="en-US" sz="1236" dirty="0">
                    <a:latin typeface="Poppins" panose="00000500000000000000" pitchFamily="2" charset="0"/>
                    <a:cs typeface="Poppins" panose="00000500000000000000" pitchFamily="2" charset="0"/>
                  </a:rPr>
                  <a:t>+8 D</a:t>
                </a:r>
              </a:p>
            </p:txBody>
          </p:sp>
          <p:sp>
            <p:nvSpPr>
              <p:cNvPr id="7" name="TextBox 6">
                <a:extLst>
                  <a:ext uri="{FF2B5EF4-FFF2-40B4-BE49-F238E27FC236}">
                    <a16:creationId xmlns:a16="http://schemas.microsoft.com/office/drawing/2014/main" id="{B9FF7D74-7A77-6BEC-69DB-599BDF60921A}"/>
                  </a:ext>
                </a:extLst>
              </p:cNvPr>
              <p:cNvSpPr txBox="1"/>
              <p:nvPr/>
            </p:nvSpPr>
            <p:spPr>
              <a:xfrm>
                <a:off x="1216675" y="2828687"/>
                <a:ext cx="541612" cy="3201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075769"/>
                <a:r>
                  <a:rPr lang="en-US" sz="1236" dirty="0">
                    <a:latin typeface="Poppins" panose="00000500000000000000" pitchFamily="2" charset="0"/>
                    <a:cs typeface="Poppins" panose="00000500000000000000" pitchFamily="2" charset="0"/>
                  </a:rPr>
                  <a:t>0 D</a:t>
                </a:r>
              </a:p>
            </p:txBody>
          </p:sp>
          <p:cxnSp>
            <p:nvCxnSpPr>
              <p:cNvPr id="29" name="Straight Arrow Connector 28">
                <a:extLst>
                  <a:ext uri="{FF2B5EF4-FFF2-40B4-BE49-F238E27FC236}">
                    <a16:creationId xmlns:a16="http://schemas.microsoft.com/office/drawing/2014/main" id="{3E63FC13-FC26-770A-F5E5-B83A2C4C3D10}"/>
                  </a:ext>
                </a:extLst>
              </p:cNvPr>
              <p:cNvCxnSpPr/>
              <p:nvPr/>
            </p:nvCxnSpPr>
            <p:spPr>
              <a:xfrm>
                <a:off x="1622348" y="2410527"/>
                <a:ext cx="0" cy="102079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D06F472A-D73B-B6BE-A98A-FE9EB069A43D}"/>
                  </a:ext>
                </a:extLst>
              </p:cNvPr>
              <p:cNvSpPr txBox="1"/>
              <p:nvPr/>
            </p:nvSpPr>
            <p:spPr>
              <a:xfrm>
                <a:off x="1052934" y="2019823"/>
                <a:ext cx="1250279" cy="30346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372391">
                  <a:defRPr/>
                </a:pPr>
                <a:r>
                  <a:rPr lang="en-US" sz="1140" dirty="0">
                    <a:solidFill>
                      <a:prstClr val="black"/>
                    </a:solidFill>
                    <a:latin typeface="Poppins" panose="00000500000000000000" pitchFamily="2" charset="0"/>
                    <a:ea typeface="Arial" charset="0"/>
                    <a:cs typeface="Poppins" panose="00000500000000000000" pitchFamily="2" charset="0"/>
                  </a:rPr>
                  <a:t>Relative plus</a:t>
                </a:r>
              </a:p>
            </p:txBody>
          </p:sp>
        </p:grpSp>
      </p:grpSp>
      <p:sp>
        <p:nvSpPr>
          <p:cNvPr id="30" name="TextBox 29">
            <a:extLst>
              <a:ext uri="{FF2B5EF4-FFF2-40B4-BE49-F238E27FC236}">
                <a16:creationId xmlns:a16="http://schemas.microsoft.com/office/drawing/2014/main" id="{1AFC14CD-B37E-8AA0-5687-A9AC214ED4E1}"/>
              </a:ext>
            </a:extLst>
          </p:cNvPr>
          <p:cNvSpPr txBox="1"/>
          <p:nvPr/>
        </p:nvSpPr>
        <p:spPr>
          <a:xfrm>
            <a:off x="6838565" y="1478585"/>
            <a:ext cx="2658707" cy="4183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075769"/>
            <a:r>
              <a:rPr lang="en-US" sz="1059" b="1" dirty="0">
                <a:solidFill>
                  <a:srgbClr val="0070C0"/>
                </a:solidFill>
                <a:latin typeface="Poppins" panose="00000500000000000000" pitchFamily="2" charset="0"/>
                <a:cs typeface="Poppins" panose="00000500000000000000" pitchFamily="2" charset="0"/>
              </a:rPr>
              <a:t>High relative plus      slows eye growth</a:t>
            </a:r>
          </a:p>
        </p:txBody>
      </p:sp>
      <p:sp>
        <p:nvSpPr>
          <p:cNvPr id="22" name="Slide Number Placeholder 5">
            <a:extLst>
              <a:ext uri="{FF2B5EF4-FFF2-40B4-BE49-F238E27FC236}">
                <a16:creationId xmlns:a16="http://schemas.microsoft.com/office/drawing/2014/main" id="{BC48DBDB-6291-A3AA-D875-659EC4A8CE98}"/>
              </a:ext>
            </a:extLst>
          </p:cNvPr>
          <p:cNvSpPr txBox="1">
            <a:spLocks/>
          </p:cNvSpPr>
          <p:nvPr/>
        </p:nvSpPr>
        <p:spPr>
          <a:xfrm>
            <a:off x="1877926" y="6274350"/>
            <a:ext cx="3793067" cy="486833"/>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33" b="0" dirty="0">
                <a:effectLst/>
                <a:latin typeface="Segoe UI" panose="020B0502040204020203" pitchFamily="34" charset="0"/>
                <a:ea typeface="DengXian" panose="02010600030101010101" pitchFamily="2" charset="-122"/>
              </a:rPr>
              <a:t> </a:t>
            </a:r>
            <a:endParaRPr lang="en-US" sz="1333" b="0" dirty="0">
              <a:solidFill>
                <a:srgbClr val="8FC1D4"/>
              </a:solidFill>
            </a:endParaRPr>
          </a:p>
        </p:txBody>
      </p:sp>
      <p:sp>
        <p:nvSpPr>
          <p:cNvPr id="51" name="Slide Number Placeholder 5">
            <a:extLst>
              <a:ext uri="{FF2B5EF4-FFF2-40B4-BE49-F238E27FC236}">
                <a16:creationId xmlns:a16="http://schemas.microsoft.com/office/drawing/2014/main" id="{9CDD38E7-0135-B1AC-8109-DDB21022E14A}"/>
              </a:ext>
            </a:extLst>
          </p:cNvPr>
          <p:cNvSpPr txBox="1">
            <a:spLocks/>
          </p:cNvSpPr>
          <p:nvPr/>
        </p:nvSpPr>
        <p:spPr>
          <a:xfrm>
            <a:off x="78681" y="6590900"/>
            <a:ext cx="1235769" cy="170283"/>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A44"/>
                </a:solidFill>
                <a:effectLst/>
                <a:uLnTx/>
                <a:uFillTx/>
                <a:latin typeface="+mn-lt"/>
                <a:ea typeface="+mn-ea"/>
                <a:cs typeface="+mn-cs"/>
              </a:rPr>
              <a:t>MKT-MCC-CN3 M r1</a:t>
            </a:r>
          </a:p>
        </p:txBody>
      </p:sp>
    </p:spTree>
    <p:extLst>
      <p:ext uri="{BB962C8B-B14F-4D97-AF65-F5344CB8AC3E}">
        <p14:creationId xmlns:p14="http://schemas.microsoft.com/office/powerpoint/2010/main" val="2379501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19BBC-D061-9912-D9D6-AAF55DE6ACA3}"/>
              </a:ext>
            </a:extLst>
          </p:cNvPr>
          <p:cNvSpPr>
            <a:spLocks noGrp="1"/>
          </p:cNvSpPr>
          <p:nvPr>
            <p:ph idx="1"/>
          </p:nvPr>
        </p:nvSpPr>
        <p:spPr>
          <a:xfrm>
            <a:off x="797442" y="1653468"/>
            <a:ext cx="10784958" cy="4161172"/>
          </a:xfrm>
        </p:spPr>
        <p:txBody>
          <a:bodyPr>
            <a:normAutofit/>
          </a:bodyPr>
          <a:lstStyle/>
          <a:p>
            <a:pPr marL="0" indent="0" algn="l">
              <a:buNone/>
            </a:pPr>
            <a:r>
              <a:rPr lang="en-US" sz="2800" b="1" dirty="0">
                <a:effectLst/>
                <a:ea typeface="DengXian" panose="02010600030101010101" pitchFamily="2" charset="-122"/>
              </a:rPr>
              <a:t>FDA Indication (on-label):</a:t>
            </a:r>
          </a:p>
          <a:p>
            <a:pPr marL="0" indent="0" algn="l">
              <a:buNone/>
            </a:pPr>
            <a:endParaRPr lang="en-US" sz="1000" dirty="0">
              <a:ea typeface="DengXian" panose="02010600030101010101" pitchFamily="2" charset="-122"/>
            </a:endParaRPr>
          </a:p>
          <a:p>
            <a:pPr marL="0" indent="0" algn="l">
              <a:buNone/>
            </a:pPr>
            <a:r>
              <a:rPr lang="en-US" sz="2800" dirty="0">
                <a:effectLst/>
                <a:ea typeface="DengXian" panose="02010600030101010101" pitchFamily="2" charset="-122"/>
              </a:rPr>
              <a:t>NaturalVue</a:t>
            </a:r>
            <a:r>
              <a:rPr lang="en-US" sz="2800" baseline="30000" dirty="0">
                <a:effectLst/>
                <a:ea typeface="DengXian" panose="02010600030101010101" pitchFamily="2" charset="-122"/>
              </a:rPr>
              <a:t>®</a:t>
            </a:r>
            <a:r>
              <a:rPr lang="en-US" sz="2800" dirty="0">
                <a:effectLst/>
                <a:ea typeface="DengXian" panose="02010600030101010101" pitchFamily="2" charset="-122"/>
              </a:rPr>
              <a:t> (etafilcon A)  Multifocal 1 Day Daily</a:t>
            </a:r>
            <a:r>
              <a:rPr lang="en-US" sz="2800" baseline="30000" dirty="0">
                <a:ea typeface="DengXian" panose="02010600030101010101" pitchFamily="2" charset="-122"/>
              </a:rPr>
              <a:t> </a:t>
            </a:r>
            <a:r>
              <a:rPr lang="en-US" sz="2800" dirty="0">
                <a:effectLst/>
                <a:ea typeface="DengXian" panose="02010600030101010101" pitchFamily="2" charset="-122"/>
              </a:rPr>
              <a:t>Disposable Soft (Hydrophilic) Contact Lenses are indicated for daily wear </a:t>
            </a:r>
            <a:r>
              <a:rPr lang="en-US" sz="2800" u="sng" dirty="0">
                <a:effectLst/>
                <a:ea typeface="DengXian" panose="02010600030101010101" pitchFamily="2" charset="-122"/>
              </a:rPr>
              <a:t>for the correction of refractive ametropia (myopia and hyperopia)</a:t>
            </a:r>
            <a:r>
              <a:rPr lang="en-US" sz="2800" dirty="0">
                <a:ea typeface="DengXian" panose="02010600030101010101" pitchFamily="2" charset="-122"/>
              </a:rPr>
              <a:t> </a:t>
            </a:r>
            <a:r>
              <a:rPr lang="en-US" sz="2800" dirty="0">
                <a:effectLst/>
                <a:ea typeface="DengXian" panose="02010600030101010101" pitchFamily="2" charset="-122"/>
              </a:rPr>
              <a:t>and/or </a:t>
            </a:r>
            <a:r>
              <a:rPr lang="en-US" sz="2800" u="sng" dirty="0">
                <a:effectLst/>
                <a:ea typeface="DengXian" panose="02010600030101010101" pitchFamily="2" charset="-122"/>
              </a:rPr>
              <a:t>presbyopia </a:t>
            </a:r>
            <a:r>
              <a:rPr lang="en-US" sz="2800" dirty="0">
                <a:effectLst/>
                <a:ea typeface="DengXian" panose="02010600030101010101" pitchFamily="2" charset="-122"/>
              </a:rPr>
              <a:t>in normal eyes </a:t>
            </a:r>
            <a:r>
              <a:rPr lang="en-US" sz="2800" dirty="0">
                <a:ea typeface="DengXian" panose="02010600030101010101" pitchFamily="2" charset="-122"/>
              </a:rPr>
              <a:t>…</a:t>
            </a:r>
            <a:r>
              <a:rPr lang="en-US" sz="2800" dirty="0">
                <a:effectLst/>
                <a:ea typeface="DengXian" panose="02010600030101010101" pitchFamily="2" charset="-122"/>
              </a:rPr>
              <a:t> from -20 D to +20 D …who exhibit </a:t>
            </a:r>
            <a:r>
              <a:rPr lang="en-US" sz="2800" u="sng" dirty="0">
                <a:effectLst/>
                <a:ea typeface="DengXian" panose="02010600030101010101" pitchFamily="2" charset="-122"/>
              </a:rPr>
              <a:t>astigmatism of 2.00 </a:t>
            </a:r>
            <a:r>
              <a:rPr lang="en-US" sz="2800" u="sng" dirty="0">
                <a:ea typeface="DengXian" panose="02010600030101010101" pitchFamily="2" charset="-122"/>
              </a:rPr>
              <a:t>D </a:t>
            </a:r>
            <a:r>
              <a:rPr lang="en-US" sz="2800" dirty="0">
                <a:ea typeface="DengXian" panose="02010600030101010101" pitchFamily="2" charset="-122"/>
              </a:rPr>
              <a:t>or less…. </a:t>
            </a:r>
            <a:endParaRPr lang="en-US" sz="2800" dirty="0"/>
          </a:p>
        </p:txBody>
      </p:sp>
      <p:sp>
        <p:nvSpPr>
          <p:cNvPr id="2" name="Title 1">
            <a:extLst>
              <a:ext uri="{FF2B5EF4-FFF2-40B4-BE49-F238E27FC236}">
                <a16:creationId xmlns:a16="http://schemas.microsoft.com/office/drawing/2014/main" id="{422E202A-C9D2-6F95-9CF3-131C84C9A4ED}"/>
              </a:ext>
            </a:extLst>
          </p:cNvPr>
          <p:cNvSpPr>
            <a:spLocks noGrp="1"/>
          </p:cNvSpPr>
          <p:nvPr>
            <p:ph type="title"/>
          </p:nvPr>
        </p:nvSpPr>
        <p:spPr/>
        <p:txBody>
          <a:bodyPr>
            <a:normAutofit fontScale="90000"/>
          </a:bodyPr>
          <a:lstStyle/>
          <a:p>
            <a:r>
              <a:rPr lang="en-US" sz="3600" dirty="0">
                <a:latin typeface="Poppins" panose="00000500000000000000" pitchFamily="2" charset="0"/>
                <a:cs typeface="Poppins" panose="00000500000000000000" pitchFamily="2" charset="0"/>
              </a:rPr>
              <a:t>Catenary Curved Power Profile Contact Lenses</a:t>
            </a:r>
          </a:p>
        </p:txBody>
      </p:sp>
      <p:sp>
        <p:nvSpPr>
          <p:cNvPr id="4" name="TextBox 3">
            <a:extLst>
              <a:ext uri="{FF2B5EF4-FFF2-40B4-BE49-F238E27FC236}">
                <a16:creationId xmlns:a16="http://schemas.microsoft.com/office/drawing/2014/main" id="{6F0828D4-F343-508F-D3DF-683048337C49}"/>
              </a:ext>
            </a:extLst>
          </p:cNvPr>
          <p:cNvSpPr txBox="1"/>
          <p:nvPr/>
        </p:nvSpPr>
        <p:spPr>
          <a:xfrm>
            <a:off x="182880" y="6515947"/>
            <a:ext cx="1415627" cy="246221"/>
          </a:xfrm>
          <a:prstGeom prst="rect">
            <a:avLst/>
          </a:prstGeom>
          <a:noFill/>
        </p:spPr>
        <p:txBody>
          <a:bodyPr wrap="square" rtlCol="0">
            <a:spAutoFit/>
          </a:bodyPr>
          <a:lstStyle/>
          <a:p>
            <a:r>
              <a:rPr lang="en-US" sz="1000" dirty="0"/>
              <a:t>mkt-nvem-th6 r1</a:t>
            </a:r>
          </a:p>
        </p:txBody>
      </p:sp>
    </p:spTree>
    <p:extLst>
      <p:ext uri="{BB962C8B-B14F-4D97-AF65-F5344CB8AC3E}">
        <p14:creationId xmlns:p14="http://schemas.microsoft.com/office/powerpoint/2010/main" val="2528148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4B2C9-7A66-D5D8-33B4-9DCED47C68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28EA49-EB0A-5B02-5846-7987E128299B}"/>
              </a:ext>
            </a:extLst>
          </p:cNvPr>
          <p:cNvSpPr>
            <a:spLocks noGrp="1"/>
          </p:cNvSpPr>
          <p:nvPr>
            <p:ph type="ctrTitle"/>
          </p:nvPr>
        </p:nvSpPr>
        <p:spPr>
          <a:xfrm>
            <a:off x="2819401" y="2610170"/>
            <a:ext cx="7223096" cy="1305155"/>
          </a:xfrm>
        </p:spPr>
        <p:txBody>
          <a:bodyPr/>
          <a:lstStyle/>
          <a:p>
            <a:r>
              <a:rPr lang="en-US" sz="4000" dirty="0">
                <a:latin typeface="Poppins" panose="00000500000000000000" pitchFamily="2" charset="0"/>
                <a:cs typeface="Poppins" panose="00000500000000000000" pitchFamily="2" charset="0"/>
              </a:rPr>
              <a:t>Extended Depth of Focus</a:t>
            </a:r>
            <a:br>
              <a:rPr lang="en-US" sz="4000" dirty="0">
                <a:latin typeface="Poppins" panose="00000500000000000000" pitchFamily="2" charset="0"/>
                <a:cs typeface="Poppins" panose="00000500000000000000" pitchFamily="2" charset="0"/>
              </a:rPr>
            </a:br>
            <a:r>
              <a:rPr lang="en-US" sz="4000" dirty="0">
                <a:latin typeface="Poppins" panose="00000500000000000000" pitchFamily="2" charset="0"/>
                <a:cs typeface="Poppins" panose="00000500000000000000" pitchFamily="2" charset="0"/>
              </a:rPr>
              <a:t>-Presbyopia</a:t>
            </a:r>
          </a:p>
        </p:txBody>
      </p:sp>
    </p:spTree>
    <p:extLst>
      <p:ext uri="{BB962C8B-B14F-4D97-AF65-F5344CB8AC3E}">
        <p14:creationId xmlns:p14="http://schemas.microsoft.com/office/powerpoint/2010/main" val="112449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457A-5965-3B48-106F-988E28329FB4}"/>
              </a:ext>
            </a:extLst>
          </p:cNvPr>
          <p:cNvSpPr>
            <a:spLocks noGrp="1"/>
          </p:cNvSpPr>
          <p:nvPr>
            <p:ph type="title"/>
          </p:nvPr>
        </p:nvSpPr>
        <p:spPr>
          <a:xfrm>
            <a:off x="568360" y="312436"/>
            <a:ext cx="11014040" cy="975328"/>
          </a:xfrm>
        </p:spPr>
        <p:txBody>
          <a:bodyPr>
            <a:normAutofit/>
          </a:bodyPr>
          <a:lstStyle/>
          <a:p>
            <a:pPr>
              <a:buClr>
                <a:srgbClr val="000000"/>
              </a:buClr>
              <a:buFont typeface="Arial"/>
            </a:pPr>
            <a:r>
              <a:rPr lang="en-US" sz="3600" dirty="0">
                <a:solidFill>
                  <a:schemeClr val="accent1"/>
                </a:solidFill>
                <a:latin typeface="Poppins" pitchFamily="2" charset="77"/>
                <a:ea typeface="+mj-ea"/>
                <a:cs typeface="+mj-cs"/>
              </a:rPr>
              <a:t>Extended Depth of Focus</a:t>
            </a:r>
          </a:p>
        </p:txBody>
      </p:sp>
      <p:pic>
        <p:nvPicPr>
          <p:cNvPr id="6" name="Picture 5">
            <a:extLst>
              <a:ext uri="{FF2B5EF4-FFF2-40B4-BE49-F238E27FC236}">
                <a16:creationId xmlns:a16="http://schemas.microsoft.com/office/drawing/2014/main" id="{48CFE339-CA4D-AC3F-9384-ECA3E32A3D21}"/>
              </a:ext>
            </a:extLst>
          </p:cNvPr>
          <p:cNvPicPr>
            <a:picLocks noChangeAspect="1"/>
          </p:cNvPicPr>
          <p:nvPr/>
        </p:nvPicPr>
        <p:blipFill>
          <a:blip r:embed="rId2"/>
          <a:stretch>
            <a:fillRect/>
          </a:stretch>
        </p:blipFill>
        <p:spPr>
          <a:xfrm>
            <a:off x="5473700" y="1350793"/>
            <a:ext cx="5819079" cy="5053181"/>
          </a:xfrm>
          <a:prstGeom prst="rect">
            <a:avLst/>
          </a:prstGeom>
        </p:spPr>
      </p:pic>
      <p:sp>
        <p:nvSpPr>
          <p:cNvPr id="3" name="Google Shape;241;p38">
            <a:extLst>
              <a:ext uri="{FF2B5EF4-FFF2-40B4-BE49-F238E27FC236}">
                <a16:creationId xmlns:a16="http://schemas.microsoft.com/office/drawing/2014/main" id="{DB1AD7DB-4BE8-C815-84BA-3192085D2658}"/>
              </a:ext>
            </a:extLst>
          </p:cNvPr>
          <p:cNvSpPr txBox="1">
            <a:spLocks noGrp="1"/>
          </p:cNvSpPr>
          <p:nvPr>
            <p:ph idx="1"/>
          </p:nvPr>
        </p:nvSpPr>
        <p:spPr>
          <a:xfrm>
            <a:off x="755650" y="1653468"/>
            <a:ext cx="4406900" cy="4161172"/>
          </a:xfrm>
        </p:spPr>
        <p:txBody>
          <a:bodyPr>
            <a:noAutofit/>
          </a:bodyPr>
          <a:lstStyle/>
          <a:p>
            <a:pPr marL="0" indent="0">
              <a:lnSpc>
                <a:spcPct val="100000"/>
              </a:lnSpc>
              <a:spcBef>
                <a:spcPts val="0"/>
              </a:spcBef>
              <a:buNone/>
            </a:pPr>
            <a:r>
              <a:rPr lang="en-US" sz="2133" dirty="0"/>
              <a:t>Extended Depth of Focus (EDOF)</a:t>
            </a:r>
          </a:p>
          <a:p>
            <a:pPr marL="0" indent="0">
              <a:lnSpc>
                <a:spcPct val="100000"/>
              </a:lnSpc>
              <a:spcBef>
                <a:spcPts val="0"/>
              </a:spcBef>
              <a:buNone/>
            </a:pPr>
            <a:endParaRPr lang="en-US" sz="2133" dirty="0"/>
          </a:p>
          <a:p>
            <a:pPr>
              <a:lnSpc>
                <a:spcPct val="100000"/>
              </a:lnSpc>
              <a:spcBef>
                <a:spcPts val="0"/>
              </a:spcBef>
            </a:pPr>
            <a:r>
              <a:rPr lang="en-US" dirty="0"/>
              <a:t>Performance quantified using the </a:t>
            </a:r>
            <a:r>
              <a:rPr lang="en-US" b="1" i="1" dirty="0"/>
              <a:t>Defocus Curve</a:t>
            </a:r>
          </a:p>
          <a:p>
            <a:pPr>
              <a:lnSpc>
                <a:spcPct val="100000"/>
              </a:lnSpc>
              <a:spcBef>
                <a:spcPts val="0"/>
              </a:spcBef>
            </a:pPr>
            <a:endParaRPr lang="en-US" dirty="0"/>
          </a:p>
          <a:p>
            <a:pPr>
              <a:lnSpc>
                <a:spcPct val="100000"/>
              </a:lnSpc>
              <a:spcBef>
                <a:spcPts val="0"/>
              </a:spcBef>
            </a:pPr>
            <a:r>
              <a:rPr lang="en-US" dirty="0"/>
              <a:t>IOL EDOF lenses performance goal is to extend Defocus Curve by 2.00D</a:t>
            </a:r>
          </a:p>
          <a:p>
            <a:pPr>
              <a:lnSpc>
                <a:spcPct val="100000"/>
              </a:lnSpc>
              <a:spcBef>
                <a:spcPts val="0"/>
              </a:spcBef>
            </a:pPr>
            <a:endParaRPr lang="en-US" dirty="0"/>
          </a:p>
          <a:p>
            <a:pPr>
              <a:lnSpc>
                <a:spcPct val="100000"/>
              </a:lnSpc>
              <a:spcBef>
                <a:spcPts val="0"/>
              </a:spcBef>
            </a:pPr>
            <a:r>
              <a:rPr lang="en-US" dirty="0"/>
              <a:t>The Catenary Curve designed contact lenses meet that requirement on Mature Presbyopes</a:t>
            </a:r>
          </a:p>
          <a:p>
            <a:pPr marL="0" indent="0">
              <a:lnSpc>
                <a:spcPct val="100000"/>
              </a:lnSpc>
              <a:spcBef>
                <a:spcPts val="0"/>
              </a:spcBef>
              <a:buNone/>
            </a:pPr>
            <a:endParaRPr lang="en-US" sz="2133" dirty="0"/>
          </a:p>
        </p:txBody>
      </p:sp>
      <p:sp>
        <p:nvSpPr>
          <p:cNvPr id="5" name="TextBox 4">
            <a:extLst>
              <a:ext uri="{FF2B5EF4-FFF2-40B4-BE49-F238E27FC236}">
                <a16:creationId xmlns:a16="http://schemas.microsoft.com/office/drawing/2014/main" id="{E124CB58-80E8-29BB-0F4E-4400FF4A9FEC}"/>
              </a:ext>
            </a:extLst>
          </p:cNvPr>
          <p:cNvSpPr txBox="1"/>
          <p:nvPr/>
        </p:nvSpPr>
        <p:spPr>
          <a:xfrm>
            <a:off x="291548" y="6524104"/>
            <a:ext cx="1437861" cy="276999"/>
          </a:xfrm>
          <a:prstGeom prst="rect">
            <a:avLst/>
          </a:prstGeom>
          <a:noFill/>
        </p:spPr>
        <p:txBody>
          <a:bodyPr wrap="square">
            <a:spAutoFit/>
          </a:bodyPr>
          <a:lstStyle/>
          <a:p>
            <a:r>
              <a:rPr lang="en-US" sz="1200" dirty="0"/>
              <a:t>VTI-RCT-CN10 r0</a:t>
            </a:r>
          </a:p>
        </p:txBody>
      </p:sp>
    </p:spTree>
    <p:extLst>
      <p:ext uri="{BB962C8B-B14F-4D97-AF65-F5344CB8AC3E}">
        <p14:creationId xmlns:p14="http://schemas.microsoft.com/office/powerpoint/2010/main" val="3149508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41" name="Google Shape;241;p38"/>
          <p:cNvSpPr txBox="1">
            <a:spLocks noGrp="1"/>
          </p:cNvSpPr>
          <p:nvPr>
            <p:ph idx="1"/>
          </p:nvPr>
        </p:nvSpPr>
        <p:spPr/>
        <p:txBody>
          <a:bodyPr>
            <a:noAutofit/>
          </a:bodyPr>
          <a:lstStyle/>
          <a:p>
            <a:pPr marL="0" indent="0">
              <a:lnSpc>
                <a:spcPct val="100000"/>
              </a:lnSpc>
              <a:spcBef>
                <a:spcPts val="0"/>
              </a:spcBef>
              <a:buNone/>
            </a:pPr>
            <a:r>
              <a:rPr lang="en-US" sz="2133" i="1" dirty="0"/>
              <a:t>Traditional Presbyopic lens information doesn’t tell the full story</a:t>
            </a:r>
          </a:p>
          <a:p>
            <a:pPr marL="0" indent="0">
              <a:lnSpc>
                <a:spcPct val="100000"/>
              </a:lnSpc>
              <a:spcBef>
                <a:spcPts val="0"/>
              </a:spcBef>
              <a:buNone/>
            </a:pPr>
            <a:r>
              <a:rPr lang="en-US" sz="2133" i="1" dirty="0"/>
              <a:t>Why aren’t your patients satisfied?</a:t>
            </a:r>
          </a:p>
          <a:p>
            <a:pPr marL="0" indent="0">
              <a:lnSpc>
                <a:spcPct val="100000"/>
              </a:lnSpc>
              <a:spcBef>
                <a:spcPts val="0"/>
              </a:spcBef>
              <a:buNone/>
            </a:pPr>
            <a:r>
              <a:rPr lang="en-US" sz="2133" i="1" dirty="0"/>
              <a:t>What happens between two distances?</a:t>
            </a:r>
          </a:p>
          <a:p>
            <a:pPr marL="0" indent="0">
              <a:lnSpc>
                <a:spcPct val="100000"/>
              </a:lnSpc>
              <a:spcBef>
                <a:spcPts val="0"/>
              </a:spcBef>
              <a:buNone/>
            </a:pPr>
            <a:endParaRPr lang="en-US" sz="2133" dirty="0"/>
          </a:p>
        </p:txBody>
      </p:sp>
      <p:sp>
        <p:nvSpPr>
          <p:cNvPr id="238" name="Google Shape;238;p38"/>
          <p:cNvSpPr txBox="1">
            <a:spLocks noGrp="1"/>
          </p:cNvSpPr>
          <p:nvPr>
            <p:ph type="title"/>
          </p:nvPr>
        </p:nvSpPr>
        <p:spPr/>
        <p:txBody>
          <a:bodyPr>
            <a:normAutofit/>
          </a:bodyPr>
          <a:lstStyle/>
          <a:p>
            <a:pPr lvl="0">
              <a:buClr>
                <a:srgbClr val="000000"/>
              </a:buClr>
            </a:pPr>
            <a:r>
              <a:rPr lang="en-US" sz="3600" dirty="0">
                <a:solidFill>
                  <a:schemeClr val="accent1"/>
                </a:solidFill>
                <a:latin typeface="Poppins" pitchFamily="2" charset="77"/>
                <a:ea typeface="+mj-ea"/>
                <a:cs typeface="+mj-cs"/>
              </a:rPr>
              <a:t>Why do we need to look at Defocus Curve? </a:t>
            </a:r>
          </a:p>
        </p:txBody>
      </p:sp>
      <p:sp>
        <p:nvSpPr>
          <p:cNvPr id="6" name="TextBox 5">
            <a:extLst>
              <a:ext uri="{FF2B5EF4-FFF2-40B4-BE49-F238E27FC236}">
                <a16:creationId xmlns:a16="http://schemas.microsoft.com/office/drawing/2014/main" id="{31DDF607-0397-0F1B-C6BA-558772FC8669}"/>
              </a:ext>
            </a:extLst>
          </p:cNvPr>
          <p:cNvSpPr txBox="1"/>
          <p:nvPr/>
        </p:nvSpPr>
        <p:spPr>
          <a:xfrm>
            <a:off x="3414865" y="6079461"/>
            <a:ext cx="1520550" cy="400110"/>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Distance</a:t>
            </a:r>
          </a:p>
        </p:txBody>
      </p:sp>
      <p:sp>
        <p:nvSpPr>
          <p:cNvPr id="7" name="TextBox 6">
            <a:extLst>
              <a:ext uri="{FF2B5EF4-FFF2-40B4-BE49-F238E27FC236}">
                <a16:creationId xmlns:a16="http://schemas.microsoft.com/office/drawing/2014/main" id="{6D18661A-799D-61F6-4EA6-81C531E433FC}"/>
              </a:ext>
            </a:extLst>
          </p:cNvPr>
          <p:cNvSpPr txBox="1"/>
          <p:nvPr/>
        </p:nvSpPr>
        <p:spPr>
          <a:xfrm>
            <a:off x="7744587" y="6057297"/>
            <a:ext cx="1274367" cy="400110"/>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Near</a:t>
            </a:r>
          </a:p>
        </p:txBody>
      </p:sp>
      <p:sp>
        <p:nvSpPr>
          <p:cNvPr id="9" name="TextBox 8">
            <a:extLst>
              <a:ext uri="{FF2B5EF4-FFF2-40B4-BE49-F238E27FC236}">
                <a16:creationId xmlns:a16="http://schemas.microsoft.com/office/drawing/2014/main" id="{011F685E-18CB-5F7B-C1D6-5C169CD97ACB}"/>
              </a:ext>
            </a:extLst>
          </p:cNvPr>
          <p:cNvSpPr txBox="1"/>
          <p:nvPr/>
        </p:nvSpPr>
        <p:spPr>
          <a:xfrm rot="16200000">
            <a:off x="1152053" y="4514593"/>
            <a:ext cx="1759835" cy="707886"/>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Visual Acuity</a:t>
            </a:r>
          </a:p>
        </p:txBody>
      </p:sp>
      <p:grpSp>
        <p:nvGrpSpPr>
          <p:cNvPr id="14" name="Group 13">
            <a:extLst>
              <a:ext uri="{FF2B5EF4-FFF2-40B4-BE49-F238E27FC236}">
                <a16:creationId xmlns:a16="http://schemas.microsoft.com/office/drawing/2014/main" id="{BB077A68-D9E4-D8CE-FA0C-A01648D5399D}"/>
              </a:ext>
            </a:extLst>
          </p:cNvPr>
          <p:cNvGrpSpPr/>
          <p:nvPr/>
        </p:nvGrpSpPr>
        <p:grpSpPr>
          <a:xfrm>
            <a:off x="2587353" y="3812617"/>
            <a:ext cx="6609057" cy="2509585"/>
            <a:chOff x="1940514" y="2636030"/>
            <a:chExt cx="4956793" cy="1882189"/>
          </a:xfrm>
        </p:grpSpPr>
        <p:cxnSp>
          <p:nvCxnSpPr>
            <p:cNvPr id="3" name="Straight Arrow Connector 2">
              <a:extLst>
                <a:ext uri="{FF2B5EF4-FFF2-40B4-BE49-F238E27FC236}">
                  <a16:creationId xmlns:a16="http://schemas.microsoft.com/office/drawing/2014/main" id="{CA55E29A-DF53-A4D8-660F-771F736A3161}"/>
                </a:ext>
              </a:extLst>
            </p:cNvPr>
            <p:cNvCxnSpPr/>
            <p:nvPr/>
          </p:nvCxnSpPr>
          <p:spPr>
            <a:xfrm>
              <a:off x="1940514" y="4356855"/>
              <a:ext cx="49567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2463DF3D-4475-C441-E02C-8FDB78DAB677}"/>
                </a:ext>
              </a:extLst>
            </p:cNvPr>
            <p:cNvCxnSpPr>
              <a:cxnSpLocks/>
            </p:cNvCxnSpPr>
            <p:nvPr/>
          </p:nvCxnSpPr>
          <p:spPr>
            <a:xfrm flipV="1">
              <a:off x="2143254" y="2636030"/>
              <a:ext cx="0" cy="1882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2A066BCA-D658-04B1-F12C-367C5BD0268D}"/>
                </a:ext>
              </a:extLst>
            </p:cNvPr>
            <p:cNvSpPr txBox="1"/>
            <p:nvPr/>
          </p:nvSpPr>
          <p:spPr>
            <a:xfrm>
              <a:off x="2838368" y="2821814"/>
              <a:ext cx="355827" cy="34624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X</a:t>
              </a:r>
            </a:p>
          </p:txBody>
        </p:sp>
        <p:sp>
          <p:nvSpPr>
            <p:cNvPr id="11" name="TextBox 10">
              <a:extLst>
                <a:ext uri="{FF2B5EF4-FFF2-40B4-BE49-F238E27FC236}">
                  <a16:creationId xmlns:a16="http://schemas.microsoft.com/office/drawing/2014/main" id="{F21441F2-A495-C216-9D9F-9B06B195091A}"/>
                </a:ext>
              </a:extLst>
            </p:cNvPr>
            <p:cNvSpPr txBox="1"/>
            <p:nvPr/>
          </p:nvSpPr>
          <p:spPr>
            <a:xfrm>
              <a:off x="5987114" y="3108509"/>
              <a:ext cx="355827" cy="34624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X</a:t>
              </a:r>
            </a:p>
          </p:txBody>
        </p:sp>
      </p:grpSp>
      <p:sp>
        <p:nvSpPr>
          <p:cNvPr id="12" name="TextBox 11">
            <a:extLst>
              <a:ext uri="{FF2B5EF4-FFF2-40B4-BE49-F238E27FC236}">
                <a16:creationId xmlns:a16="http://schemas.microsoft.com/office/drawing/2014/main" id="{760171F6-07AA-4061-E0ED-5233F76E0711}"/>
              </a:ext>
            </a:extLst>
          </p:cNvPr>
          <p:cNvSpPr txBox="1"/>
          <p:nvPr/>
        </p:nvSpPr>
        <p:spPr>
          <a:xfrm>
            <a:off x="2264745" y="4078388"/>
            <a:ext cx="1006969" cy="297454"/>
          </a:xfrm>
          <a:prstGeom prst="rect">
            <a:avLst/>
          </a:prstGeom>
          <a:noFill/>
        </p:spPr>
        <p:txBody>
          <a:bodyPr wrap="square" rtlCol="0">
            <a:spAutoFit/>
          </a:bodyPr>
          <a:lstStyle/>
          <a:p>
            <a:r>
              <a:rPr lang="en-US" sz="1333" dirty="0">
                <a:latin typeface="Poppins" panose="00000500000000000000" pitchFamily="2" charset="0"/>
                <a:cs typeface="Poppins" panose="00000500000000000000" pitchFamily="2" charset="0"/>
              </a:rPr>
              <a:t>20/20</a:t>
            </a:r>
          </a:p>
        </p:txBody>
      </p:sp>
      <p:sp>
        <p:nvSpPr>
          <p:cNvPr id="13" name="TextBox 12">
            <a:extLst>
              <a:ext uri="{FF2B5EF4-FFF2-40B4-BE49-F238E27FC236}">
                <a16:creationId xmlns:a16="http://schemas.microsoft.com/office/drawing/2014/main" id="{28E8AE71-BEA3-AC8E-2981-3ED3B606BFBD}"/>
              </a:ext>
            </a:extLst>
          </p:cNvPr>
          <p:cNvSpPr txBox="1"/>
          <p:nvPr/>
        </p:nvSpPr>
        <p:spPr>
          <a:xfrm>
            <a:off x="4722326" y="3161094"/>
            <a:ext cx="3144543"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Multifocal lens performance</a:t>
            </a:r>
          </a:p>
        </p:txBody>
      </p:sp>
      <p:cxnSp>
        <p:nvCxnSpPr>
          <p:cNvPr id="16" name="Straight Connector 15">
            <a:extLst>
              <a:ext uri="{FF2B5EF4-FFF2-40B4-BE49-F238E27FC236}">
                <a16:creationId xmlns:a16="http://schemas.microsoft.com/office/drawing/2014/main" id="{92A30E98-DB84-6998-8FEC-485DEF9AF375}"/>
              </a:ext>
            </a:extLst>
          </p:cNvPr>
          <p:cNvCxnSpPr>
            <a:cxnSpLocks/>
          </p:cNvCxnSpPr>
          <p:nvPr/>
        </p:nvCxnSpPr>
        <p:spPr>
          <a:xfrm>
            <a:off x="4087865" y="4325340"/>
            <a:ext cx="5048516" cy="41194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CFE8079F-92A8-11BF-3535-7FAD3900CC54}"/>
              </a:ext>
            </a:extLst>
          </p:cNvPr>
          <p:cNvSpPr/>
          <p:nvPr/>
        </p:nvSpPr>
        <p:spPr>
          <a:xfrm rot="274722">
            <a:off x="4081624" y="4379549"/>
            <a:ext cx="4810976" cy="845107"/>
          </a:xfrm>
          <a:custGeom>
            <a:avLst/>
            <a:gdLst>
              <a:gd name="connsiteX0" fmla="*/ 0 w 3020416"/>
              <a:gd name="connsiteY0" fmla="*/ 23991 h 168805"/>
              <a:gd name="connsiteX1" fmla="*/ 2279794 w 3020416"/>
              <a:gd name="connsiteY1" fmla="*/ 11578 h 168805"/>
              <a:gd name="connsiteX2" fmla="*/ 3020416 w 3020416"/>
              <a:gd name="connsiteY2" fmla="*/ 168805 h 168805"/>
            </a:gdLst>
            <a:ahLst/>
            <a:cxnLst>
              <a:cxn ang="0">
                <a:pos x="connsiteX0" y="connsiteY0"/>
              </a:cxn>
              <a:cxn ang="0">
                <a:pos x="connsiteX1" y="connsiteY1"/>
              </a:cxn>
              <a:cxn ang="0">
                <a:pos x="connsiteX2" y="connsiteY2"/>
              </a:cxn>
            </a:cxnLst>
            <a:rect l="l" t="t" r="r" b="b"/>
            <a:pathLst>
              <a:path w="3020416" h="168805">
                <a:moveTo>
                  <a:pt x="0" y="23991"/>
                </a:moveTo>
                <a:cubicBezTo>
                  <a:pt x="888195" y="5716"/>
                  <a:pt x="1776391" y="-12558"/>
                  <a:pt x="2279794" y="11578"/>
                </a:cubicBezTo>
                <a:cubicBezTo>
                  <a:pt x="2783197" y="35714"/>
                  <a:pt x="2901806" y="102259"/>
                  <a:pt x="3020416" y="168805"/>
                </a:cubicBez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2400" dirty="0">
              <a:latin typeface="Poppins" panose="00000500000000000000" pitchFamily="2" charset="0"/>
              <a:cs typeface="Poppins" panose="00000500000000000000" pitchFamily="2" charset="0"/>
            </a:endParaRPr>
          </a:p>
        </p:txBody>
      </p:sp>
      <p:sp>
        <p:nvSpPr>
          <p:cNvPr id="23" name="Freeform: Shape 22">
            <a:extLst>
              <a:ext uri="{FF2B5EF4-FFF2-40B4-BE49-F238E27FC236}">
                <a16:creationId xmlns:a16="http://schemas.microsoft.com/office/drawing/2014/main" id="{C4599BA6-9143-7916-6678-1929BA094EA0}"/>
              </a:ext>
            </a:extLst>
          </p:cNvPr>
          <p:cNvSpPr/>
          <p:nvPr/>
        </p:nvSpPr>
        <p:spPr>
          <a:xfrm>
            <a:off x="4021541" y="4343022"/>
            <a:ext cx="4791881" cy="1423815"/>
          </a:xfrm>
          <a:custGeom>
            <a:avLst/>
            <a:gdLst>
              <a:gd name="connsiteX0" fmla="*/ 0 w 3593911"/>
              <a:gd name="connsiteY0" fmla="*/ 0 h 1067861"/>
              <a:gd name="connsiteX1" fmla="*/ 932597 w 3593911"/>
              <a:gd name="connsiteY1" fmla="*/ 1064525 h 1067861"/>
              <a:gd name="connsiteX2" fmla="*/ 2638567 w 3593911"/>
              <a:gd name="connsiteY2" fmla="*/ 332095 h 1067861"/>
              <a:gd name="connsiteX3" fmla="*/ 3157182 w 3593911"/>
              <a:gd name="connsiteY3" fmla="*/ 236561 h 1067861"/>
              <a:gd name="connsiteX4" fmla="*/ 3593911 w 3593911"/>
              <a:gd name="connsiteY4" fmla="*/ 718782 h 106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911" h="1067861">
                <a:moveTo>
                  <a:pt x="0" y="0"/>
                </a:moveTo>
                <a:cubicBezTo>
                  <a:pt x="246418" y="504588"/>
                  <a:pt x="492836" y="1009176"/>
                  <a:pt x="932597" y="1064525"/>
                </a:cubicBezTo>
                <a:cubicBezTo>
                  <a:pt x="1372358" y="1119874"/>
                  <a:pt x="2267803" y="470089"/>
                  <a:pt x="2638567" y="332095"/>
                </a:cubicBezTo>
                <a:cubicBezTo>
                  <a:pt x="3009331" y="194101"/>
                  <a:pt x="2997958" y="172113"/>
                  <a:pt x="3157182" y="236561"/>
                </a:cubicBezTo>
                <a:cubicBezTo>
                  <a:pt x="3316406" y="301009"/>
                  <a:pt x="3515057" y="636137"/>
                  <a:pt x="3593911" y="71878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5647746E-CF70-4524-3975-8611CFE29FF8}"/>
              </a:ext>
            </a:extLst>
          </p:cNvPr>
          <p:cNvSpPr txBox="1"/>
          <p:nvPr/>
        </p:nvSpPr>
        <p:spPr>
          <a:xfrm>
            <a:off x="291548" y="6524104"/>
            <a:ext cx="1437861" cy="276999"/>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VTI-RCT-CN10 r0</a:t>
            </a:r>
          </a:p>
        </p:txBody>
      </p:sp>
    </p:spTree>
    <p:extLst>
      <p:ext uri="{BB962C8B-B14F-4D97-AF65-F5344CB8AC3E}">
        <p14:creationId xmlns:p14="http://schemas.microsoft.com/office/powerpoint/2010/main" val="376827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CIQKNOWNTEXT" val="Similar to a pinhole camera (see figure below), the NaturalVue lens utilises proprietary Neurofocus Optics technology to induce a virtual pinhole aperture&#10;The revolutionary optical design simultaneously provides:&#10;Clear near, intermediate, and distance vision;&#10;Excellent depth perception with no interruption to peripheral vision&#10;Having a single correction that simultaneously provides near, intermediate, and distance vision also results in:&#10;A greatly simplified fitting process; and&#10;Dramatically lower inventory costs"/>
</p:tagLst>
</file>

<file path=ppt/theme/theme1.xml><?xml version="1.0" encoding="utf-8"?>
<a:theme xmlns:a="http://schemas.openxmlformats.org/drawingml/2006/main" name="Office Theme">
  <a:themeElements>
    <a:clrScheme name="VTI Protect">
      <a:dk1>
        <a:srgbClr val="1A4299"/>
      </a:dk1>
      <a:lt1>
        <a:srgbClr val="FFFFFF"/>
      </a:lt1>
      <a:dk2>
        <a:srgbClr val="4B4C4B"/>
      </a:dk2>
      <a:lt2>
        <a:srgbClr val="E7E6E6"/>
      </a:lt2>
      <a:accent1>
        <a:srgbClr val="194298"/>
      </a:accent1>
      <a:accent2>
        <a:srgbClr val="66BD4A"/>
      </a:accent2>
      <a:accent3>
        <a:srgbClr val="00AED9"/>
      </a:accent3>
      <a:accent4>
        <a:srgbClr val="E47F32"/>
      </a:accent4>
      <a:accent5>
        <a:srgbClr val="00AEDA"/>
      </a:accent5>
      <a:accent6>
        <a:srgbClr val="9D3D96"/>
      </a:accent6>
      <a:hlink>
        <a:srgbClr val="9D3D96"/>
      </a:hlink>
      <a:folHlink>
        <a:srgbClr val="9D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TI Protect">
      <a:dk1>
        <a:srgbClr val="1A4299"/>
      </a:dk1>
      <a:lt1>
        <a:srgbClr val="FFFFFF"/>
      </a:lt1>
      <a:dk2>
        <a:srgbClr val="4B4C4B"/>
      </a:dk2>
      <a:lt2>
        <a:srgbClr val="E7E6E6"/>
      </a:lt2>
      <a:accent1>
        <a:srgbClr val="194298"/>
      </a:accent1>
      <a:accent2>
        <a:srgbClr val="66BD4A"/>
      </a:accent2>
      <a:accent3>
        <a:srgbClr val="00AED9"/>
      </a:accent3>
      <a:accent4>
        <a:srgbClr val="E47F32"/>
      </a:accent4>
      <a:accent5>
        <a:srgbClr val="00AEDA"/>
      </a:accent5>
      <a:accent6>
        <a:srgbClr val="9D3D96"/>
      </a:accent6>
      <a:hlink>
        <a:srgbClr val="9D3D96"/>
      </a:hlink>
      <a:folHlink>
        <a:srgbClr val="9D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VTI Protect">
      <a:dk1>
        <a:srgbClr val="1A4299"/>
      </a:dk1>
      <a:lt1>
        <a:srgbClr val="FFFFFF"/>
      </a:lt1>
      <a:dk2>
        <a:srgbClr val="4B4C4B"/>
      </a:dk2>
      <a:lt2>
        <a:srgbClr val="E7E6E6"/>
      </a:lt2>
      <a:accent1>
        <a:srgbClr val="194298"/>
      </a:accent1>
      <a:accent2>
        <a:srgbClr val="66BD4A"/>
      </a:accent2>
      <a:accent3>
        <a:srgbClr val="00AED9"/>
      </a:accent3>
      <a:accent4>
        <a:srgbClr val="E47F32"/>
      </a:accent4>
      <a:accent5>
        <a:srgbClr val="00AEDA"/>
      </a:accent5>
      <a:accent6>
        <a:srgbClr val="9D3D96"/>
      </a:accent6>
      <a:hlink>
        <a:srgbClr val="9D3D96"/>
      </a:hlink>
      <a:folHlink>
        <a:srgbClr val="9D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50983</TotalTime>
  <Words>7708</Words>
  <Application>Microsoft Office PowerPoint</Application>
  <PresentationFormat>Widescreen</PresentationFormat>
  <Paragraphs>1021</Paragraphs>
  <Slides>60</Slides>
  <Notes>48</Notes>
  <HiddenSlides>7</HiddenSlides>
  <MMClips>0</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60</vt:i4>
      </vt:variant>
    </vt:vector>
  </HeadingPairs>
  <TitlesOfParts>
    <vt:vector size="88" baseType="lpstr">
      <vt:lpstr>DengXian</vt:lpstr>
      <vt:lpstr>MS PGothic</vt:lpstr>
      <vt:lpstr>Aptos</vt:lpstr>
      <vt:lpstr>Aptos Display</vt:lpstr>
      <vt:lpstr>Arial</vt:lpstr>
      <vt:lpstr>Calibri</vt:lpstr>
      <vt:lpstr>Calibri Light</vt:lpstr>
      <vt:lpstr>Century Gothic</vt:lpstr>
      <vt:lpstr>Corbel</vt:lpstr>
      <vt:lpstr>Courier New</vt:lpstr>
      <vt:lpstr>Effra CC Regular</vt:lpstr>
      <vt:lpstr>Georgia</vt:lpstr>
      <vt:lpstr>Gill Sans MT</vt:lpstr>
      <vt:lpstr>Helvetica Neue</vt:lpstr>
      <vt:lpstr>Lato</vt:lpstr>
      <vt:lpstr>Lucida Grande</vt:lpstr>
      <vt:lpstr>Montserrat</vt:lpstr>
      <vt:lpstr>Montserrat ExtraBold</vt:lpstr>
      <vt:lpstr>Poppins</vt:lpstr>
      <vt:lpstr>Poppins ExtraBold</vt:lpstr>
      <vt:lpstr>Poppins SemiBold</vt:lpstr>
      <vt:lpstr>Segoe UI</vt:lpstr>
      <vt:lpstr>Symbol</vt:lpstr>
      <vt:lpstr>System Font Regular</vt:lpstr>
      <vt:lpstr>Times New Roman</vt:lpstr>
      <vt:lpstr>Office Theme</vt:lpstr>
      <vt:lpstr>1_Office Theme</vt:lpstr>
      <vt:lpstr>3_Office Theme</vt:lpstr>
      <vt:lpstr>A Catenary Curved Power Profile  Contact Lenses for Myopia Management, Astigmatic Correction, and Presbyopia Correction</vt:lpstr>
      <vt:lpstr>PowerPoint Presentation</vt:lpstr>
      <vt:lpstr>Catenary Power Profile Contact Lenses</vt:lpstr>
      <vt:lpstr>Spherical Aberration and Depth of Focus</vt:lpstr>
      <vt:lpstr>Not all Multifocality is the Same </vt:lpstr>
      <vt:lpstr>One Optical Design, Two Functions</vt:lpstr>
      <vt:lpstr>Extended Depth of Focus -Presbyopia</vt:lpstr>
      <vt:lpstr>Extended Depth of Focus</vt:lpstr>
      <vt:lpstr>Why do we need to look at Defocus Curve? </vt:lpstr>
      <vt:lpstr>What is a Defocus Curve?</vt:lpstr>
      <vt:lpstr>What is a Defocus Curve?</vt:lpstr>
      <vt:lpstr>Catenary Curved Multifocal on Mature Presbyopes</vt:lpstr>
      <vt:lpstr>Catenary Curved Power Profile  meets the definitions of Extended Depth of Focus1</vt:lpstr>
      <vt:lpstr>Subjective Assessment Scale</vt:lpstr>
      <vt:lpstr>The Clinical Impact of Presbyopia Correction</vt:lpstr>
      <vt:lpstr>Extended Depth of Focus -Astigmatism</vt:lpstr>
      <vt:lpstr>Catenary Power Profile’s EDOF Addresses Astigmatism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Myopic Defocus -Myopia Management</vt:lpstr>
      <vt:lpstr>Optical Defocus for Myopia Management</vt:lpstr>
      <vt:lpstr>Pupil Sizes in Children</vt:lpstr>
      <vt:lpstr>Catenary Power Profile Contact Lenses</vt:lpstr>
      <vt:lpstr>Optical Defocus for Myopia Management</vt:lpstr>
      <vt:lpstr> Retinal Location - Human Study</vt:lpstr>
      <vt:lpstr>Optical Defocus Coverage</vt:lpstr>
      <vt:lpstr>Optical Defocus for Myopia Management</vt:lpstr>
      <vt:lpstr>Wearing Time</vt:lpstr>
      <vt:lpstr>Visual Performance in Children</vt:lpstr>
      <vt:lpstr>Catenary Power Profile for Myopia Management</vt:lpstr>
      <vt:lpstr>Real-World Data</vt:lpstr>
      <vt:lpstr>What You Can Expect with Catenary Power Profile</vt:lpstr>
      <vt:lpstr>PROgressive Myopia Treatment Evaluation for NaturalVue Multifocal Contact Lens Trial (PROTECT)</vt:lpstr>
      <vt:lpstr>PROTECT Data </vt:lpstr>
      <vt:lpstr>High and Low Contrast Visual Acuity</vt:lpstr>
      <vt:lpstr>Wearing Time (ITT/All Available Data)</vt:lpstr>
      <vt:lpstr>Safety Results (ITT/All Available Data) Adverse Events</vt:lpstr>
      <vt:lpstr>Progression and Pupil Size (12M)</vt:lpstr>
      <vt:lpstr>Study Outcomes  (Adjusted for confounding factors):  Progression Minimization Continues over 2 Years (PS*)</vt:lpstr>
      <vt:lpstr>Proportional Analysis  Distribution of Cycloplegic SER Change over 2 years(PS*)</vt:lpstr>
      <vt:lpstr>Proportional Analysis  Distribution of Axial Length Change over 2 years (PS*)</vt:lpstr>
      <vt:lpstr>PowerPoint Presentation</vt:lpstr>
      <vt:lpstr>Additional Analysis: Patient Reported Outcomes of Children Wearing Catenary Curved Power Profile Multifocal Lenses</vt:lpstr>
      <vt:lpstr>Additional Analysis -Subjective Assessments Patient Reported Outcomes: PREP-2 </vt:lpstr>
      <vt:lpstr>Patient-Reported Outcomes Patient Reported Outcomes: PREP-2</vt:lpstr>
      <vt:lpstr>Additional Analysis: Accommodative Accuracy of Children Wearing Catenary Curved Power Profile Multifocal Lenses</vt:lpstr>
      <vt:lpstr>PROTECT Exploratory Data</vt:lpstr>
      <vt:lpstr>Phoria</vt:lpstr>
      <vt:lpstr>Accommodative Accuracy</vt:lpstr>
      <vt:lpstr>Change from Baseline</vt:lpstr>
      <vt:lpstr>PowerPoint Presentation</vt:lpstr>
      <vt:lpstr>Lens Fitting Method Keys to Fit Success with this Lens Design</vt:lpstr>
      <vt:lpstr>Summary of a Catenary Curved Power Profile CL</vt:lpstr>
      <vt:lpstr>Catenary Curved Power Profile Contact Lenses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Torres</dc:creator>
  <cp:lastModifiedBy>Layna Mendlinger</cp:lastModifiedBy>
  <cp:revision>383</cp:revision>
  <dcterms:created xsi:type="dcterms:W3CDTF">2023-03-15T19:18:58Z</dcterms:created>
  <dcterms:modified xsi:type="dcterms:W3CDTF">2025-10-07T19:26:58Z</dcterms:modified>
</cp:coreProperties>
</file>